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ink/ink1.xml" ContentType="application/inkml+xml"/>
  <Override PartName="/ppt/tags/tag1.xml" ContentType="application/vnd.openxmlformats-officedocument.presentationml.tags+xml"/>
  <Override PartName="/ppt/notesSlides/notesSlide3.xml" ContentType="application/vnd.openxmlformats-officedocument.presentationml.notesSlide+xml"/>
  <Override PartName="/ppt/ink/ink2.xml" ContentType="application/inkml+xml"/>
  <Override PartName="/ppt/notesSlides/notesSlide4.xml" ContentType="application/vnd.openxmlformats-officedocument.presentationml.notesSlide+xml"/>
  <Override PartName="/ppt/tags/tag2.xml" ContentType="application/vnd.openxmlformats-officedocument.presentationml.tags+xml"/>
  <Override PartName="/ppt/notesSlides/notesSlide5.xml" ContentType="application/vnd.openxmlformats-officedocument.presentationml.notesSlide+xml"/>
  <Override PartName="/ppt/notesSlides/notesSlide6.xml" ContentType="application/vnd.openxmlformats-officedocument.presentationml.notesSlide+xml"/>
  <Override PartName="/ppt/tags/tag3.xml" ContentType="application/vnd.openxmlformats-officedocument.presentationml.tags+xml"/>
  <Override PartName="/ppt/notesSlides/notesSlide7.xml" ContentType="application/vnd.openxmlformats-officedocument.presentationml.notesSlide+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notesSlides/notesSlide8.xml" ContentType="application/vnd.openxmlformats-officedocument.presentationml.notesSlide+xml"/>
  <Override PartName="/ppt/tags/tag7.xml" ContentType="application/vnd.openxmlformats-officedocument.presentationml.tags+xml"/>
  <Override PartName="/ppt/notesSlides/notesSlide9.xml" ContentType="application/vnd.openxmlformats-officedocument.presentationml.notesSlide+xml"/>
  <Override PartName="/ppt/notesSlides/notesSlide10.xml" ContentType="application/vnd.openxmlformats-officedocument.presentationml.notesSlide+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notesSlides/notesSlide11.xml" ContentType="application/vnd.openxmlformats-officedocument.presentationml.notesSlide+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notesSlides/notesSlide12.xml" ContentType="application/vnd.openxmlformats-officedocument.presentationml.notesSlide+xml"/>
  <Override PartName="/ppt/tags/tag16.xml" ContentType="application/vnd.openxmlformats-officedocument.presentationml.tags+xml"/>
  <Override PartName="/ppt/tags/tag17.xml" ContentType="application/vnd.openxmlformats-officedocument.presentationml.tags+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tags/tag18.xml" ContentType="application/vnd.openxmlformats-officedocument.presentationml.tags+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tags/tag19.xml" ContentType="application/vnd.openxmlformats-officedocument.presentationml.tags+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tags/tag20.xml" ContentType="application/vnd.openxmlformats-officedocument.presentationml.tags+xml"/>
  <Override PartName="/ppt/notesSlides/notesSlide27.xml" ContentType="application/vnd.openxmlformats-officedocument.presentationml.notesSlide+xml"/>
  <Override PartName="/ppt/notesSlides/notesSlide2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4"/>
  </p:notesMasterIdLst>
  <p:sldIdLst>
    <p:sldId id="256" r:id="rId2"/>
    <p:sldId id="330" r:id="rId3"/>
    <p:sldId id="257" r:id="rId4"/>
    <p:sldId id="314" r:id="rId5"/>
    <p:sldId id="309" r:id="rId6"/>
    <p:sldId id="315" r:id="rId7"/>
    <p:sldId id="300" r:id="rId8"/>
    <p:sldId id="260" r:id="rId9"/>
    <p:sldId id="324" r:id="rId10"/>
    <p:sldId id="310" r:id="rId11"/>
    <p:sldId id="326" r:id="rId12"/>
    <p:sldId id="331" r:id="rId13"/>
    <p:sldId id="329" r:id="rId14"/>
    <p:sldId id="262" r:id="rId15"/>
    <p:sldId id="296" r:id="rId16"/>
    <p:sldId id="316" r:id="rId17"/>
    <p:sldId id="286" r:id="rId18"/>
    <p:sldId id="332" r:id="rId19"/>
    <p:sldId id="336" r:id="rId20"/>
    <p:sldId id="337" r:id="rId21"/>
    <p:sldId id="338" r:id="rId22"/>
    <p:sldId id="263" r:id="rId23"/>
    <p:sldId id="287" r:id="rId24"/>
    <p:sldId id="285" r:id="rId25"/>
    <p:sldId id="264" r:id="rId26"/>
    <p:sldId id="317" r:id="rId27"/>
    <p:sldId id="339" r:id="rId28"/>
    <p:sldId id="340" r:id="rId29"/>
    <p:sldId id="341" r:id="rId30"/>
    <p:sldId id="342" r:id="rId31"/>
    <p:sldId id="308" r:id="rId32"/>
    <p:sldId id="279" r:id="rId3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a:srgbClr val="ED7D31"/>
    <a:srgbClr val="CB9764"/>
    <a:srgbClr val="DEBD9C"/>
    <a:srgbClr val="00B0F0"/>
    <a:srgbClr val="5C883F"/>
    <a:srgbClr val="7030A0"/>
    <a:srgbClr val="7F6000"/>
    <a:srgbClr val="CC6600"/>
    <a:srgbClr val="FF99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27F97BB-C833-4FB7-BDE5-3F7075034690}" styleName="Themed Style 2 - Accent 5">
    <a:tblBg>
      <a:fillRef idx="3">
        <a:schemeClr val="accent5"/>
      </a:fillRef>
      <a:effectRef idx="3">
        <a:schemeClr val="accent5"/>
      </a:effectRef>
    </a:tblBg>
    <a:wholeTbl>
      <a:tcTxStyle>
        <a:fontRef idx="minor">
          <a:scrgbClr r="0" g="0" b="0"/>
        </a:fontRef>
        <a:schemeClr val="lt1"/>
      </a:tcTxStyle>
      <a:tcStyle>
        <a:tcBdr>
          <a:left>
            <a:lnRef idx="1">
              <a:schemeClr val="accent5">
                <a:tint val="50000"/>
              </a:schemeClr>
            </a:lnRef>
          </a:left>
          <a:right>
            <a:lnRef idx="1">
              <a:schemeClr val="accent5">
                <a:tint val="50000"/>
              </a:schemeClr>
            </a:lnRef>
          </a:right>
          <a:top>
            <a:lnRef idx="1">
              <a:schemeClr val="accent5">
                <a:tint val="50000"/>
              </a:schemeClr>
            </a:lnRef>
          </a:top>
          <a:bottom>
            <a:lnRef idx="1">
              <a:schemeClr val="accent5">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4295" autoAdjust="0"/>
    <p:restoredTop sz="62065" autoAdjust="0"/>
  </p:normalViewPr>
  <p:slideViewPr>
    <p:cSldViewPr snapToGrid="0">
      <p:cViewPr varScale="1">
        <p:scale>
          <a:sx n="71" d="100"/>
          <a:sy n="71" d="100"/>
        </p:scale>
        <p:origin x="1578" y="78"/>
      </p:cViewPr>
      <p:guideLst/>
    </p:cSldViewPr>
  </p:slideViewPr>
  <p:notesTextViewPr>
    <p:cViewPr>
      <p:scale>
        <a:sx n="3" d="2"/>
        <a:sy n="3" d="2"/>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s>
</file>

<file path=ppt/ink/ink1.xml><?xml version="1.0" encoding="utf-8"?>
<inkml:ink xmlns:inkml="http://www.w3.org/2003/InkML">
  <inkml:definitions>
    <inkml:context xml:id="ctx0">
      <inkml:inkSource xml:id="inkSrc0">
        <inkml:traceFormat>
          <inkml:channel name="X" type="integer" max="1920" units="cm"/>
          <inkml:channel name="Y" type="integer" max="1080" units="cm"/>
          <inkml:channel name="T" type="integer" max="2.14748E9" units="dev"/>
        </inkml:traceFormat>
        <inkml:channelProperties>
          <inkml:channelProperty channel="X" name="resolution" value="62.13592" units="1/cm"/>
          <inkml:channelProperty channel="Y" name="resolution" value="62.42775" units="1/cm"/>
          <inkml:channelProperty channel="T" name="resolution" value="1" units="1/dev"/>
        </inkml:channelProperties>
      </inkml:inkSource>
      <inkml:timestamp xml:id="ts0" timeString="2018-11-03T20:44:39.645"/>
    </inkml:context>
    <inkml:brush xml:id="br0">
      <inkml:brushProperty name="width" value="0.05292" units="cm"/>
      <inkml:brushProperty name="height" value="0.05292" units="cm"/>
      <inkml:brushProperty name="color" value="#FF0000"/>
    </inkml:brush>
  </inkml:definitions>
  <inkml:trace contextRef="#ctx0" brushRef="#br0">9493 15837 0</inkml:trace>
</inkml:ink>
</file>

<file path=ppt/ink/ink2.xml><?xml version="1.0" encoding="utf-8"?>
<inkml:ink xmlns:inkml="http://www.w3.org/2003/InkML">
  <inkml:definitions>
    <inkml:context xml:id="ctx0">
      <inkml:inkSource xml:id="inkSrc0">
        <inkml:traceFormat>
          <inkml:channel name="X" type="integer" max="1920" units="cm"/>
          <inkml:channel name="Y" type="integer" max="1080" units="cm"/>
          <inkml:channel name="T" type="integer" max="2.14748E9" units="dev"/>
        </inkml:traceFormat>
        <inkml:channelProperties>
          <inkml:channelProperty channel="X" name="resolution" value="62.13592" units="1/cm"/>
          <inkml:channelProperty channel="Y" name="resolution" value="62.42775" units="1/cm"/>
          <inkml:channelProperty channel="T" name="resolution" value="1" units="1/dev"/>
        </inkml:channelProperties>
      </inkml:inkSource>
      <inkml:timestamp xml:id="ts0" timeString="2018-11-03T20:44:51.046"/>
    </inkml:context>
    <inkml:brush xml:id="br0">
      <inkml:brushProperty name="width" value="0.05292" units="cm"/>
      <inkml:brushProperty name="height" value="0.05292" units="cm"/>
      <inkml:brushProperty name="color" value="#FF0000"/>
    </inkml:brush>
  </inkml:definitions>
  <inkml:trace contextRef="#ctx0" brushRef="#br0">5779 14245 0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D41DC1E-62CA-4498-923D-54AC8FBBA302}" type="datetimeFigureOut">
              <a:rPr lang="en-US" smtClean="0"/>
              <a:t>11/4/2018</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75ED783-EAAF-41A5-BC36-73540DC48283}" type="slidenum">
              <a:rPr lang="en-US" smtClean="0"/>
              <a:t>‹#›</a:t>
            </a:fld>
            <a:endParaRPr lang="en-US"/>
          </a:p>
        </p:txBody>
      </p:sp>
    </p:spTree>
    <p:extLst>
      <p:ext uri="{BB962C8B-B14F-4D97-AF65-F5344CB8AC3E}">
        <p14:creationId xmlns:p14="http://schemas.microsoft.com/office/powerpoint/2010/main" val="355334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Hi Everyone, </a:t>
            </a:r>
            <a:r>
              <a:rPr lang="en-US" dirty="0" smtClean="0"/>
              <a:t>I’m </a:t>
            </a:r>
            <a:r>
              <a:rPr lang="en-US" dirty="0"/>
              <a:t>Guanghui </a:t>
            </a:r>
            <a:r>
              <a:rPr lang="en-US" dirty="0" smtClean="0"/>
              <a:t>Qin from </a:t>
            </a:r>
            <a:r>
              <a:rPr lang="en-US" dirty="0"/>
              <a:t>Peking</a:t>
            </a:r>
            <a:r>
              <a:rPr lang="en-US" baseline="0" dirty="0"/>
              <a:t> University. Today I’ll talk about my work on grounding natural language to structured data. This work was done during my internship </a:t>
            </a:r>
            <a:r>
              <a:rPr lang="en-US" altLang="zh-CN" baseline="0" dirty="0"/>
              <a:t>at</a:t>
            </a:r>
            <a:r>
              <a:rPr lang="en-US" baseline="0" dirty="0"/>
              <a:t> Microsoft.</a:t>
            </a:r>
          </a:p>
        </p:txBody>
      </p:sp>
      <p:sp>
        <p:nvSpPr>
          <p:cNvPr id="4" name="Slide Number Placeholder 3"/>
          <p:cNvSpPr>
            <a:spLocks noGrp="1"/>
          </p:cNvSpPr>
          <p:nvPr>
            <p:ph type="sldNum" sz="quarter" idx="10"/>
          </p:nvPr>
        </p:nvSpPr>
        <p:spPr/>
        <p:txBody>
          <a:bodyPr/>
          <a:lstStyle/>
          <a:p>
            <a:fld id="{A75ED783-EAAF-41A5-BC36-73540DC48283}" type="slidenum">
              <a:rPr lang="en-US" smtClean="0"/>
              <a:t>1</a:t>
            </a:fld>
            <a:endParaRPr lang="en-US"/>
          </a:p>
        </p:txBody>
      </p:sp>
    </p:spTree>
    <p:extLst>
      <p:ext uri="{BB962C8B-B14F-4D97-AF65-F5344CB8AC3E}">
        <p14:creationId xmlns:p14="http://schemas.microsoft.com/office/powerpoint/2010/main" val="422602967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a:t>
            </a:r>
            <a:r>
              <a:rPr lang="en-US" baseline="0" dirty="0"/>
              <a:t>he tags can be grouped according to the different types of their output.</a:t>
            </a:r>
          </a:p>
          <a:p>
            <a:r>
              <a:rPr lang="en-US" baseline="0" dirty="0"/>
              <a:t>There are three types of outputs: </a:t>
            </a:r>
            <a:r>
              <a:rPr lang="en-US" baseline="0" dirty="0" smtClean="0"/>
              <a:t>strings, real numbers, and categorical values.</a:t>
            </a:r>
          </a:p>
          <a:p>
            <a:r>
              <a:rPr lang="en-US" baseline="0" dirty="0" smtClean="0"/>
              <a:t>Categorical values are some discrete values. E.g., the tag Date could output 7 values, from Sun. to Saturday.</a:t>
            </a:r>
          </a:p>
          <a:p>
            <a:r>
              <a:rPr lang="en-US" baseline="0" dirty="0" smtClean="0"/>
              <a:t>The words in the texts are classified into 2 types, strings and numbers. </a:t>
            </a:r>
          </a:p>
        </p:txBody>
      </p:sp>
      <p:sp>
        <p:nvSpPr>
          <p:cNvPr id="4" name="Slide Number Placeholder 3"/>
          <p:cNvSpPr>
            <a:spLocks noGrp="1"/>
          </p:cNvSpPr>
          <p:nvPr>
            <p:ph type="sldNum" sz="quarter" idx="10"/>
          </p:nvPr>
        </p:nvSpPr>
        <p:spPr/>
        <p:txBody>
          <a:bodyPr/>
          <a:lstStyle/>
          <a:p>
            <a:fld id="{A75ED783-EAAF-41A5-BC36-73540DC48283}" type="slidenum">
              <a:rPr lang="en-US" smtClean="0"/>
              <a:t>10</a:t>
            </a:fld>
            <a:endParaRPr lang="en-US"/>
          </a:p>
        </p:txBody>
      </p:sp>
    </p:spTree>
    <p:extLst>
      <p:ext uri="{BB962C8B-B14F-4D97-AF65-F5344CB8AC3E}">
        <p14:creationId xmlns:p14="http://schemas.microsoft.com/office/powerpoint/2010/main" val="249758002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For different types of tags and segments, we use </a:t>
            </a:r>
            <a:r>
              <a:rPr lang="en-US" baseline="0" dirty="0" smtClean="0"/>
              <a:t>different </a:t>
            </a:r>
            <a:r>
              <a:rPr lang="en-US" baseline="0" dirty="0"/>
              <a:t>distributions to model the emission probabilities.</a:t>
            </a:r>
          </a:p>
          <a:p>
            <a:r>
              <a:rPr lang="en-US" baseline="0" dirty="0"/>
              <a:t>If the tag </a:t>
            </a:r>
            <a:r>
              <a:rPr lang="en-US" baseline="0" dirty="0" smtClean="0"/>
              <a:t>output </a:t>
            </a:r>
            <a:r>
              <a:rPr lang="en-US" baseline="0" dirty="0"/>
              <a:t>and the </a:t>
            </a:r>
            <a:r>
              <a:rPr lang="en-US" baseline="0" dirty="0" smtClean="0"/>
              <a:t>segment </a:t>
            </a:r>
            <a:r>
              <a:rPr lang="en-US" baseline="0" dirty="0"/>
              <a:t>are both numbers, we use </a:t>
            </a:r>
            <a:r>
              <a:rPr lang="en-US" baseline="0" dirty="0" smtClean="0"/>
              <a:t>a </a:t>
            </a:r>
            <a:r>
              <a:rPr lang="en-US" baseline="0" dirty="0"/>
              <a:t>Gaussian distribution with small variance.</a:t>
            </a:r>
          </a:p>
          <a:p>
            <a:r>
              <a:rPr lang="en-US" baseline="0" dirty="0"/>
              <a:t>If the tag output and the </a:t>
            </a:r>
            <a:r>
              <a:rPr lang="en-US" baseline="0" dirty="0" smtClean="0"/>
              <a:t>segment </a:t>
            </a:r>
            <a:r>
              <a:rPr lang="en-US" baseline="0" dirty="0"/>
              <a:t>are both strings, it is natural to model </a:t>
            </a:r>
            <a:r>
              <a:rPr lang="en-US" baseline="0" dirty="0" smtClean="0"/>
              <a:t>this with </a:t>
            </a:r>
            <a:r>
              <a:rPr lang="en-US" baseline="0" dirty="0"/>
              <a:t>string matching.</a:t>
            </a:r>
          </a:p>
          <a:p>
            <a:r>
              <a:rPr lang="en-US" baseline="0" dirty="0"/>
              <a:t>If the tag outputs </a:t>
            </a:r>
            <a:r>
              <a:rPr lang="en-US" baseline="0" dirty="0" smtClean="0"/>
              <a:t>categorical values, </a:t>
            </a:r>
            <a:r>
              <a:rPr lang="en-US" baseline="0" dirty="0"/>
              <a:t>we just model it as a categorial (multinomial) distribution as in previous work</a:t>
            </a:r>
            <a:r>
              <a:rPr lang="en-US" baseline="0" dirty="0" smtClean="0"/>
              <a:t>.</a:t>
            </a:r>
          </a:p>
          <a:p>
            <a:r>
              <a:rPr lang="en-US" baseline="0" dirty="0" smtClean="0"/>
              <a:t>The last case is, when the tag outputs numbers and the segment is strings, we adopt Gaussian mixture model.</a:t>
            </a:r>
            <a:endParaRPr lang="en-US" baseline="0" dirty="0"/>
          </a:p>
        </p:txBody>
      </p:sp>
      <p:sp>
        <p:nvSpPr>
          <p:cNvPr id="4" name="Slide Number Placeholder 3"/>
          <p:cNvSpPr>
            <a:spLocks noGrp="1"/>
          </p:cNvSpPr>
          <p:nvPr>
            <p:ph type="sldNum" sz="quarter" idx="10"/>
          </p:nvPr>
        </p:nvSpPr>
        <p:spPr/>
        <p:txBody>
          <a:bodyPr/>
          <a:lstStyle/>
          <a:p>
            <a:fld id="{A75ED783-EAAF-41A5-BC36-73540DC48283}" type="slidenum">
              <a:rPr lang="en-US" smtClean="0"/>
              <a:t>11</a:t>
            </a:fld>
            <a:endParaRPr lang="en-US"/>
          </a:p>
        </p:txBody>
      </p:sp>
    </p:spTree>
    <p:extLst>
      <p:ext uri="{BB962C8B-B14F-4D97-AF65-F5344CB8AC3E}">
        <p14:creationId xmlns:p14="http://schemas.microsoft.com/office/powerpoint/2010/main" val="226494098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To derive the last term, we just revise the emission probability using the Bayes rule.</a:t>
            </a:r>
          </a:p>
          <a:p>
            <a:r>
              <a:rPr lang="en-US" baseline="0" dirty="0" smtClean="0"/>
              <a:t>The first term of the decomposition is modeled as Gaussian, and the second term is modeled by categorical distribution.</a:t>
            </a:r>
          </a:p>
          <a:p>
            <a:r>
              <a:rPr lang="en-US" baseline="0" dirty="0" smtClean="0"/>
              <a:t>The intuition is that people use different lexical terms to describe different numerical values.</a:t>
            </a:r>
          </a:p>
          <a:p>
            <a:r>
              <a:rPr lang="en-US" baseline="0" dirty="0" smtClean="0"/>
              <a:t>For example, if the reporter used the word “routed”, it is more likely that the score difference was 30 rather than 3.</a:t>
            </a:r>
          </a:p>
        </p:txBody>
      </p:sp>
      <p:sp>
        <p:nvSpPr>
          <p:cNvPr id="4" name="Slide Number Placeholder 3"/>
          <p:cNvSpPr>
            <a:spLocks noGrp="1"/>
          </p:cNvSpPr>
          <p:nvPr>
            <p:ph type="sldNum" sz="quarter" idx="10"/>
          </p:nvPr>
        </p:nvSpPr>
        <p:spPr/>
        <p:txBody>
          <a:bodyPr/>
          <a:lstStyle/>
          <a:p>
            <a:fld id="{A75ED783-EAAF-41A5-BC36-73540DC48283}" type="slidenum">
              <a:rPr lang="en-US" smtClean="0"/>
              <a:t>12</a:t>
            </a:fld>
            <a:endParaRPr lang="en-US"/>
          </a:p>
        </p:txBody>
      </p:sp>
    </p:spTree>
    <p:extLst>
      <p:ext uri="{BB962C8B-B14F-4D97-AF65-F5344CB8AC3E}">
        <p14:creationId xmlns:p14="http://schemas.microsoft.com/office/powerpoint/2010/main" val="112748307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The </a:t>
            </a:r>
            <a:r>
              <a:rPr lang="en-US" baseline="0" dirty="0"/>
              <a:t>NULL tags could be very troublesome, since they could intercept the Markov transition probabilities.</a:t>
            </a:r>
          </a:p>
          <a:p>
            <a:r>
              <a:rPr lang="en-US" baseline="0" dirty="0" smtClean="0"/>
              <a:t>In this case, </a:t>
            </a:r>
            <a:r>
              <a:rPr lang="en-US" baseline="0" dirty="0"/>
              <a:t>a dash mark is sandwiched between the team wins and losses. </a:t>
            </a:r>
          </a:p>
          <a:p>
            <a:r>
              <a:rPr lang="en-US" baseline="0" dirty="0" smtClean="0"/>
              <a:t>So we have </a:t>
            </a:r>
            <a:r>
              <a:rPr lang="en-US" baseline="0" dirty="0"/>
              <a:t>to calculate the transition probability </a:t>
            </a:r>
            <a:r>
              <a:rPr lang="en-US" baseline="0" dirty="0" smtClean="0"/>
              <a:t>from </a:t>
            </a:r>
            <a:r>
              <a:rPr lang="en-US" baseline="0" dirty="0"/>
              <a:t>NULL tag to team </a:t>
            </a:r>
            <a:r>
              <a:rPr lang="en-US" baseline="0" dirty="0" smtClean="0"/>
              <a:t>losses.</a:t>
            </a:r>
          </a:p>
          <a:p>
            <a:r>
              <a:rPr lang="en-US" baseline="0" dirty="0" smtClean="0"/>
              <a:t>However, this transition probability might be less informative than that from team losses to team wins. So we make our model skip </a:t>
            </a:r>
            <a:r>
              <a:rPr lang="en-US" baseline="0" dirty="0"/>
              <a:t>all the null tags </a:t>
            </a:r>
            <a:r>
              <a:rPr lang="en-US" baseline="0" dirty="0" smtClean="0"/>
              <a:t>when </a:t>
            </a:r>
            <a:r>
              <a:rPr lang="en-US" baseline="0" dirty="0"/>
              <a:t>calculating the transition </a:t>
            </a:r>
            <a:r>
              <a:rPr lang="en-US" baseline="0" dirty="0" smtClean="0"/>
              <a:t>probabilities.</a:t>
            </a:r>
          </a:p>
        </p:txBody>
      </p:sp>
      <p:sp>
        <p:nvSpPr>
          <p:cNvPr id="4" name="Slide Number Placeholder 3"/>
          <p:cNvSpPr>
            <a:spLocks noGrp="1"/>
          </p:cNvSpPr>
          <p:nvPr>
            <p:ph type="sldNum" sz="quarter" idx="10"/>
          </p:nvPr>
        </p:nvSpPr>
        <p:spPr/>
        <p:txBody>
          <a:bodyPr/>
          <a:lstStyle/>
          <a:p>
            <a:fld id="{A75ED783-EAAF-41A5-BC36-73540DC48283}" type="slidenum">
              <a:rPr lang="en-US" smtClean="0"/>
              <a:t>13</a:t>
            </a:fld>
            <a:endParaRPr lang="en-US"/>
          </a:p>
        </p:txBody>
      </p:sp>
    </p:spTree>
    <p:extLst>
      <p:ext uri="{BB962C8B-B14F-4D97-AF65-F5344CB8AC3E}">
        <p14:creationId xmlns:p14="http://schemas.microsoft.com/office/powerpoint/2010/main" val="197616073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the ideal case,</a:t>
            </a:r>
            <a:r>
              <a:rPr lang="en-US" baseline="0" dirty="0"/>
              <a:t> all those non-informative words should be assigned with NULL tags.</a:t>
            </a:r>
          </a:p>
          <a:p>
            <a:r>
              <a:rPr lang="en-US" baseline="0" dirty="0"/>
              <a:t>However, we found that in our initial experiments, </a:t>
            </a:r>
            <a:r>
              <a:rPr lang="en-US" baseline="0" dirty="0" smtClean="0"/>
              <a:t>many words tend to be labels by tail tags rather than NULL tag.</a:t>
            </a:r>
            <a:endParaRPr lang="en-US" baseline="0" dirty="0"/>
          </a:p>
          <a:p>
            <a:r>
              <a:rPr lang="en-US" baseline="0" dirty="0" smtClean="0"/>
              <a:t>And this is known as garbage collection issue on statistical models for word alignment.</a:t>
            </a:r>
            <a:endParaRPr lang="en-US" baseline="0" dirty="0"/>
          </a:p>
        </p:txBody>
      </p:sp>
      <p:sp>
        <p:nvSpPr>
          <p:cNvPr id="4" name="Slide Number Placeholder 3"/>
          <p:cNvSpPr>
            <a:spLocks noGrp="1"/>
          </p:cNvSpPr>
          <p:nvPr>
            <p:ph type="sldNum" sz="quarter" idx="10"/>
          </p:nvPr>
        </p:nvSpPr>
        <p:spPr/>
        <p:txBody>
          <a:bodyPr/>
          <a:lstStyle/>
          <a:p>
            <a:fld id="{A75ED783-EAAF-41A5-BC36-73540DC48283}" type="slidenum">
              <a:rPr lang="en-US" smtClean="0"/>
              <a:t>14</a:t>
            </a:fld>
            <a:endParaRPr lang="en-US"/>
          </a:p>
        </p:txBody>
      </p:sp>
    </p:spTree>
    <p:extLst>
      <p:ext uri="{BB962C8B-B14F-4D97-AF65-F5344CB8AC3E}">
        <p14:creationId xmlns:p14="http://schemas.microsoft.com/office/powerpoint/2010/main" val="105008375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So it’s good to constraint our model. This inequality encourages our model assign at least a certain portion of NULL tags on the text spans. The ratio r_0, is an adjustable variable, and in our experiments, we simply set it as ½.</a:t>
            </a:r>
          </a:p>
          <a:p>
            <a:r>
              <a:rPr lang="en-US" baseline="0" dirty="0" smtClean="0"/>
              <a:t>As we can see, some non-informative words are successfully assigned with NULL tags.</a:t>
            </a:r>
            <a:r>
              <a:rPr lang="en-US" baseline="0" dirty="0"/>
              <a:t> </a:t>
            </a:r>
            <a:endParaRPr lang="en-US" baseline="0" dirty="0" smtClean="0"/>
          </a:p>
          <a:p>
            <a:r>
              <a:rPr lang="en-US" baseline="0" dirty="0" smtClean="0"/>
              <a:t>Some other annotations are also benefited. There are two number 8’s in the sentence, but they have different meanings. The first 8 is the free throw the player made, and the second 8 is that he tried.</a:t>
            </a:r>
          </a:p>
          <a:p>
            <a:r>
              <a:rPr lang="en-US" baseline="0" dirty="0" smtClean="0"/>
              <a:t>Before we constraint, our model is unable to distinguish the two 8’s from each other.</a:t>
            </a:r>
          </a:p>
          <a:p>
            <a:r>
              <a:rPr lang="en-US" baseline="0" dirty="0" smtClean="0"/>
              <a:t>However, after the constraint, with the help of transition probabilities calculated by skipping the null tags, our model successfully assign the correct tags on these two numbers.</a:t>
            </a:r>
          </a:p>
        </p:txBody>
      </p:sp>
      <p:sp>
        <p:nvSpPr>
          <p:cNvPr id="4" name="Slide Number Placeholder 3"/>
          <p:cNvSpPr>
            <a:spLocks noGrp="1"/>
          </p:cNvSpPr>
          <p:nvPr>
            <p:ph type="sldNum" sz="quarter" idx="10"/>
          </p:nvPr>
        </p:nvSpPr>
        <p:spPr/>
        <p:txBody>
          <a:bodyPr/>
          <a:lstStyle/>
          <a:p>
            <a:fld id="{A75ED783-EAAF-41A5-BC36-73540DC48283}" type="slidenum">
              <a:rPr lang="en-US" smtClean="0"/>
              <a:t>15</a:t>
            </a:fld>
            <a:endParaRPr lang="en-US"/>
          </a:p>
        </p:txBody>
      </p:sp>
    </p:spTree>
    <p:extLst>
      <p:ext uri="{BB962C8B-B14F-4D97-AF65-F5344CB8AC3E}">
        <p14:creationId xmlns:p14="http://schemas.microsoft.com/office/powerpoint/2010/main" val="9312445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But</a:t>
            </a:r>
            <a:r>
              <a:rPr lang="en-US" baseline="0" dirty="0" smtClean="0"/>
              <a:t> how can we apply the constraint to our model?</a:t>
            </a:r>
            <a:endParaRPr lang="en-US" dirty="0" smtClean="0"/>
          </a:p>
          <a:p>
            <a:r>
              <a:rPr lang="en-US" baseline="0" dirty="0" smtClean="0"/>
              <a:t>We </a:t>
            </a:r>
            <a:r>
              <a:rPr lang="en-US" baseline="0" dirty="0"/>
              <a:t>adopt a commonly-used method for </a:t>
            </a:r>
            <a:r>
              <a:rPr lang="en-US" baseline="0" dirty="0" smtClean="0"/>
              <a:t>EM algorithm, </a:t>
            </a:r>
            <a:r>
              <a:rPr lang="en-US" baseline="0" dirty="0"/>
              <a:t>that is, posterior regularization.</a:t>
            </a:r>
          </a:p>
          <a:p>
            <a:r>
              <a:rPr lang="en-US" baseline="0" dirty="0" smtClean="0"/>
              <a:t>Due </a:t>
            </a:r>
            <a:r>
              <a:rPr lang="en-US" baseline="0" dirty="0"/>
              <a:t>to the time limit, I will not go through the </a:t>
            </a:r>
            <a:r>
              <a:rPr lang="en-US" baseline="0" dirty="0" smtClean="0"/>
              <a:t>details of this method.</a:t>
            </a:r>
          </a:p>
          <a:p>
            <a:r>
              <a:rPr lang="en-US" baseline="0" dirty="0" smtClean="0"/>
              <a:t>Essentially</a:t>
            </a:r>
            <a:r>
              <a:rPr lang="en-US" baseline="0" dirty="0"/>
              <a:t>, </a:t>
            </a:r>
            <a:r>
              <a:rPr lang="en-US" baseline="0" dirty="0" smtClean="0"/>
              <a:t>this </a:t>
            </a:r>
            <a:r>
              <a:rPr lang="en-US" baseline="0" dirty="0"/>
              <a:t>is a framework to </a:t>
            </a:r>
            <a:r>
              <a:rPr lang="en-US" baseline="0" dirty="0" smtClean="0"/>
              <a:t>introduce </a:t>
            </a:r>
            <a:r>
              <a:rPr lang="en-US" baseline="0" dirty="0"/>
              <a:t>certain types of soft statistical constraints to a latent variable model, while keeping the training and inference tractable.</a:t>
            </a:r>
          </a:p>
        </p:txBody>
      </p:sp>
      <p:sp>
        <p:nvSpPr>
          <p:cNvPr id="4" name="Slide Number Placeholder 3"/>
          <p:cNvSpPr>
            <a:spLocks noGrp="1"/>
          </p:cNvSpPr>
          <p:nvPr>
            <p:ph type="sldNum" sz="quarter" idx="10"/>
          </p:nvPr>
        </p:nvSpPr>
        <p:spPr/>
        <p:txBody>
          <a:bodyPr/>
          <a:lstStyle/>
          <a:p>
            <a:fld id="{A75ED783-EAAF-41A5-BC36-73540DC48283}" type="slidenum">
              <a:rPr lang="en-US" smtClean="0"/>
              <a:t>16</a:t>
            </a:fld>
            <a:endParaRPr lang="en-US"/>
          </a:p>
        </p:txBody>
      </p:sp>
    </p:spTree>
    <p:extLst>
      <p:ext uri="{BB962C8B-B14F-4D97-AF65-F5344CB8AC3E}">
        <p14:creationId xmlns:p14="http://schemas.microsoft.com/office/powerpoint/2010/main" val="29401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For evaluation, we</a:t>
            </a:r>
            <a:r>
              <a:rPr lang="en-US" baseline="0" dirty="0"/>
              <a:t> hire three annotators with familiarity in basketball terms to annotate hundreds of sentences and evaluate our model on these annotated data.</a:t>
            </a:r>
          </a:p>
          <a:p>
            <a:r>
              <a:rPr lang="en-US" baseline="0" dirty="0"/>
              <a:t>We </a:t>
            </a:r>
            <a:r>
              <a:rPr lang="en-US" baseline="0" dirty="0" smtClean="0"/>
              <a:t>compare our model to Liang 2009, w</a:t>
            </a:r>
            <a:r>
              <a:rPr lang="en-US" altLang="zh-CN" baseline="0" dirty="0" smtClean="0"/>
              <a:t>ho originally tries to capture the</a:t>
            </a:r>
            <a:r>
              <a:rPr lang="en-US" baseline="0" dirty="0" smtClean="0"/>
              <a:t> semantic correspondences between structured data and texts.</a:t>
            </a:r>
          </a:p>
          <a:p>
            <a:r>
              <a:rPr lang="en-US" baseline="0" dirty="0" smtClean="0"/>
              <a:t>Liang 2009 is a hierarchical model, which is different from our method.</a:t>
            </a:r>
          </a:p>
          <a:p>
            <a:r>
              <a:rPr lang="en-US" baseline="0" dirty="0" smtClean="0"/>
              <a:t>Although Liang2009 considers less types of correspondences, that’s the reason they suffer less from GCI and get a higher precision than us.</a:t>
            </a:r>
          </a:p>
          <a:p>
            <a:r>
              <a:rPr lang="en-US" baseline="0" dirty="0" smtClean="0"/>
              <a:t>However, this issue is resolved by adding PR, and we get a big improvement.</a:t>
            </a:r>
          </a:p>
        </p:txBody>
      </p:sp>
      <p:sp>
        <p:nvSpPr>
          <p:cNvPr id="4" name="Slide Number Placeholder 3"/>
          <p:cNvSpPr>
            <a:spLocks noGrp="1"/>
          </p:cNvSpPr>
          <p:nvPr>
            <p:ph type="sldNum" sz="quarter" idx="10"/>
          </p:nvPr>
        </p:nvSpPr>
        <p:spPr/>
        <p:txBody>
          <a:bodyPr/>
          <a:lstStyle/>
          <a:p>
            <a:fld id="{A75ED783-EAAF-41A5-BC36-73540DC48283}" type="slidenum">
              <a:rPr lang="en-US" smtClean="0"/>
              <a:t>17</a:t>
            </a:fld>
            <a:endParaRPr lang="en-US"/>
          </a:p>
        </p:txBody>
      </p:sp>
    </p:spTree>
    <p:extLst>
      <p:ext uri="{BB962C8B-B14F-4D97-AF65-F5344CB8AC3E}">
        <p14:creationId xmlns:p14="http://schemas.microsoft.com/office/powerpoint/2010/main" val="322864461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We also conducted ablation studies.</a:t>
            </a:r>
          </a:p>
          <a:p>
            <a:r>
              <a:rPr lang="en-US" baseline="0" dirty="0" smtClean="0"/>
              <a:t>This is our original model, hidden semi Markov model</a:t>
            </a:r>
          </a:p>
        </p:txBody>
      </p:sp>
      <p:sp>
        <p:nvSpPr>
          <p:cNvPr id="4" name="Slide Number Placeholder 3"/>
          <p:cNvSpPr>
            <a:spLocks noGrp="1"/>
          </p:cNvSpPr>
          <p:nvPr>
            <p:ph type="sldNum" sz="quarter" idx="10"/>
          </p:nvPr>
        </p:nvSpPr>
        <p:spPr/>
        <p:txBody>
          <a:bodyPr/>
          <a:lstStyle/>
          <a:p>
            <a:fld id="{A75ED783-EAAF-41A5-BC36-73540DC48283}" type="slidenum">
              <a:rPr lang="en-US" smtClean="0"/>
              <a:t>18</a:t>
            </a:fld>
            <a:endParaRPr lang="en-US"/>
          </a:p>
        </p:txBody>
      </p:sp>
    </p:spTree>
    <p:extLst>
      <p:ext uri="{BB962C8B-B14F-4D97-AF65-F5344CB8AC3E}">
        <p14:creationId xmlns:p14="http://schemas.microsoft.com/office/powerpoint/2010/main" val="179283480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First of all, we try to replace our model with an ordinary HMM.</a:t>
            </a:r>
          </a:p>
          <a:p>
            <a:r>
              <a:rPr lang="en-US" baseline="0" dirty="0" smtClean="0"/>
              <a:t>In this, our model tried to assign tag on individual words, instead of word spans.</a:t>
            </a:r>
          </a:p>
          <a:p>
            <a:r>
              <a:rPr lang="en-US" baseline="0" dirty="0" smtClean="0"/>
              <a:t>As we can see, the precision is boosted and recall is hurt. As a whole result, the F1 score is a little bit hurt.</a:t>
            </a:r>
          </a:p>
        </p:txBody>
      </p:sp>
      <p:sp>
        <p:nvSpPr>
          <p:cNvPr id="4" name="Slide Number Placeholder 3"/>
          <p:cNvSpPr>
            <a:spLocks noGrp="1"/>
          </p:cNvSpPr>
          <p:nvPr>
            <p:ph type="sldNum" sz="quarter" idx="10"/>
          </p:nvPr>
        </p:nvSpPr>
        <p:spPr/>
        <p:txBody>
          <a:bodyPr/>
          <a:lstStyle/>
          <a:p>
            <a:fld id="{A75ED783-EAAF-41A5-BC36-73540DC48283}" type="slidenum">
              <a:rPr lang="en-US" smtClean="0"/>
              <a:t>19</a:t>
            </a:fld>
            <a:endParaRPr lang="en-US"/>
          </a:p>
        </p:txBody>
      </p:sp>
    </p:spTree>
    <p:extLst>
      <p:ext uri="{BB962C8B-B14F-4D97-AF65-F5344CB8AC3E}">
        <p14:creationId xmlns:p14="http://schemas.microsoft.com/office/powerpoint/2010/main" val="324697496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a:t>
            </a:r>
            <a:r>
              <a:rPr lang="en-US" baseline="0" dirty="0"/>
              <a:t> meaning of natural language should always be accompanied with a context.</a:t>
            </a:r>
          </a:p>
          <a:p>
            <a:r>
              <a:rPr lang="en-US" baseline="0" dirty="0"/>
              <a:t>Language grounding aims at learning the meaning of natural language in the context of a world state.</a:t>
            </a:r>
          </a:p>
          <a:p>
            <a:r>
              <a:rPr lang="en-US" baseline="0" dirty="0"/>
              <a:t>The world state could be represented by pictures, videos, or structured </a:t>
            </a:r>
            <a:r>
              <a:rPr lang="en-US" baseline="0" dirty="0" smtClean="0"/>
              <a:t>data.</a:t>
            </a:r>
            <a:endParaRPr lang="en-US" baseline="0" dirty="0"/>
          </a:p>
          <a:p>
            <a:r>
              <a:rPr lang="en-US" baseline="0" dirty="0"/>
              <a:t>In this work, we focus on structured tables, which </a:t>
            </a:r>
            <a:r>
              <a:rPr lang="en-US" baseline="0" dirty="0" smtClean="0"/>
              <a:t>records </a:t>
            </a:r>
            <a:r>
              <a:rPr lang="en-US" baseline="0" dirty="0"/>
              <a:t>the statistics </a:t>
            </a:r>
            <a:r>
              <a:rPr lang="en-US" baseline="0" dirty="0" smtClean="0"/>
              <a:t>of </a:t>
            </a:r>
            <a:r>
              <a:rPr lang="en-US" baseline="0" dirty="0"/>
              <a:t>sports games.</a:t>
            </a:r>
          </a:p>
        </p:txBody>
      </p:sp>
      <p:sp>
        <p:nvSpPr>
          <p:cNvPr id="4" name="Slide Number Placeholder 3"/>
          <p:cNvSpPr>
            <a:spLocks noGrp="1"/>
          </p:cNvSpPr>
          <p:nvPr>
            <p:ph type="sldNum" sz="quarter" idx="10"/>
          </p:nvPr>
        </p:nvSpPr>
        <p:spPr/>
        <p:txBody>
          <a:bodyPr/>
          <a:lstStyle/>
          <a:p>
            <a:fld id="{A75ED783-EAAF-41A5-BC36-73540DC48283}" type="slidenum">
              <a:rPr lang="en-US" smtClean="0"/>
              <a:t>2</a:t>
            </a:fld>
            <a:endParaRPr lang="en-US"/>
          </a:p>
        </p:txBody>
      </p:sp>
    </p:spTree>
    <p:extLst>
      <p:ext uri="{BB962C8B-B14F-4D97-AF65-F5344CB8AC3E}">
        <p14:creationId xmlns:p14="http://schemas.microsoft.com/office/powerpoint/2010/main" val="294104375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For the 2</a:t>
            </a:r>
            <a:r>
              <a:rPr lang="en-US" baseline="30000" dirty="0" smtClean="0"/>
              <a:t>nd</a:t>
            </a:r>
            <a:r>
              <a:rPr lang="en-US" baseline="0" dirty="0" smtClean="0"/>
              <a:t> study, we tried to remove the transition probabilities. Apparently the result drops dramatically.</a:t>
            </a:r>
            <a:endParaRPr lang="en-US" baseline="0" dirty="0"/>
          </a:p>
        </p:txBody>
      </p:sp>
      <p:sp>
        <p:nvSpPr>
          <p:cNvPr id="4" name="Slide Number Placeholder 3"/>
          <p:cNvSpPr>
            <a:spLocks noGrp="1"/>
          </p:cNvSpPr>
          <p:nvPr>
            <p:ph type="sldNum" sz="quarter" idx="10"/>
          </p:nvPr>
        </p:nvSpPr>
        <p:spPr/>
        <p:txBody>
          <a:bodyPr/>
          <a:lstStyle/>
          <a:p>
            <a:fld id="{A75ED783-EAAF-41A5-BC36-73540DC48283}" type="slidenum">
              <a:rPr lang="en-US" smtClean="0"/>
              <a:t>20</a:t>
            </a:fld>
            <a:endParaRPr lang="en-US"/>
          </a:p>
        </p:txBody>
      </p:sp>
    </p:spTree>
    <p:extLst>
      <p:ext uri="{BB962C8B-B14F-4D97-AF65-F5344CB8AC3E}">
        <p14:creationId xmlns:p14="http://schemas.microsoft.com/office/powerpoint/2010/main" val="82190933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We also tied to get rid of the NULL skipping trick, which also </a:t>
            </a:r>
            <a:r>
              <a:rPr lang="en-US" altLang="zh-CN" baseline="0" dirty="0" smtClean="0"/>
              <a:t>hurts the overall performance </a:t>
            </a:r>
            <a:endParaRPr lang="en-US" baseline="0" dirty="0"/>
          </a:p>
        </p:txBody>
      </p:sp>
      <p:sp>
        <p:nvSpPr>
          <p:cNvPr id="4" name="Slide Number Placeholder 3"/>
          <p:cNvSpPr>
            <a:spLocks noGrp="1"/>
          </p:cNvSpPr>
          <p:nvPr>
            <p:ph type="sldNum" sz="quarter" idx="10"/>
          </p:nvPr>
        </p:nvSpPr>
        <p:spPr/>
        <p:txBody>
          <a:bodyPr/>
          <a:lstStyle/>
          <a:p>
            <a:fld id="{A75ED783-EAAF-41A5-BC36-73540DC48283}" type="slidenum">
              <a:rPr lang="en-US" smtClean="0"/>
              <a:t>21</a:t>
            </a:fld>
            <a:endParaRPr lang="en-US"/>
          </a:p>
        </p:txBody>
      </p:sp>
    </p:spTree>
    <p:extLst>
      <p:ext uri="{BB962C8B-B14F-4D97-AF65-F5344CB8AC3E}">
        <p14:creationId xmlns:p14="http://schemas.microsoft.com/office/powerpoint/2010/main" val="236289071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Here we show some examples of our tag</a:t>
            </a:r>
            <a:r>
              <a:rPr lang="en-US" baseline="0" dirty="0"/>
              <a:t> assignments. In the first case, our model assigns a tag FG percent to the phrase “super efficient”.</a:t>
            </a:r>
          </a:p>
          <a:p>
            <a:r>
              <a:rPr lang="en-US" baseline="0" dirty="0"/>
              <a:t>The player </a:t>
            </a:r>
            <a:r>
              <a:rPr lang="en-US" baseline="0" dirty="0" err="1"/>
              <a:t>Hessan</a:t>
            </a:r>
            <a:r>
              <a:rPr lang="en-US" baseline="0" dirty="0"/>
              <a:t> is super efficient since his field goal percentage is very high in that game.</a:t>
            </a:r>
          </a:p>
          <a:p>
            <a:r>
              <a:rPr lang="en-US" baseline="0" dirty="0"/>
              <a:t>In the second instance, the cavaliers outscored the Pelicans in the fourth quarter, and this fact could be derived from the score difference in the fourth quarter, thus our model assign a Points quarter 4 delta to the word outscore. </a:t>
            </a:r>
          </a:p>
        </p:txBody>
      </p:sp>
      <p:sp>
        <p:nvSpPr>
          <p:cNvPr id="4" name="Slide Number Placeholder 3"/>
          <p:cNvSpPr>
            <a:spLocks noGrp="1"/>
          </p:cNvSpPr>
          <p:nvPr>
            <p:ph type="sldNum" sz="quarter" idx="10"/>
          </p:nvPr>
        </p:nvSpPr>
        <p:spPr/>
        <p:txBody>
          <a:bodyPr/>
          <a:lstStyle/>
          <a:p>
            <a:fld id="{A75ED783-EAAF-41A5-BC36-73540DC48283}" type="slidenum">
              <a:rPr lang="en-US" smtClean="0"/>
              <a:t>22</a:t>
            </a:fld>
            <a:endParaRPr lang="en-US"/>
          </a:p>
        </p:txBody>
      </p:sp>
    </p:spTree>
    <p:extLst>
      <p:ext uri="{BB962C8B-B14F-4D97-AF65-F5344CB8AC3E}">
        <p14:creationId xmlns:p14="http://schemas.microsoft.com/office/powerpoint/2010/main" val="31064460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also find that the induced</a:t>
            </a:r>
            <a:r>
              <a:rPr lang="en-US" baseline="0" dirty="0"/>
              <a:t> alignments could reflect interesting patterns of lexical choices</a:t>
            </a:r>
            <a:r>
              <a:rPr lang="en-US" baseline="0" dirty="0" smtClean="0"/>
              <a:t>.</a:t>
            </a:r>
            <a:endParaRPr lang="en-US" baseline="0" dirty="0"/>
          </a:p>
          <a:p>
            <a:r>
              <a:rPr lang="en-US" baseline="0" dirty="0"/>
              <a:t>Here we list the top twelve word spans aligned to tag </a:t>
            </a:r>
            <a:r>
              <a:rPr lang="en-US" baseline="0" dirty="0" err="1"/>
              <a:t>Points_Delta</a:t>
            </a:r>
            <a:r>
              <a:rPr lang="en-US" baseline="0" dirty="0"/>
              <a:t>. </a:t>
            </a:r>
          </a:p>
          <a:p>
            <a:r>
              <a:rPr lang="en-US" baseline="0" dirty="0"/>
              <a:t>All these twelve word spans are related to describe the score difference</a:t>
            </a:r>
            <a:r>
              <a:rPr lang="en-US" baseline="0" dirty="0" smtClean="0"/>
              <a:t>.</a:t>
            </a:r>
          </a:p>
          <a:p>
            <a:r>
              <a:rPr lang="en-US" baseline="0" dirty="0" smtClean="0"/>
              <a:t>Each point here represents a word span, and they are listed along the y axis, and x is the mean and standard deviation of that span estimated by our model. </a:t>
            </a:r>
          </a:p>
          <a:p>
            <a:r>
              <a:rPr lang="en-US" baseline="0" dirty="0" smtClean="0"/>
              <a:t>It’s </a:t>
            </a:r>
            <a:r>
              <a:rPr lang="en-US" baseline="0" dirty="0"/>
              <a:t>interesting to find that a reporter tends to use the phrase “demolish”, “blow out” or “rout” to describe the results when the score difference is very large, and use phrases “escape with”, “narrowly” and “edge out” only when the score difference is rather small.</a:t>
            </a:r>
          </a:p>
        </p:txBody>
      </p:sp>
      <p:sp>
        <p:nvSpPr>
          <p:cNvPr id="4" name="Slide Number Placeholder 3"/>
          <p:cNvSpPr>
            <a:spLocks noGrp="1"/>
          </p:cNvSpPr>
          <p:nvPr>
            <p:ph type="sldNum" sz="quarter" idx="10"/>
          </p:nvPr>
        </p:nvSpPr>
        <p:spPr/>
        <p:txBody>
          <a:bodyPr/>
          <a:lstStyle/>
          <a:p>
            <a:fld id="{A75ED783-EAAF-41A5-BC36-73540DC48283}" type="slidenum">
              <a:rPr lang="en-US" smtClean="0"/>
              <a:t>23</a:t>
            </a:fld>
            <a:endParaRPr lang="en-US"/>
          </a:p>
        </p:txBody>
      </p:sp>
    </p:spTree>
    <p:extLst>
      <p:ext uri="{BB962C8B-B14F-4D97-AF65-F5344CB8AC3E}">
        <p14:creationId xmlns:p14="http://schemas.microsoft.com/office/powerpoint/2010/main" val="234669189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As</a:t>
            </a:r>
            <a:r>
              <a:rPr lang="en-US" baseline="0" dirty="0" smtClean="0"/>
              <a:t> an interesting application, we use the outputs of our model to induce the templates for data-to-text generation.</a:t>
            </a:r>
          </a:p>
          <a:p>
            <a:r>
              <a:rPr lang="en-US" baseline="0" dirty="0" smtClean="0"/>
              <a:t>The templates consist of three parts, slots, triggers and other words.</a:t>
            </a:r>
          </a:p>
          <a:p>
            <a:r>
              <a:rPr lang="en-US" baseline="0" dirty="0" smtClean="0"/>
              <a:t>The slots will be filled with strings and numbers, and the triggers decide when to use this template.</a:t>
            </a:r>
          </a:p>
          <a:p>
            <a:r>
              <a:rPr lang="en-US" baseline="0" dirty="0" smtClean="0"/>
              <a:t>In this example, we have three slots and one trigger. </a:t>
            </a:r>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smtClean="0"/>
              <a:t>The trigger is derived from the alignment of the phrase quick start and the tag Quarter one points delta, which means the score difference between two team in the first quarter.</a:t>
            </a:r>
          </a:p>
          <a:p>
            <a:r>
              <a:rPr lang="en-US" baseline="0" dirty="0" smtClean="0"/>
              <a:t>The trigger could give a confidence range, which is around 8.5 in this case.</a:t>
            </a:r>
          </a:p>
          <a:p>
            <a:r>
              <a:rPr lang="en-US" baseline="0" dirty="0" smtClean="0"/>
              <a:t>Given our current world, we execute the tag Quarter one points delta in this world, and we get 10, which is within that range.</a:t>
            </a:r>
          </a:p>
          <a:p>
            <a:r>
              <a:rPr lang="en-US" baseline="0" dirty="0" smtClean="0"/>
              <a:t>So the system likes template and fill in the slots.</a:t>
            </a:r>
            <a:endParaRPr lang="en-US" baseline="0" dirty="0"/>
          </a:p>
        </p:txBody>
      </p:sp>
      <p:sp>
        <p:nvSpPr>
          <p:cNvPr id="4" name="Slide Number Placeholder 3"/>
          <p:cNvSpPr>
            <a:spLocks noGrp="1"/>
          </p:cNvSpPr>
          <p:nvPr>
            <p:ph type="sldNum" sz="quarter" idx="10"/>
          </p:nvPr>
        </p:nvSpPr>
        <p:spPr/>
        <p:txBody>
          <a:bodyPr/>
          <a:lstStyle/>
          <a:p>
            <a:fld id="{A75ED783-EAAF-41A5-BC36-73540DC48283}" type="slidenum">
              <a:rPr lang="en-US" smtClean="0"/>
              <a:t>24</a:t>
            </a:fld>
            <a:endParaRPr lang="en-US"/>
          </a:p>
        </p:txBody>
      </p:sp>
    </p:spTree>
    <p:extLst>
      <p:ext uri="{BB962C8B-B14F-4D97-AF65-F5344CB8AC3E}">
        <p14:creationId xmlns:p14="http://schemas.microsoft.com/office/powerpoint/2010/main" val="122711130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summary,</a:t>
            </a:r>
            <a:r>
              <a:rPr lang="en-US" baseline="0" dirty="0"/>
              <a:t> our work provides a preliminary study on learning executable latent semantic annotations for grounding text to structured tables.</a:t>
            </a:r>
          </a:p>
          <a:p>
            <a:r>
              <a:rPr lang="en-US" dirty="0"/>
              <a:t>Our framework</a:t>
            </a:r>
            <a:r>
              <a:rPr lang="en-US" baseline="0" dirty="0"/>
              <a:t> is simple and efficient, implemented as a hidden semi-Markov model with constraints from posterior regularization.</a:t>
            </a:r>
          </a:p>
          <a:p>
            <a:r>
              <a:rPr lang="en-US" baseline="0" dirty="0"/>
              <a:t>As a simple application, our model could be used </a:t>
            </a:r>
            <a:r>
              <a:rPr lang="en-US" baseline="0" dirty="0" smtClean="0"/>
              <a:t>for template </a:t>
            </a:r>
            <a:r>
              <a:rPr lang="en-US" baseline="0" dirty="0"/>
              <a:t>induction </a:t>
            </a:r>
            <a:r>
              <a:rPr lang="en-US" baseline="0" dirty="0" smtClean="0"/>
              <a:t>and </a:t>
            </a:r>
            <a:r>
              <a:rPr lang="en-US" baseline="0" dirty="0"/>
              <a:t>data-to-text generation, with trigger </a:t>
            </a:r>
            <a:r>
              <a:rPr lang="en-US" baseline="0" dirty="0" smtClean="0"/>
              <a:t>mechanism </a:t>
            </a:r>
            <a:r>
              <a:rPr lang="en-US" baseline="0" dirty="0"/>
              <a:t>to guarantee the correctness of our output sentences.</a:t>
            </a:r>
            <a:endParaRPr lang="en-US" dirty="0"/>
          </a:p>
        </p:txBody>
      </p:sp>
      <p:sp>
        <p:nvSpPr>
          <p:cNvPr id="4" name="Slide Number Placeholder 3"/>
          <p:cNvSpPr>
            <a:spLocks noGrp="1"/>
          </p:cNvSpPr>
          <p:nvPr>
            <p:ph type="sldNum" sz="quarter" idx="10"/>
          </p:nvPr>
        </p:nvSpPr>
        <p:spPr/>
        <p:txBody>
          <a:bodyPr/>
          <a:lstStyle/>
          <a:p>
            <a:fld id="{A75ED783-EAAF-41A5-BC36-73540DC48283}" type="slidenum">
              <a:rPr lang="en-US" smtClean="0"/>
              <a:t>25</a:t>
            </a:fld>
            <a:endParaRPr lang="en-US"/>
          </a:p>
        </p:txBody>
      </p:sp>
    </p:spTree>
    <p:extLst>
      <p:ext uri="{BB962C8B-B14F-4D97-AF65-F5344CB8AC3E}">
        <p14:creationId xmlns:p14="http://schemas.microsoft.com/office/powerpoint/2010/main" val="219718992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 that’s all for my talk.</a:t>
            </a:r>
          </a:p>
          <a:p>
            <a:r>
              <a:rPr lang="en-US" dirty="0"/>
              <a:t>Thanks for your attention and I’ll be happy to take some questions.</a:t>
            </a:r>
          </a:p>
        </p:txBody>
      </p:sp>
      <p:sp>
        <p:nvSpPr>
          <p:cNvPr id="4" name="Slide Number Placeholder 3"/>
          <p:cNvSpPr>
            <a:spLocks noGrp="1"/>
          </p:cNvSpPr>
          <p:nvPr>
            <p:ph type="sldNum" sz="quarter" idx="10"/>
          </p:nvPr>
        </p:nvSpPr>
        <p:spPr/>
        <p:txBody>
          <a:bodyPr/>
          <a:lstStyle/>
          <a:p>
            <a:fld id="{A75ED783-EAAF-41A5-BC36-73540DC48283}" type="slidenum">
              <a:rPr lang="en-US" smtClean="0"/>
              <a:t>26</a:t>
            </a:fld>
            <a:endParaRPr lang="en-US"/>
          </a:p>
        </p:txBody>
      </p:sp>
    </p:spTree>
    <p:extLst>
      <p:ext uri="{BB962C8B-B14F-4D97-AF65-F5344CB8AC3E}">
        <p14:creationId xmlns:p14="http://schemas.microsoft.com/office/powerpoint/2010/main" val="423442285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There</a:t>
            </a:r>
            <a:r>
              <a:rPr lang="en-US" baseline="0" dirty="0"/>
              <a:t> are plenty of work related to learning semantic correspondences between structured data and texts.</a:t>
            </a:r>
          </a:p>
          <a:p>
            <a:r>
              <a:rPr lang="en-US" baseline="0" dirty="0"/>
              <a:t>They cover the domains from weather forecasts to event records in sports </a:t>
            </a:r>
            <a:r>
              <a:rPr lang="en-US" baseline="0" dirty="0" smtClean="0"/>
              <a:t>games.</a:t>
            </a:r>
          </a:p>
          <a:p>
            <a:r>
              <a:rPr lang="en-US" baseline="0" dirty="0" smtClean="0"/>
              <a:t>But </a:t>
            </a:r>
            <a:r>
              <a:rPr lang="en-US" baseline="0" dirty="0"/>
              <a:t>as far as we know, our work is the first one trying to capture the relationship between lexical terms and numerical values.</a:t>
            </a:r>
          </a:p>
          <a:p>
            <a:r>
              <a:rPr lang="en-US" baseline="0" dirty="0"/>
              <a:t>Our work is also highly related to executable semantic parsers under weak supervision, especially for the </a:t>
            </a:r>
            <a:r>
              <a:rPr lang="en-US" baseline="0" dirty="0" smtClean="0"/>
              <a:t>settings </a:t>
            </a:r>
            <a:r>
              <a:rPr lang="en-US" baseline="0" dirty="0"/>
              <a:t>of question answering over semi-structured tables.</a:t>
            </a:r>
          </a:p>
          <a:p>
            <a:r>
              <a:rPr lang="en-US" baseline="0" dirty="0"/>
              <a:t>Our approach resembles fine-grained named entity recognition, since we are also trying to assign labels over text spans</a:t>
            </a:r>
            <a:r>
              <a:rPr lang="en-US" baseline="0" dirty="0" smtClean="0"/>
              <a:t>.</a:t>
            </a:r>
            <a:endParaRPr lang="en-US" baseline="0" dirty="0"/>
          </a:p>
          <a:p>
            <a:r>
              <a:rPr lang="en-US" baseline="0" dirty="0"/>
              <a:t>Our work is feasible due to the availability of data, which mostly come from those originally collected for data-to-text generation.</a:t>
            </a:r>
          </a:p>
        </p:txBody>
      </p:sp>
      <p:sp>
        <p:nvSpPr>
          <p:cNvPr id="4" name="Slide Number Placeholder 3"/>
          <p:cNvSpPr>
            <a:spLocks noGrp="1"/>
          </p:cNvSpPr>
          <p:nvPr>
            <p:ph type="sldNum" sz="quarter" idx="10"/>
          </p:nvPr>
        </p:nvSpPr>
        <p:spPr/>
        <p:txBody>
          <a:bodyPr/>
          <a:lstStyle/>
          <a:p>
            <a:fld id="{A75ED783-EAAF-41A5-BC36-73540DC48283}" type="slidenum">
              <a:rPr lang="en-US" smtClean="0"/>
              <a:t>31</a:t>
            </a:fld>
            <a:endParaRPr lang="en-US"/>
          </a:p>
        </p:txBody>
      </p:sp>
    </p:spTree>
    <p:extLst>
      <p:ext uri="{BB962C8B-B14F-4D97-AF65-F5344CB8AC3E}">
        <p14:creationId xmlns:p14="http://schemas.microsoft.com/office/powerpoint/2010/main" val="149453967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Generally speaking,</a:t>
            </a:r>
            <a:r>
              <a:rPr lang="en-US" baseline="0" dirty="0"/>
              <a:t> we’re trying to find the latent semantic alignments between structured data and texts in the phrase level.</a:t>
            </a:r>
          </a:p>
          <a:p>
            <a:r>
              <a:rPr lang="en-US" baseline="0" dirty="0"/>
              <a:t>Especially we’re interested in the correspondence between the </a:t>
            </a:r>
            <a:r>
              <a:rPr lang="en-US" baseline="0" dirty="0" err="1"/>
              <a:t>numerics</a:t>
            </a:r>
            <a:r>
              <a:rPr lang="en-US" baseline="0" dirty="0"/>
              <a:t> in the data and the strings in the texts.</a:t>
            </a:r>
          </a:p>
          <a:p>
            <a:r>
              <a:rPr lang="en-US" baseline="0" dirty="0"/>
              <a:t>There is no annotations in the raw data, which means unsupervised learning should be conducted.</a:t>
            </a:r>
          </a:p>
          <a:p>
            <a:r>
              <a:rPr lang="en-US" baseline="0" dirty="0"/>
              <a:t>We adopt a hidden semi-Markov model to address this problem.</a:t>
            </a:r>
          </a:p>
          <a:p>
            <a:r>
              <a:rPr lang="en-US" baseline="0" dirty="0"/>
              <a:t>We further impose NULL-skipping trick and soft constraint to our model to improve the results.</a:t>
            </a:r>
          </a:p>
          <a:p>
            <a:r>
              <a:rPr lang="en-US" baseline="0" dirty="0"/>
              <a:t>As a by-product, we use our annotations to induce templates for data-to-texts generation, and get some positive results.</a:t>
            </a:r>
          </a:p>
        </p:txBody>
      </p:sp>
      <p:sp>
        <p:nvSpPr>
          <p:cNvPr id="4" name="Slide Number Placeholder 3"/>
          <p:cNvSpPr>
            <a:spLocks noGrp="1"/>
          </p:cNvSpPr>
          <p:nvPr>
            <p:ph type="sldNum" sz="quarter" idx="10"/>
          </p:nvPr>
        </p:nvSpPr>
        <p:spPr/>
        <p:txBody>
          <a:bodyPr/>
          <a:lstStyle/>
          <a:p>
            <a:fld id="{A75ED783-EAAF-41A5-BC36-73540DC48283}" type="slidenum">
              <a:rPr lang="en-US" smtClean="0"/>
              <a:t>32</a:t>
            </a:fld>
            <a:endParaRPr lang="en-US"/>
          </a:p>
        </p:txBody>
      </p:sp>
    </p:spTree>
    <p:extLst>
      <p:ext uri="{BB962C8B-B14F-4D97-AF65-F5344CB8AC3E}">
        <p14:creationId xmlns:p14="http://schemas.microsoft.com/office/powerpoint/2010/main" val="282189557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Here we show a table about a basketball game and a few sentences describing this game.</a:t>
            </a:r>
          </a:p>
          <a:p>
            <a:r>
              <a:rPr lang="en-US" baseline="0" dirty="0"/>
              <a:t>Our goal is to establish the correspondences between natural language, and values from the table.</a:t>
            </a:r>
          </a:p>
          <a:p>
            <a:r>
              <a:rPr lang="en-US" baseline="0" dirty="0"/>
              <a:t>You may wonder if this could be partially achieved by using some simple </a:t>
            </a:r>
            <a:r>
              <a:rPr lang="en-US" baseline="0" dirty="0" smtClean="0"/>
              <a:t>heuristics, like number </a:t>
            </a:r>
            <a:r>
              <a:rPr lang="en-US" baseline="0" dirty="0"/>
              <a:t>matching.</a:t>
            </a:r>
          </a:p>
          <a:p>
            <a:r>
              <a:rPr lang="en-US" baseline="0" dirty="0"/>
              <a:t>In many cases, there exist ambiguities. For instance, if there are multiple 15s in the table, then which 15 should be the one </a:t>
            </a:r>
            <a:r>
              <a:rPr lang="en-US" baseline="0" dirty="0" smtClean="0"/>
              <a:t>used in </a:t>
            </a:r>
            <a:r>
              <a:rPr lang="en-US" baseline="0" dirty="0"/>
              <a:t>the sentence?</a:t>
            </a:r>
          </a:p>
          <a:p>
            <a:r>
              <a:rPr lang="en-US" baseline="0" dirty="0"/>
              <a:t>Moreover, different lexical choices in natural language actually originate from different values in the table.</a:t>
            </a:r>
          </a:p>
          <a:p>
            <a:r>
              <a:rPr lang="en-US" baseline="0" dirty="0"/>
              <a:t>For instance, the phrase “edge out”… (continued by next page</a:t>
            </a:r>
            <a:r>
              <a:rPr lang="en-US" baseline="0" dirty="0" smtClean="0"/>
              <a:t>)</a:t>
            </a:r>
            <a:endParaRPr lang="en-US" baseline="0" dirty="0"/>
          </a:p>
        </p:txBody>
      </p:sp>
      <p:sp>
        <p:nvSpPr>
          <p:cNvPr id="4" name="Slide Number Placeholder 3"/>
          <p:cNvSpPr>
            <a:spLocks noGrp="1"/>
          </p:cNvSpPr>
          <p:nvPr>
            <p:ph type="sldNum" sz="quarter" idx="10"/>
          </p:nvPr>
        </p:nvSpPr>
        <p:spPr/>
        <p:txBody>
          <a:bodyPr/>
          <a:lstStyle/>
          <a:p>
            <a:fld id="{A75ED783-EAAF-41A5-BC36-73540DC48283}" type="slidenum">
              <a:rPr lang="en-US" smtClean="0"/>
              <a:t>3</a:t>
            </a:fld>
            <a:endParaRPr lang="en-US"/>
          </a:p>
        </p:txBody>
      </p:sp>
    </p:spTree>
    <p:extLst>
      <p:ext uri="{BB962C8B-B14F-4D97-AF65-F5344CB8AC3E}">
        <p14:creationId xmlns:p14="http://schemas.microsoft.com/office/powerpoint/2010/main" val="70025587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 actually corresponds to the fact that The Raptors only just won the game by a narrow margin of four points.</a:t>
            </a:r>
          </a:p>
          <a:p>
            <a:r>
              <a:rPr lang="en-US" baseline="0" dirty="0"/>
              <a:t>Therefore, we should align the phrase “edged out” to the </a:t>
            </a:r>
            <a:r>
              <a:rPr lang="en-US" baseline="0" dirty="0" smtClean="0"/>
              <a:t>points in the table.</a:t>
            </a:r>
            <a:endParaRPr lang="en-US" baseline="0" dirty="0"/>
          </a:p>
        </p:txBody>
      </p:sp>
      <p:sp>
        <p:nvSpPr>
          <p:cNvPr id="4" name="Slide Number Placeholder 3"/>
          <p:cNvSpPr>
            <a:spLocks noGrp="1"/>
          </p:cNvSpPr>
          <p:nvPr>
            <p:ph type="sldNum" sz="quarter" idx="10"/>
          </p:nvPr>
        </p:nvSpPr>
        <p:spPr/>
        <p:txBody>
          <a:bodyPr/>
          <a:lstStyle/>
          <a:p>
            <a:fld id="{A75ED783-EAAF-41A5-BC36-73540DC48283}" type="slidenum">
              <a:rPr lang="en-US" smtClean="0"/>
              <a:t>4</a:t>
            </a:fld>
            <a:endParaRPr lang="en-US"/>
          </a:p>
        </p:txBody>
      </p:sp>
    </p:spTree>
    <p:extLst>
      <p:ext uri="{BB962C8B-B14F-4D97-AF65-F5344CB8AC3E}">
        <p14:creationId xmlns:p14="http://schemas.microsoft.com/office/powerpoint/2010/main" val="308166751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Establishing the correspondence between table cells and text spans could be difficult.</a:t>
            </a:r>
          </a:p>
          <a:p>
            <a:r>
              <a:rPr lang="en-US" baseline="0" dirty="0"/>
              <a:t>In this preliminary work, we model this process in a sequence labeling framework.</a:t>
            </a:r>
          </a:p>
          <a:p>
            <a:r>
              <a:rPr lang="en-US" baseline="0" dirty="0"/>
              <a:t>Each label here, corresponds to a certain piece of information in the table. </a:t>
            </a:r>
          </a:p>
          <a:p>
            <a:r>
              <a:rPr lang="en-US" baseline="0" dirty="0"/>
              <a:t>For example, we define a label called </a:t>
            </a:r>
            <a:r>
              <a:rPr lang="en-US" baseline="0" dirty="0" err="1"/>
              <a:t>Team_Wins</a:t>
            </a:r>
            <a:r>
              <a:rPr lang="en-US" baseline="0" dirty="0"/>
              <a:t>, which represents the total number of previous wins for each team.</a:t>
            </a:r>
          </a:p>
          <a:p>
            <a:r>
              <a:rPr lang="en-US" baseline="0" dirty="0"/>
              <a:t>This alignment means that the number 33 in the sentence below, corresponds to the number of wins from the table.</a:t>
            </a:r>
          </a:p>
        </p:txBody>
      </p:sp>
      <p:sp>
        <p:nvSpPr>
          <p:cNvPr id="4" name="Slide Number Placeholder 3"/>
          <p:cNvSpPr>
            <a:spLocks noGrp="1"/>
          </p:cNvSpPr>
          <p:nvPr>
            <p:ph type="sldNum" sz="quarter" idx="10"/>
          </p:nvPr>
        </p:nvSpPr>
        <p:spPr/>
        <p:txBody>
          <a:bodyPr/>
          <a:lstStyle/>
          <a:p>
            <a:fld id="{A75ED783-EAAF-41A5-BC36-73540DC48283}" type="slidenum">
              <a:rPr lang="en-US" smtClean="0"/>
              <a:t>5</a:t>
            </a:fld>
            <a:endParaRPr lang="en-US"/>
          </a:p>
        </p:txBody>
      </p:sp>
    </p:spTree>
    <p:extLst>
      <p:ext uri="{BB962C8B-B14F-4D97-AF65-F5344CB8AC3E}">
        <p14:creationId xmlns:p14="http://schemas.microsoft.com/office/powerpoint/2010/main" val="206134694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Some functional words , such as  determiners and prepositions, and also most of the punctuations, do not contain any real contextual meanings.</a:t>
            </a:r>
          </a:p>
          <a:p>
            <a:r>
              <a:rPr lang="en-US" baseline="0" dirty="0"/>
              <a:t>Also, some sentences might describe information </a:t>
            </a:r>
            <a:r>
              <a:rPr lang="en-US" baseline="0" dirty="0" smtClean="0"/>
              <a:t>outside the table</a:t>
            </a:r>
            <a:r>
              <a:rPr lang="en-US" baseline="0" dirty="0"/>
              <a:t>, because the tables and </a:t>
            </a:r>
            <a:r>
              <a:rPr lang="en-US" baseline="0" dirty="0" smtClean="0"/>
              <a:t>texts we </a:t>
            </a:r>
            <a:r>
              <a:rPr lang="en-US" baseline="0" dirty="0"/>
              <a:t>used here were actually collected from two different sources.</a:t>
            </a:r>
          </a:p>
          <a:p>
            <a:r>
              <a:rPr lang="en-US" baseline="0" dirty="0"/>
              <a:t>For both cases, text spans should remain unaligned. We define a special NULL tag to label these unaligned words.</a:t>
            </a:r>
          </a:p>
        </p:txBody>
      </p:sp>
      <p:sp>
        <p:nvSpPr>
          <p:cNvPr id="4" name="Slide Number Placeholder 3"/>
          <p:cNvSpPr>
            <a:spLocks noGrp="1"/>
          </p:cNvSpPr>
          <p:nvPr>
            <p:ph type="sldNum" sz="quarter" idx="10"/>
          </p:nvPr>
        </p:nvSpPr>
        <p:spPr/>
        <p:txBody>
          <a:bodyPr/>
          <a:lstStyle/>
          <a:p>
            <a:fld id="{A75ED783-EAAF-41A5-BC36-73540DC48283}" type="slidenum">
              <a:rPr lang="en-US" smtClean="0"/>
              <a:t>6</a:t>
            </a:fld>
            <a:endParaRPr lang="en-US"/>
          </a:p>
        </p:txBody>
      </p:sp>
    </p:spTree>
    <p:extLst>
      <p:ext uri="{BB962C8B-B14F-4D97-AF65-F5344CB8AC3E}">
        <p14:creationId xmlns:p14="http://schemas.microsoft.com/office/powerpoint/2010/main" val="129795088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baseline="0" dirty="0" smtClean="0"/>
              <a:t>The tags are </a:t>
            </a:r>
            <a:r>
              <a:rPr lang="en-US" sz="1200" baseline="0" dirty="0"/>
              <a:t>induced from the table schema. We have a set of </a:t>
            </a:r>
            <a:r>
              <a:rPr lang="en-US" sz="1200" baseline="0" dirty="0" smtClean="0"/>
              <a:t>tags, </a:t>
            </a:r>
            <a:r>
              <a:rPr lang="en-US" sz="1200" baseline="0" dirty="0"/>
              <a:t>and they could be executed on a table and output a result set.</a:t>
            </a:r>
          </a:p>
          <a:p>
            <a:pPr marL="0" marR="0" indent="0" algn="l" defTabSz="914400" rtl="0" eaLnBrk="1" fontAlgn="auto" latinLnBrk="0" hangingPunct="1">
              <a:lnSpc>
                <a:spcPct val="100000"/>
              </a:lnSpc>
              <a:spcBef>
                <a:spcPts val="0"/>
              </a:spcBef>
              <a:spcAft>
                <a:spcPts val="0"/>
              </a:spcAft>
              <a:buClrTx/>
              <a:buSzTx/>
              <a:buFontTx/>
              <a:buNone/>
              <a:tabLst/>
              <a:defRPr/>
            </a:pPr>
            <a:r>
              <a:rPr lang="en-US" sz="1200" baseline="0" dirty="0"/>
              <a:t>For example, the tag </a:t>
            </a:r>
            <a:r>
              <a:rPr lang="en-US" sz="1200" baseline="0" dirty="0" err="1"/>
              <a:t>Team_Name</a:t>
            </a:r>
            <a:r>
              <a:rPr lang="en-US" sz="1200" baseline="0" dirty="0"/>
              <a:t> could return the name of each team.</a:t>
            </a:r>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a:t>We also define a tag </a:t>
            </a:r>
            <a:r>
              <a:rPr lang="en-US" baseline="0" dirty="0" err="1"/>
              <a:t>Points_Delta</a:t>
            </a:r>
            <a:r>
              <a:rPr lang="en-US" baseline="0" dirty="0"/>
              <a:t>, which could output the score difference between two teams, and for this table, the result is a-hundred-and-twenty minus a-hundred-and-sixteen, which is four.</a:t>
            </a:r>
          </a:p>
        </p:txBody>
      </p:sp>
      <p:sp>
        <p:nvSpPr>
          <p:cNvPr id="4" name="Slide Number Placeholder 3"/>
          <p:cNvSpPr>
            <a:spLocks noGrp="1"/>
          </p:cNvSpPr>
          <p:nvPr>
            <p:ph type="sldNum" sz="quarter" idx="10"/>
          </p:nvPr>
        </p:nvSpPr>
        <p:spPr/>
        <p:txBody>
          <a:bodyPr/>
          <a:lstStyle/>
          <a:p>
            <a:fld id="{A75ED783-EAAF-41A5-BC36-73540DC48283}" type="slidenum">
              <a:rPr lang="en-US" smtClean="0"/>
              <a:t>7</a:t>
            </a:fld>
            <a:endParaRPr lang="en-US"/>
          </a:p>
        </p:txBody>
      </p:sp>
    </p:spTree>
    <p:extLst>
      <p:ext uri="{BB962C8B-B14F-4D97-AF65-F5344CB8AC3E}">
        <p14:creationId xmlns:p14="http://schemas.microsoft.com/office/powerpoint/2010/main" val="366241172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To jointly induce word segmentations and latent semantic annotations in a unified framework, we propose a generative </a:t>
            </a:r>
            <a:r>
              <a:rPr lang="en-US" baseline="0" dirty="0" smtClean="0"/>
              <a:t>model.</a:t>
            </a:r>
            <a:endParaRPr lang="en-US" baseline="0" dirty="0"/>
          </a:p>
          <a:p>
            <a:r>
              <a:rPr lang="en-US" baseline="0" dirty="0" smtClean="0"/>
              <a:t>We sample world state s and observed words w from </a:t>
            </a:r>
            <a:r>
              <a:rPr lang="en-US" baseline="0" dirty="0" err="1" smtClean="0"/>
              <a:t>dateset</a:t>
            </a:r>
            <a:r>
              <a:rPr lang="en-US" baseline="0" dirty="0" smtClean="0"/>
              <a:t> D.</a:t>
            </a:r>
            <a:endParaRPr lang="en-US" baseline="0" dirty="0"/>
          </a:p>
          <a:p>
            <a:r>
              <a:rPr lang="en-US" baseline="0" dirty="0"/>
              <a:t>For each instance, we sum up all of its possible segmentations and annotations.</a:t>
            </a:r>
          </a:p>
          <a:p>
            <a:r>
              <a:rPr lang="en-US" baseline="0" dirty="0"/>
              <a:t>Given the segmentation pi, we could use letter c to represent the segments.</a:t>
            </a:r>
          </a:p>
          <a:p>
            <a:r>
              <a:rPr lang="en-US" baseline="0" dirty="0"/>
              <a:t>We impose the first-order Markovian assumption into our model, which leads to the equation at the bottom.</a:t>
            </a:r>
          </a:p>
        </p:txBody>
      </p:sp>
      <p:sp>
        <p:nvSpPr>
          <p:cNvPr id="4" name="Slide Number Placeholder 3"/>
          <p:cNvSpPr>
            <a:spLocks noGrp="1"/>
          </p:cNvSpPr>
          <p:nvPr>
            <p:ph type="sldNum" sz="quarter" idx="10"/>
          </p:nvPr>
        </p:nvSpPr>
        <p:spPr/>
        <p:txBody>
          <a:bodyPr/>
          <a:lstStyle/>
          <a:p>
            <a:fld id="{A75ED783-EAAF-41A5-BC36-73540DC48283}" type="slidenum">
              <a:rPr lang="en-US" smtClean="0"/>
              <a:t>8</a:t>
            </a:fld>
            <a:endParaRPr lang="en-US"/>
          </a:p>
        </p:txBody>
      </p:sp>
    </p:spTree>
    <p:extLst>
      <p:ext uri="{BB962C8B-B14F-4D97-AF65-F5344CB8AC3E}">
        <p14:creationId xmlns:p14="http://schemas.microsoft.com/office/powerpoint/2010/main" val="25596886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a:t>This formulation resembles a standard HMM. The first term is the transition probabilities and the second term could be regarded as the emission probabilities.</a:t>
            </a:r>
          </a:p>
          <a:p>
            <a:r>
              <a:rPr lang="en-US" baseline="0" dirty="0"/>
              <a:t>Keep in mind that our model assigns tags to word spans, or the segments, instead of individual words.</a:t>
            </a:r>
          </a:p>
          <a:p>
            <a:r>
              <a:rPr lang="en-US" baseline="0" dirty="0"/>
              <a:t>So the emission probabilities are modeled from a tag l to a segment c</a:t>
            </a:r>
            <a:r>
              <a:rPr lang="en-US" baseline="0" dirty="0" smtClean="0"/>
              <a:t>.</a:t>
            </a:r>
          </a:p>
        </p:txBody>
      </p:sp>
      <p:sp>
        <p:nvSpPr>
          <p:cNvPr id="4" name="Slide Number Placeholder 3"/>
          <p:cNvSpPr>
            <a:spLocks noGrp="1"/>
          </p:cNvSpPr>
          <p:nvPr>
            <p:ph type="sldNum" sz="quarter" idx="10"/>
          </p:nvPr>
        </p:nvSpPr>
        <p:spPr/>
        <p:txBody>
          <a:bodyPr/>
          <a:lstStyle/>
          <a:p>
            <a:fld id="{A75ED783-EAAF-41A5-BC36-73540DC48283}" type="slidenum">
              <a:rPr lang="en-US" smtClean="0"/>
              <a:t>9</a:t>
            </a:fld>
            <a:endParaRPr lang="en-US"/>
          </a:p>
        </p:txBody>
      </p:sp>
    </p:spTree>
    <p:extLst>
      <p:ext uri="{BB962C8B-B14F-4D97-AF65-F5344CB8AC3E}">
        <p14:creationId xmlns:p14="http://schemas.microsoft.com/office/powerpoint/2010/main" val="154974253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E02314D9-67CB-4093-99D4-CB512FDE6F6A}" type="datetimeFigureOut">
              <a:rPr lang="en-US" smtClean="0"/>
              <a:t>11/4/2018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AB4F49A-B41D-4315-9FCB-40CE57906BB5}" type="slidenum">
              <a:rPr lang="en-US" smtClean="0"/>
              <a:t>‹#›</a:t>
            </a:fld>
            <a:endParaRPr lang="en-US"/>
          </a:p>
        </p:txBody>
      </p:sp>
    </p:spTree>
    <p:extLst>
      <p:ext uri="{BB962C8B-B14F-4D97-AF65-F5344CB8AC3E}">
        <p14:creationId xmlns:p14="http://schemas.microsoft.com/office/powerpoint/2010/main" val="39211714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02314D9-67CB-4093-99D4-CB512FDE6F6A}" type="datetimeFigureOut">
              <a:rPr lang="en-US" smtClean="0"/>
              <a:t>11/4/2018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AB4F49A-B41D-4315-9FCB-40CE57906BB5}" type="slidenum">
              <a:rPr lang="en-US" smtClean="0"/>
              <a:t>‹#›</a:t>
            </a:fld>
            <a:endParaRPr lang="en-US"/>
          </a:p>
        </p:txBody>
      </p:sp>
    </p:spTree>
    <p:extLst>
      <p:ext uri="{BB962C8B-B14F-4D97-AF65-F5344CB8AC3E}">
        <p14:creationId xmlns:p14="http://schemas.microsoft.com/office/powerpoint/2010/main" val="275968989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02314D9-67CB-4093-99D4-CB512FDE6F6A}" type="datetimeFigureOut">
              <a:rPr lang="en-US" smtClean="0"/>
              <a:t>11/4/2018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AB4F49A-B41D-4315-9FCB-40CE57906BB5}" type="slidenum">
              <a:rPr lang="en-US" smtClean="0"/>
              <a:t>‹#›</a:t>
            </a:fld>
            <a:endParaRPr lang="en-US"/>
          </a:p>
        </p:txBody>
      </p:sp>
    </p:spTree>
    <p:extLst>
      <p:ext uri="{BB962C8B-B14F-4D97-AF65-F5344CB8AC3E}">
        <p14:creationId xmlns:p14="http://schemas.microsoft.com/office/powerpoint/2010/main" val="4874915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02314D9-67CB-4093-99D4-CB512FDE6F6A}" type="datetimeFigureOut">
              <a:rPr lang="en-US" smtClean="0"/>
              <a:t>11/4/2018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AB4F49A-B41D-4315-9FCB-40CE57906BB5}" type="slidenum">
              <a:rPr lang="en-US" smtClean="0"/>
              <a:t>‹#›</a:t>
            </a:fld>
            <a:endParaRPr lang="en-US"/>
          </a:p>
        </p:txBody>
      </p:sp>
    </p:spTree>
    <p:extLst>
      <p:ext uri="{BB962C8B-B14F-4D97-AF65-F5344CB8AC3E}">
        <p14:creationId xmlns:p14="http://schemas.microsoft.com/office/powerpoint/2010/main" val="4149826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E02314D9-67CB-4093-99D4-CB512FDE6F6A}" type="datetimeFigureOut">
              <a:rPr lang="en-US" smtClean="0"/>
              <a:t>11/4/2018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AB4F49A-B41D-4315-9FCB-40CE57906BB5}" type="slidenum">
              <a:rPr lang="en-US" smtClean="0"/>
              <a:t>‹#›</a:t>
            </a:fld>
            <a:endParaRPr lang="en-US"/>
          </a:p>
        </p:txBody>
      </p:sp>
    </p:spTree>
    <p:extLst>
      <p:ext uri="{BB962C8B-B14F-4D97-AF65-F5344CB8AC3E}">
        <p14:creationId xmlns:p14="http://schemas.microsoft.com/office/powerpoint/2010/main" val="345154397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E02314D9-67CB-4093-99D4-CB512FDE6F6A}" type="datetimeFigureOut">
              <a:rPr lang="en-US" smtClean="0"/>
              <a:t>11/4/2018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AB4F49A-B41D-4315-9FCB-40CE57906BB5}" type="slidenum">
              <a:rPr lang="en-US" smtClean="0"/>
              <a:t>‹#›</a:t>
            </a:fld>
            <a:endParaRPr lang="en-US"/>
          </a:p>
        </p:txBody>
      </p:sp>
    </p:spTree>
    <p:extLst>
      <p:ext uri="{BB962C8B-B14F-4D97-AF65-F5344CB8AC3E}">
        <p14:creationId xmlns:p14="http://schemas.microsoft.com/office/powerpoint/2010/main" val="388493416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E02314D9-67CB-4093-99D4-CB512FDE6F6A}" type="datetimeFigureOut">
              <a:rPr lang="en-US" smtClean="0"/>
              <a:t>11/4/2018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AB4F49A-B41D-4315-9FCB-40CE57906BB5}" type="slidenum">
              <a:rPr lang="en-US" smtClean="0"/>
              <a:t>‹#›</a:t>
            </a:fld>
            <a:endParaRPr lang="en-US"/>
          </a:p>
        </p:txBody>
      </p:sp>
    </p:spTree>
    <p:extLst>
      <p:ext uri="{BB962C8B-B14F-4D97-AF65-F5344CB8AC3E}">
        <p14:creationId xmlns:p14="http://schemas.microsoft.com/office/powerpoint/2010/main" val="2397073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E02314D9-67CB-4093-99D4-CB512FDE6F6A}" type="datetimeFigureOut">
              <a:rPr lang="en-US" smtClean="0"/>
              <a:t>11/4/2018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AB4F49A-B41D-4315-9FCB-40CE57906BB5}" type="slidenum">
              <a:rPr lang="en-US" smtClean="0"/>
              <a:t>‹#›</a:t>
            </a:fld>
            <a:endParaRPr lang="en-US"/>
          </a:p>
        </p:txBody>
      </p:sp>
    </p:spTree>
    <p:extLst>
      <p:ext uri="{BB962C8B-B14F-4D97-AF65-F5344CB8AC3E}">
        <p14:creationId xmlns:p14="http://schemas.microsoft.com/office/powerpoint/2010/main" val="160038572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02314D9-67CB-4093-99D4-CB512FDE6F6A}" type="datetimeFigureOut">
              <a:rPr lang="en-US" smtClean="0"/>
              <a:t>11/4/2018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AB4F49A-B41D-4315-9FCB-40CE57906BB5}" type="slidenum">
              <a:rPr lang="en-US" smtClean="0"/>
              <a:t>‹#›</a:t>
            </a:fld>
            <a:endParaRPr lang="en-US"/>
          </a:p>
        </p:txBody>
      </p:sp>
    </p:spTree>
    <p:extLst>
      <p:ext uri="{BB962C8B-B14F-4D97-AF65-F5344CB8AC3E}">
        <p14:creationId xmlns:p14="http://schemas.microsoft.com/office/powerpoint/2010/main" val="158284770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E02314D9-67CB-4093-99D4-CB512FDE6F6A}" type="datetimeFigureOut">
              <a:rPr lang="en-US" smtClean="0"/>
              <a:t>11/4/2018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AB4F49A-B41D-4315-9FCB-40CE57906BB5}" type="slidenum">
              <a:rPr lang="en-US" smtClean="0"/>
              <a:t>‹#›</a:t>
            </a:fld>
            <a:endParaRPr lang="en-US"/>
          </a:p>
        </p:txBody>
      </p:sp>
    </p:spTree>
    <p:extLst>
      <p:ext uri="{BB962C8B-B14F-4D97-AF65-F5344CB8AC3E}">
        <p14:creationId xmlns:p14="http://schemas.microsoft.com/office/powerpoint/2010/main" val="112728374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E02314D9-67CB-4093-99D4-CB512FDE6F6A}" type="datetimeFigureOut">
              <a:rPr lang="en-US" smtClean="0"/>
              <a:t>11/4/2018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AB4F49A-B41D-4315-9FCB-40CE57906BB5}" type="slidenum">
              <a:rPr lang="en-US" smtClean="0"/>
              <a:t>‹#›</a:t>
            </a:fld>
            <a:endParaRPr lang="en-US"/>
          </a:p>
        </p:txBody>
      </p:sp>
    </p:spTree>
    <p:extLst>
      <p:ext uri="{BB962C8B-B14F-4D97-AF65-F5344CB8AC3E}">
        <p14:creationId xmlns:p14="http://schemas.microsoft.com/office/powerpoint/2010/main" val="379164876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02314D9-67CB-4093-99D4-CB512FDE6F6A}" type="datetimeFigureOut">
              <a:rPr lang="en-US" smtClean="0"/>
              <a:t>11/4/2018</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AB4F49A-B41D-4315-9FCB-40CE57906BB5}" type="slidenum">
              <a:rPr lang="en-US" smtClean="0"/>
              <a:t>‹#›</a:t>
            </a:fld>
            <a:endParaRPr lang="en-US"/>
          </a:p>
        </p:txBody>
      </p:sp>
    </p:spTree>
    <p:extLst>
      <p:ext uri="{BB962C8B-B14F-4D97-AF65-F5344CB8AC3E}">
        <p14:creationId xmlns:p14="http://schemas.microsoft.com/office/powerpoint/2010/main" val="208550574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tags" Target="../tags/tag10.xml"/><Relationship Id="rId7" Type="http://schemas.openxmlformats.org/officeDocument/2006/relationships/image" Target="../media/image7.png"/><Relationship Id="rId2" Type="http://schemas.openxmlformats.org/officeDocument/2006/relationships/tags" Target="../tags/tag9.xml"/><Relationship Id="rId1" Type="http://schemas.openxmlformats.org/officeDocument/2006/relationships/tags" Target="../tags/tag8.xml"/><Relationship Id="rId6" Type="http://schemas.openxmlformats.org/officeDocument/2006/relationships/image" Target="../media/image9.png"/><Relationship Id="rId5" Type="http://schemas.openxmlformats.org/officeDocument/2006/relationships/notesSlide" Target="../notesSlides/notesSlide11.xml"/><Relationship Id="rId10" Type="http://schemas.openxmlformats.org/officeDocument/2006/relationships/image" Target="../media/image10.png"/><Relationship Id="rId4" Type="http://schemas.openxmlformats.org/officeDocument/2006/relationships/slideLayout" Target="../slideLayouts/slideLayout2.xml"/><Relationship Id="rId9" Type="http://schemas.openxmlformats.org/officeDocument/2006/relationships/image" Target="../media/image8.png"/></Relationships>
</file>

<file path=ppt/slides/_rels/slide12.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160.png"/><Relationship Id="rId3" Type="http://schemas.openxmlformats.org/officeDocument/2006/relationships/tags" Target="../tags/tag13.xml"/><Relationship Id="rId7" Type="http://schemas.openxmlformats.org/officeDocument/2006/relationships/notesSlide" Target="../notesSlides/notesSlide12.xml"/><Relationship Id="rId12" Type="http://schemas.openxmlformats.org/officeDocument/2006/relationships/image" Target="../media/image14.png"/><Relationship Id="rId2" Type="http://schemas.openxmlformats.org/officeDocument/2006/relationships/tags" Target="../tags/tag12.xml"/><Relationship Id="rId1" Type="http://schemas.openxmlformats.org/officeDocument/2006/relationships/tags" Target="../tags/tag11.xml"/><Relationship Id="rId6" Type="http://schemas.openxmlformats.org/officeDocument/2006/relationships/slideLayout" Target="../slideLayouts/slideLayout2.xml"/><Relationship Id="rId11" Type="http://schemas.openxmlformats.org/officeDocument/2006/relationships/image" Target="../media/image13.png"/><Relationship Id="rId5" Type="http://schemas.openxmlformats.org/officeDocument/2006/relationships/tags" Target="../tags/tag15.xml"/><Relationship Id="rId10" Type="http://schemas.openxmlformats.org/officeDocument/2006/relationships/image" Target="../media/image12.png"/><Relationship Id="rId4" Type="http://schemas.openxmlformats.org/officeDocument/2006/relationships/tags" Target="../tags/tag14.xml"/><Relationship Id="rId9" Type="http://schemas.openxmlformats.org/officeDocument/2006/relationships/image" Target="../media/image120.png"/><Relationship Id="rId14" Type="http://schemas.openxmlformats.org/officeDocument/2006/relationships/image" Target="../media/image15.pn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7.xml"/><Relationship Id="rId1" Type="http://schemas.openxmlformats.org/officeDocument/2006/relationships/tags" Target="../tags/tag16.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2.xml"/><Relationship Id="rId1" Type="http://schemas.openxmlformats.org/officeDocument/2006/relationships/tags" Target="../tags/tag18.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png"/></Relationships>
</file>

<file path=ppt/slides/_rels/slide1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customXml" Target="../ink/ink1.xml"/><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4.emf"/></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image" Target="../media/image23.png"/></Relationships>
</file>

<file path=ppt/slides/_rels/slide2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24.xml"/><Relationship Id="rId7" Type="http://schemas.openxmlformats.org/officeDocument/2006/relationships/image" Target="../media/image210.png"/><Relationship Id="rId2" Type="http://schemas.openxmlformats.org/officeDocument/2006/relationships/slideLayout" Target="../slideLayouts/slideLayout2.xml"/><Relationship Id="rId1" Type="http://schemas.openxmlformats.org/officeDocument/2006/relationships/tags" Target="../tags/tag19.xml"/><Relationship Id="rId6" Type="http://schemas.openxmlformats.org/officeDocument/2006/relationships/image" Target="../media/image25.png"/><Relationship Id="rId5" Type="http://schemas.openxmlformats.org/officeDocument/2006/relationships/image" Target="../media/image190.png"/><Relationship Id="rId4" Type="http://schemas.openxmlformats.org/officeDocument/2006/relationships/image" Target="../media/image200.png"/></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tags" Target="../tags/tag1.xml"/><Relationship Id="rId5" Type="http://schemas.openxmlformats.org/officeDocument/2006/relationships/image" Target="../media/image5.emf"/><Relationship Id="rId4" Type="http://schemas.openxmlformats.org/officeDocument/2006/relationships/customXml" Target="../ink/ink2.xml"/></Relationships>
</file>

<file path=ppt/slides/_rels/slide30.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notesSlide" Target="../notesSlides/notesSlide27.xml"/><Relationship Id="rId2" Type="http://schemas.openxmlformats.org/officeDocument/2006/relationships/slideLayout" Target="../slideLayouts/slideLayout2.xml"/><Relationship Id="rId1" Type="http://schemas.openxmlformats.org/officeDocument/2006/relationships/tags" Target="../tags/tag20.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xml"/><Relationship Id="rId1" Type="http://schemas.openxmlformats.org/officeDocument/2006/relationships/tags" Target="../tags/tag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2.xml"/><Relationship Id="rId1" Type="http://schemas.openxmlformats.org/officeDocument/2006/relationships/tags" Target="../tags/tag3.xml"/><Relationship Id="rId4" Type="http://schemas.openxmlformats.org/officeDocument/2006/relationships/image" Target="../media/image110.png"/></Relationships>
</file>

<file path=ppt/slides/_rels/slide8.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tags" Target="../tags/tag6.xml"/><Relationship Id="rId7" Type="http://schemas.openxmlformats.org/officeDocument/2006/relationships/image" Target="../media/image5.png"/><Relationship Id="rId2" Type="http://schemas.openxmlformats.org/officeDocument/2006/relationships/tags" Target="../tags/tag5.xml"/><Relationship Id="rId1" Type="http://schemas.openxmlformats.org/officeDocument/2006/relationships/tags" Target="../tags/tag4.xml"/><Relationship Id="rId6" Type="http://schemas.openxmlformats.org/officeDocument/2006/relationships/image" Target="../media/image4.png"/><Relationship Id="rId5" Type="http://schemas.openxmlformats.org/officeDocument/2006/relationships/notesSlide" Target="../notesSlides/notesSlide8.xml"/><Relationship Id="rId4"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2.xml"/><Relationship Id="rId1" Type="http://schemas.openxmlformats.org/officeDocument/2006/relationships/tags" Target="../tags/tag7.xml"/><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600074"/>
            <a:ext cx="9144000" cy="1936433"/>
          </a:xfrm>
        </p:spPr>
        <p:txBody>
          <a:bodyPr>
            <a:normAutofit/>
          </a:bodyPr>
          <a:lstStyle/>
          <a:p>
            <a:r>
              <a:rPr lang="en-US" sz="4400" dirty="0"/>
              <a:t>Learning Latent Semantic Annotations for Grounding Natural Language to Structured Data</a:t>
            </a:r>
          </a:p>
        </p:txBody>
      </p:sp>
      <p:sp>
        <p:nvSpPr>
          <p:cNvPr id="3" name="Subtitle 2"/>
          <p:cNvSpPr>
            <a:spLocks noGrp="1"/>
          </p:cNvSpPr>
          <p:nvPr>
            <p:ph type="subTitle" idx="1"/>
          </p:nvPr>
        </p:nvSpPr>
        <p:spPr>
          <a:xfrm>
            <a:off x="1524000" y="2900869"/>
            <a:ext cx="9144000" cy="394719"/>
          </a:xfrm>
        </p:spPr>
        <p:txBody>
          <a:bodyPr>
            <a:normAutofit lnSpcReduction="10000"/>
          </a:bodyPr>
          <a:lstStyle/>
          <a:p>
            <a:r>
              <a:rPr lang="en-US" b="1" u="sng" dirty="0"/>
              <a:t>Guanghui Qin</a:t>
            </a:r>
            <a:r>
              <a:rPr lang="en-US" dirty="0"/>
              <a:t>, </a:t>
            </a:r>
            <a:r>
              <a:rPr lang="en-US" dirty="0" err="1"/>
              <a:t>Jin</a:t>
            </a:r>
            <a:r>
              <a:rPr lang="en-US" dirty="0"/>
              <a:t>-Ge Yao, </a:t>
            </a:r>
            <a:r>
              <a:rPr lang="en-US" dirty="0" err="1"/>
              <a:t>Xuening</a:t>
            </a:r>
            <a:r>
              <a:rPr lang="en-US" dirty="0"/>
              <a:t> Wang, </a:t>
            </a:r>
            <a:r>
              <a:rPr lang="en-US" dirty="0" err="1"/>
              <a:t>Jinpeng</a:t>
            </a:r>
            <a:r>
              <a:rPr lang="en-US" dirty="0"/>
              <a:t> Wang, Chin-Yew Lin</a:t>
            </a: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709898" y="5152138"/>
            <a:ext cx="2706902" cy="578760"/>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127128" y="4717617"/>
            <a:ext cx="1447801" cy="1447801"/>
          </a:xfrm>
          <a:prstGeom prst="rect">
            <a:avLst/>
          </a:prstGeom>
        </p:spPr>
      </p:pic>
      <p:pic>
        <p:nvPicPr>
          <p:cNvPr id="7" name="Picture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238938" y="5027188"/>
            <a:ext cx="2187399" cy="830710"/>
          </a:xfrm>
          <a:prstGeom prst="rect">
            <a:avLst/>
          </a:prstGeom>
        </p:spPr>
      </p:pic>
      <p:sp>
        <p:nvSpPr>
          <p:cNvPr id="8" name="TextBox 7"/>
          <p:cNvSpPr txBox="1"/>
          <p:nvPr/>
        </p:nvSpPr>
        <p:spPr>
          <a:xfrm>
            <a:off x="4429005" y="3700642"/>
            <a:ext cx="3333990" cy="523220"/>
          </a:xfrm>
          <a:prstGeom prst="rect">
            <a:avLst/>
          </a:prstGeom>
          <a:noFill/>
        </p:spPr>
        <p:txBody>
          <a:bodyPr wrap="none" rtlCol="0">
            <a:spAutoFit/>
          </a:bodyPr>
          <a:lstStyle/>
          <a:p>
            <a:r>
              <a:rPr lang="en-US" sz="2800" dirty="0"/>
              <a:t>4</a:t>
            </a:r>
            <a:r>
              <a:rPr lang="en-US" sz="2800" baseline="30000" dirty="0"/>
              <a:t>th</a:t>
            </a:r>
            <a:r>
              <a:rPr lang="en-US" sz="2800" dirty="0"/>
              <a:t> Nov. 2018, EMNLP</a:t>
            </a:r>
          </a:p>
        </p:txBody>
      </p:sp>
    </p:spTree>
    <p:extLst>
      <p:ext uri="{BB962C8B-B14F-4D97-AF65-F5344CB8AC3E}">
        <p14:creationId xmlns:p14="http://schemas.microsoft.com/office/powerpoint/2010/main" val="810275883"/>
      </p:ext>
    </p:extLst>
  </p:cSld>
  <p:clrMapOvr>
    <a:masterClrMapping/>
  </p:clrMapOvr>
  <mc:AlternateContent xmlns:mc="http://schemas.openxmlformats.org/markup-compatibility/2006" xmlns:p14="http://schemas.microsoft.com/office/powerpoint/2010/main">
    <mc:Choice Requires="p14">
      <p:transition spd="slow" p14:dur="2000" advTm="3767"/>
    </mc:Choice>
    <mc:Fallback xmlns="">
      <p:transition spd="slow" advTm="3767"/>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650875"/>
          </a:xfrm>
        </p:spPr>
        <p:txBody>
          <a:bodyPr>
            <a:normAutofit fontScale="90000"/>
          </a:bodyPr>
          <a:lstStyle/>
          <a:p>
            <a:r>
              <a:rPr lang="en-US" dirty="0">
                <a:solidFill>
                  <a:srgbClr val="0070C0"/>
                </a:solidFill>
              </a:rPr>
              <a:t>Hidden Semi-Markov Models</a:t>
            </a:r>
          </a:p>
        </p:txBody>
      </p:sp>
      <p:sp>
        <p:nvSpPr>
          <p:cNvPr id="3" name="TextBox 2"/>
          <p:cNvSpPr txBox="1"/>
          <p:nvPr/>
        </p:nvSpPr>
        <p:spPr>
          <a:xfrm>
            <a:off x="1724660" y="5126924"/>
            <a:ext cx="8742680" cy="461665"/>
          </a:xfrm>
          <a:prstGeom prst="rect">
            <a:avLst/>
          </a:prstGeom>
          <a:noFill/>
        </p:spPr>
        <p:txBody>
          <a:bodyPr wrap="square" rtlCol="0">
            <a:spAutoFit/>
          </a:bodyPr>
          <a:lstStyle/>
          <a:p>
            <a:pPr algn="ctr"/>
            <a:r>
              <a:rPr lang="en-US" sz="2400" dirty="0">
                <a:solidFill>
                  <a:srgbClr val="7030A0"/>
                </a:solidFill>
              </a:rPr>
              <a:t>The Raptors  (  </a:t>
            </a:r>
            <a:r>
              <a:rPr lang="en-US" sz="2400" dirty="0">
                <a:solidFill>
                  <a:schemeClr val="accent6">
                    <a:lumMod val="75000"/>
                  </a:schemeClr>
                </a:solidFill>
              </a:rPr>
              <a:t>33</a:t>
            </a:r>
            <a:r>
              <a:rPr lang="en-US" sz="2400" dirty="0">
                <a:solidFill>
                  <a:srgbClr val="7030A0"/>
                </a:solidFill>
              </a:rPr>
              <a:t>  -  </a:t>
            </a:r>
            <a:r>
              <a:rPr lang="en-US" sz="2400" dirty="0">
                <a:solidFill>
                  <a:schemeClr val="accent6">
                    <a:lumMod val="75000"/>
                  </a:schemeClr>
                </a:solidFill>
              </a:rPr>
              <a:t>15</a:t>
            </a:r>
            <a:r>
              <a:rPr lang="en-US" sz="2400" dirty="0">
                <a:solidFill>
                  <a:srgbClr val="7030A0"/>
                </a:solidFill>
              </a:rPr>
              <a:t>  )  edged out  the  Wizards  in  Tuesday  …</a:t>
            </a:r>
          </a:p>
        </p:txBody>
      </p:sp>
      <p:sp>
        <p:nvSpPr>
          <p:cNvPr id="9" name="Rounded Rectangle 8"/>
          <p:cNvSpPr/>
          <p:nvPr/>
        </p:nvSpPr>
        <p:spPr>
          <a:xfrm>
            <a:off x="1148080" y="1712195"/>
            <a:ext cx="2936240" cy="1981200"/>
          </a:xfrm>
          <a:prstGeom prst="roundRect">
            <a:avLst/>
          </a:prstGeom>
          <a:noFill/>
          <a:ln w="9525" cap="flat" cmpd="sng" algn="ctr">
            <a:solidFill>
              <a:schemeClr val="accent1"/>
            </a:solidFill>
            <a:prstDash val="solid"/>
            <a:round/>
            <a:headEnd type="none" w="med" len="med"/>
            <a:tailEnd type="none" w="med" len="med"/>
          </a:ln>
        </p:spPr>
        <p:style>
          <a:lnRef idx="0">
            <a:scrgbClr r="0" g="0" b="0"/>
          </a:lnRef>
          <a:fillRef idx="0">
            <a:scrgbClr r="0" g="0" b="0"/>
          </a:fillRef>
          <a:effectRef idx="0">
            <a:scrgbClr r="0" g="0" b="0"/>
          </a:effectRef>
          <a:fontRef idx="minor">
            <a:schemeClr val="accent1"/>
          </a:fontRef>
        </p:style>
        <p:txBody>
          <a:bodyPr rtlCol="0" anchor="ctr"/>
          <a:lstStyle/>
          <a:p>
            <a:pPr algn="ctr"/>
            <a:endParaRPr lang="en-US"/>
          </a:p>
        </p:txBody>
      </p:sp>
      <p:sp>
        <p:nvSpPr>
          <p:cNvPr id="10" name="Rounded Rectangle 9"/>
          <p:cNvSpPr/>
          <p:nvPr/>
        </p:nvSpPr>
        <p:spPr>
          <a:xfrm>
            <a:off x="4627880" y="1673493"/>
            <a:ext cx="2936240" cy="1981200"/>
          </a:xfrm>
          <a:prstGeom prst="roundRect">
            <a:avLst/>
          </a:prstGeom>
          <a:noFill/>
          <a:ln w="9525" cap="flat" cmpd="sng" algn="ctr">
            <a:solidFill>
              <a:schemeClr val="accent1"/>
            </a:solidFill>
            <a:prstDash val="solid"/>
            <a:round/>
            <a:headEnd type="none" w="med" len="med"/>
            <a:tailEnd type="none" w="med" len="med"/>
          </a:ln>
        </p:spPr>
        <p:style>
          <a:lnRef idx="0">
            <a:scrgbClr r="0" g="0" b="0"/>
          </a:lnRef>
          <a:fillRef idx="0">
            <a:scrgbClr r="0" g="0" b="0"/>
          </a:fillRef>
          <a:effectRef idx="0">
            <a:scrgbClr r="0" g="0" b="0"/>
          </a:effectRef>
          <a:fontRef idx="minor">
            <a:schemeClr val="accent1"/>
          </a:fontRef>
        </p:style>
        <p:txBody>
          <a:bodyPr rtlCol="0" anchor="ctr"/>
          <a:lstStyle/>
          <a:p>
            <a:pPr algn="ctr"/>
            <a:endParaRPr lang="en-US"/>
          </a:p>
        </p:txBody>
      </p:sp>
      <p:sp>
        <p:nvSpPr>
          <p:cNvPr id="11" name="Rounded Rectangle 10"/>
          <p:cNvSpPr/>
          <p:nvPr/>
        </p:nvSpPr>
        <p:spPr>
          <a:xfrm>
            <a:off x="8107680" y="1673493"/>
            <a:ext cx="2936240" cy="1981200"/>
          </a:xfrm>
          <a:prstGeom prst="roundRect">
            <a:avLst/>
          </a:prstGeom>
          <a:noFill/>
          <a:ln w="9525" cap="flat" cmpd="sng" algn="ctr">
            <a:solidFill>
              <a:schemeClr val="accent1"/>
            </a:solidFill>
            <a:prstDash val="solid"/>
            <a:round/>
            <a:headEnd type="none" w="med" len="med"/>
            <a:tailEnd type="none" w="med" len="med"/>
          </a:ln>
        </p:spPr>
        <p:style>
          <a:lnRef idx="0">
            <a:scrgbClr r="0" g="0" b="0"/>
          </a:lnRef>
          <a:fillRef idx="0">
            <a:scrgbClr r="0" g="0" b="0"/>
          </a:fillRef>
          <a:effectRef idx="0">
            <a:scrgbClr r="0" g="0" b="0"/>
          </a:effectRef>
          <a:fontRef idx="minor">
            <a:schemeClr val="accent1"/>
          </a:fontRef>
        </p:style>
        <p:txBody>
          <a:bodyPr rtlCol="0" anchor="ctr"/>
          <a:lstStyle/>
          <a:p>
            <a:pPr algn="ctr"/>
            <a:endParaRPr lang="en-US"/>
          </a:p>
        </p:txBody>
      </p:sp>
      <p:sp>
        <p:nvSpPr>
          <p:cNvPr id="12" name="TextBox 11"/>
          <p:cNvSpPr txBox="1"/>
          <p:nvPr/>
        </p:nvSpPr>
        <p:spPr>
          <a:xfrm>
            <a:off x="4802333" y="1016000"/>
            <a:ext cx="2470292" cy="523220"/>
          </a:xfrm>
          <a:prstGeom prst="rect">
            <a:avLst/>
          </a:prstGeom>
          <a:noFill/>
        </p:spPr>
        <p:txBody>
          <a:bodyPr wrap="none" rtlCol="0">
            <a:spAutoFit/>
          </a:bodyPr>
          <a:lstStyle/>
          <a:p>
            <a:pPr algn="ctr"/>
            <a:r>
              <a:rPr lang="en-US" sz="2800" dirty="0"/>
              <a:t>Executable Tags</a:t>
            </a:r>
          </a:p>
        </p:txBody>
      </p:sp>
      <p:sp>
        <p:nvSpPr>
          <p:cNvPr id="15" name="Rectangle 14"/>
          <p:cNvSpPr/>
          <p:nvPr/>
        </p:nvSpPr>
        <p:spPr>
          <a:xfrm>
            <a:off x="1494124" y="1899258"/>
            <a:ext cx="1851917" cy="1569660"/>
          </a:xfrm>
          <a:prstGeom prst="rect">
            <a:avLst/>
          </a:prstGeom>
        </p:spPr>
        <p:txBody>
          <a:bodyPr wrap="none">
            <a:spAutoFit/>
          </a:bodyPr>
          <a:lstStyle/>
          <a:p>
            <a:r>
              <a:rPr lang="en-US" sz="2400" dirty="0" err="1" smtClean="0">
                <a:solidFill>
                  <a:srgbClr val="7030A0"/>
                </a:solidFill>
              </a:rPr>
              <a:t>Team_Name</a:t>
            </a:r>
            <a:endParaRPr lang="en-US" sz="2400" dirty="0" smtClean="0">
              <a:solidFill>
                <a:srgbClr val="7030A0"/>
              </a:solidFill>
            </a:endParaRPr>
          </a:p>
          <a:p>
            <a:r>
              <a:rPr lang="en-US" sz="2400" dirty="0" err="1" smtClean="0">
                <a:solidFill>
                  <a:srgbClr val="7030A0"/>
                </a:solidFill>
              </a:rPr>
              <a:t>Team_City</a:t>
            </a:r>
            <a:endParaRPr lang="en-US" sz="2400" dirty="0">
              <a:solidFill>
                <a:srgbClr val="7030A0"/>
              </a:solidFill>
            </a:endParaRPr>
          </a:p>
          <a:p>
            <a:r>
              <a:rPr lang="en-US" sz="2400" dirty="0" err="1">
                <a:solidFill>
                  <a:srgbClr val="7030A0"/>
                </a:solidFill>
              </a:rPr>
              <a:t>Player_Name</a:t>
            </a:r>
            <a:endParaRPr lang="en-US" sz="2400" dirty="0">
              <a:solidFill>
                <a:srgbClr val="7030A0"/>
              </a:solidFill>
            </a:endParaRPr>
          </a:p>
          <a:p>
            <a:r>
              <a:rPr lang="en-US" sz="2400" dirty="0">
                <a:solidFill>
                  <a:srgbClr val="7030A0"/>
                </a:solidFill>
              </a:rPr>
              <a:t>…</a:t>
            </a:r>
          </a:p>
        </p:txBody>
      </p:sp>
      <p:sp>
        <p:nvSpPr>
          <p:cNvPr id="16" name="Rectangle 15"/>
          <p:cNvSpPr/>
          <p:nvPr/>
        </p:nvSpPr>
        <p:spPr>
          <a:xfrm>
            <a:off x="5075367" y="2933592"/>
            <a:ext cx="184731" cy="461665"/>
          </a:xfrm>
          <a:prstGeom prst="rect">
            <a:avLst/>
          </a:prstGeom>
        </p:spPr>
        <p:txBody>
          <a:bodyPr wrap="none">
            <a:spAutoFit/>
          </a:bodyPr>
          <a:lstStyle/>
          <a:p>
            <a:endParaRPr lang="en-US" sz="2400" dirty="0">
              <a:solidFill>
                <a:schemeClr val="accent6">
                  <a:lumMod val="75000"/>
                </a:schemeClr>
              </a:solidFill>
            </a:endParaRPr>
          </a:p>
        </p:txBody>
      </p:sp>
      <p:sp>
        <p:nvSpPr>
          <p:cNvPr id="17" name="Rectangle 16"/>
          <p:cNvSpPr/>
          <p:nvPr/>
        </p:nvSpPr>
        <p:spPr>
          <a:xfrm>
            <a:off x="5075367" y="2523414"/>
            <a:ext cx="184731" cy="461665"/>
          </a:xfrm>
          <a:prstGeom prst="rect">
            <a:avLst/>
          </a:prstGeom>
        </p:spPr>
        <p:txBody>
          <a:bodyPr wrap="none">
            <a:spAutoFit/>
          </a:bodyPr>
          <a:lstStyle/>
          <a:p>
            <a:endParaRPr lang="en-US" sz="2400" dirty="0">
              <a:solidFill>
                <a:schemeClr val="accent6">
                  <a:lumMod val="75000"/>
                </a:schemeClr>
              </a:solidFill>
            </a:endParaRPr>
          </a:p>
        </p:txBody>
      </p:sp>
      <p:sp>
        <p:nvSpPr>
          <p:cNvPr id="18" name="Rectangle 17"/>
          <p:cNvSpPr/>
          <p:nvPr/>
        </p:nvSpPr>
        <p:spPr>
          <a:xfrm>
            <a:off x="5075367" y="1959262"/>
            <a:ext cx="2351478" cy="1569660"/>
          </a:xfrm>
          <a:prstGeom prst="rect">
            <a:avLst/>
          </a:prstGeom>
        </p:spPr>
        <p:txBody>
          <a:bodyPr wrap="none">
            <a:spAutoFit/>
          </a:bodyPr>
          <a:lstStyle/>
          <a:p>
            <a:r>
              <a:rPr lang="en-US" sz="2400" dirty="0" err="1" smtClean="0">
                <a:solidFill>
                  <a:schemeClr val="accent6">
                    <a:lumMod val="75000"/>
                  </a:schemeClr>
                </a:solidFill>
              </a:rPr>
              <a:t>Points_Delta</a:t>
            </a:r>
            <a:endParaRPr lang="en-US" sz="2400" dirty="0" smtClean="0">
              <a:solidFill>
                <a:schemeClr val="accent6">
                  <a:lumMod val="75000"/>
                </a:schemeClr>
              </a:solidFill>
            </a:endParaRPr>
          </a:p>
          <a:p>
            <a:r>
              <a:rPr lang="en-US" sz="2400" dirty="0" err="1" smtClean="0">
                <a:solidFill>
                  <a:schemeClr val="accent6">
                    <a:lumMod val="75000"/>
                  </a:schemeClr>
                </a:solidFill>
              </a:rPr>
              <a:t>Team_Wins</a:t>
            </a:r>
            <a:endParaRPr lang="en-US" sz="2400" dirty="0">
              <a:solidFill>
                <a:schemeClr val="accent6">
                  <a:lumMod val="75000"/>
                </a:schemeClr>
              </a:solidFill>
            </a:endParaRPr>
          </a:p>
          <a:p>
            <a:r>
              <a:rPr lang="en-US" sz="2400" dirty="0" err="1">
                <a:solidFill>
                  <a:schemeClr val="accent6">
                    <a:lumMod val="75000"/>
                  </a:schemeClr>
                </a:solidFill>
              </a:rPr>
              <a:t>Player_Rebounds</a:t>
            </a:r>
            <a:endParaRPr lang="en-US" sz="2400" dirty="0">
              <a:solidFill>
                <a:schemeClr val="accent6">
                  <a:lumMod val="75000"/>
                </a:schemeClr>
              </a:solidFill>
            </a:endParaRPr>
          </a:p>
          <a:p>
            <a:r>
              <a:rPr lang="en-US" sz="2400" dirty="0">
                <a:solidFill>
                  <a:schemeClr val="accent6">
                    <a:lumMod val="75000"/>
                  </a:schemeClr>
                </a:solidFill>
              </a:rPr>
              <a:t>…</a:t>
            </a:r>
          </a:p>
        </p:txBody>
      </p:sp>
      <p:sp>
        <p:nvSpPr>
          <p:cNvPr id="20" name="Rectangle 19"/>
          <p:cNvSpPr/>
          <p:nvPr/>
        </p:nvSpPr>
        <p:spPr>
          <a:xfrm>
            <a:off x="8583801" y="2615867"/>
            <a:ext cx="2108654" cy="461665"/>
          </a:xfrm>
          <a:prstGeom prst="rect">
            <a:avLst/>
          </a:prstGeom>
        </p:spPr>
        <p:txBody>
          <a:bodyPr wrap="none">
            <a:spAutoFit/>
          </a:bodyPr>
          <a:lstStyle/>
          <a:p>
            <a:r>
              <a:rPr lang="en-US" sz="2400" dirty="0" err="1">
                <a:solidFill>
                  <a:srgbClr val="00B0F0"/>
                </a:solidFill>
              </a:rPr>
              <a:t>Player_Position</a:t>
            </a:r>
            <a:endParaRPr lang="en-US" sz="2400" dirty="0">
              <a:solidFill>
                <a:srgbClr val="00B0F0"/>
              </a:solidFill>
            </a:endParaRPr>
          </a:p>
        </p:txBody>
      </p:sp>
      <p:sp>
        <p:nvSpPr>
          <p:cNvPr id="21" name="Rectangle 20"/>
          <p:cNvSpPr/>
          <p:nvPr/>
        </p:nvSpPr>
        <p:spPr>
          <a:xfrm>
            <a:off x="8583801" y="2205689"/>
            <a:ext cx="771558" cy="461665"/>
          </a:xfrm>
          <a:prstGeom prst="rect">
            <a:avLst/>
          </a:prstGeom>
        </p:spPr>
        <p:txBody>
          <a:bodyPr wrap="none">
            <a:spAutoFit/>
          </a:bodyPr>
          <a:lstStyle/>
          <a:p>
            <a:r>
              <a:rPr lang="en-US" sz="2400" dirty="0">
                <a:solidFill>
                  <a:srgbClr val="00B0F0"/>
                </a:solidFill>
              </a:rPr>
              <a:t>Date</a:t>
            </a:r>
          </a:p>
        </p:txBody>
      </p:sp>
      <p:sp>
        <p:nvSpPr>
          <p:cNvPr id="22" name="TextBox 21"/>
          <p:cNvSpPr txBox="1"/>
          <p:nvPr/>
        </p:nvSpPr>
        <p:spPr>
          <a:xfrm>
            <a:off x="8112966" y="3808600"/>
            <a:ext cx="2925674" cy="369332"/>
          </a:xfrm>
          <a:prstGeom prst="rect">
            <a:avLst/>
          </a:prstGeom>
          <a:noFill/>
        </p:spPr>
        <p:txBody>
          <a:bodyPr wrap="none" rtlCol="0">
            <a:spAutoFit/>
          </a:bodyPr>
          <a:lstStyle/>
          <a:p>
            <a:pPr algn="ctr"/>
            <a:r>
              <a:rPr lang="en-US" dirty="0"/>
              <a:t>Output </a:t>
            </a:r>
            <a:r>
              <a:rPr lang="en-US" dirty="0">
                <a:solidFill>
                  <a:srgbClr val="00B0F0"/>
                </a:solidFill>
              </a:rPr>
              <a:t>Categorical Values </a:t>
            </a:r>
            <a:r>
              <a:rPr lang="en-US" dirty="0"/>
              <a:t>(2)</a:t>
            </a:r>
          </a:p>
        </p:txBody>
      </p:sp>
      <p:sp>
        <p:nvSpPr>
          <p:cNvPr id="23" name="TextBox 22"/>
          <p:cNvSpPr txBox="1"/>
          <p:nvPr/>
        </p:nvSpPr>
        <p:spPr>
          <a:xfrm>
            <a:off x="4828427" y="3808600"/>
            <a:ext cx="2418098" cy="400110"/>
          </a:xfrm>
          <a:prstGeom prst="rect">
            <a:avLst/>
          </a:prstGeom>
          <a:noFill/>
        </p:spPr>
        <p:txBody>
          <a:bodyPr wrap="none" rtlCol="0">
            <a:spAutoFit/>
          </a:bodyPr>
          <a:lstStyle/>
          <a:p>
            <a:pPr algn="ctr"/>
            <a:r>
              <a:rPr lang="en-US" sz="2000" dirty="0"/>
              <a:t>Output </a:t>
            </a:r>
            <a:r>
              <a:rPr lang="en-US" sz="2000" dirty="0">
                <a:solidFill>
                  <a:schemeClr val="accent6">
                    <a:lumMod val="75000"/>
                  </a:schemeClr>
                </a:solidFill>
              </a:rPr>
              <a:t>Numbers </a:t>
            </a:r>
            <a:r>
              <a:rPr lang="en-US" sz="2000" dirty="0"/>
              <a:t>(43)</a:t>
            </a:r>
          </a:p>
        </p:txBody>
      </p:sp>
      <p:sp>
        <p:nvSpPr>
          <p:cNvPr id="24" name="TextBox 23"/>
          <p:cNvSpPr txBox="1"/>
          <p:nvPr/>
        </p:nvSpPr>
        <p:spPr>
          <a:xfrm>
            <a:off x="1499130" y="3808600"/>
            <a:ext cx="2044150" cy="400110"/>
          </a:xfrm>
          <a:prstGeom prst="rect">
            <a:avLst/>
          </a:prstGeom>
          <a:noFill/>
        </p:spPr>
        <p:txBody>
          <a:bodyPr wrap="none" rtlCol="0">
            <a:spAutoFit/>
          </a:bodyPr>
          <a:lstStyle/>
          <a:p>
            <a:pPr algn="ctr"/>
            <a:r>
              <a:rPr lang="en-US" sz="2000" dirty="0"/>
              <a:t>Output </a:t>
            </a:r>
            <a:r>
              <a:rPr lang="en-US" sz="2000" dirty="0">
                <a:solidFill>
                  <a:srgbClr val="7030A0"/>
                </a:solidFill>
              </a:rPr>
              <a:t>Strings </a:t>
            </a:r>
            <a:r>
              <a:rPr lang="en-US" sz="2000" dirty="0"/>
              <a:t>(4)</a:t>
            </a:r>
          </a:p>
        </p:txBody>
      </p:sp>
      <p:sp>
        <p:nvSpPr>
          <p:cNvPr id="26" name="TextBox 25"/>
          <p:cNvSpPr txBox="1"/>
          <p:nvPr/>
        </p:nvSpPr>
        <p:spPr>
          <a:xfrm>
            <a:off x="5578604" y="4570210"/>
            <a:ext cx="917752" cy="523220"/>
          </a:xfrm>
          <a:prstGeom prst="rect">
            <a:avLst/>
          </a:prstGeom>
          <a:noFill/>
        </p:spPr>
        <p:txBody>
          <a:bodyPr wrap="none" rtlCol="0">
            <a:spAutoFit/>
          </a:bodyPr>
          <a:lstStyle/>
          <a:p>
            <a:pPr algn="ctr"/>
            <a:r>
              <a:rPr lang="en-US" sz="2800" dirty="0"/>
              <a:t>Texts</a:t>
            </a:r>
          </a:p>
        </p:txBody>
      </p:sp>
      <p:sp>
        <p:nvSpPr>
          <p:cNvPr id="27" name="TextBox 26"/>
          <p:cNvSpPr txBox="1"/>
          <p:nvPr/>
        </p:nvSpPr>
        <p:spPr>
          <a:xfrm>
            <a:off x="7844469" y="6055360"/>
            <a:ext cx="1147237" cy="523220"/>
          </a:xfrm>
          <a:prstGeom prst="rect">
            <a:avLst/>
          </a:prstGeom>
          <a:noFill/>
        </p:spPr>
        <p:txBody>
          <a:bodyPr wrap="none" rtlCol="0">
            <a:spAutoFit/>
          </a:bodyPr>
          <a:lstStyle/>
          <a:p>
            <a:r>
              <a:rPr lang="en-US" sz="2800" dirty="0">
                <a:solidFill>
                  <a:srgbClr val="7030A0"/>
                </a:solidFill>
              </a:rPr>
              <a:t>strings</a:t>
            </a:r>
          </a:p>
        </p:txBody>
      </p:sp>
      <p:sp>
        <p:nvSpPr>
          <p:cNvPr id="29" name="TextBox 28"/>
          <p:cNvSpPr txBox="1"/>
          <p:nvPr/>
        </p:nvSpPr>
        <p:spPr>
          <a:xfrm>
            <a:off x="3150937" y="6055360"/>
            <a:ext cx="1476943" cy="523220"/>
          </a:xfrm>
          <a:prstGeom prst="rect">
            <a:avLst/>
          </a:prstGeom>
          <a:noFill/>
        </p:spPr>
        <p:txBody>
          <a:bodyPr wrap="none" rtlCol="0">
            <a:spAutoFit/>
          </a:bodyPr>
          <a:lstStyle/>
          <a:p>
            <a:r>
              <a:rPr lang="en-US" sz="2800" dirty="0">
                <a:solidFill>
                  <a:schemeClr val="accent6">
                    <a:lumMod val="75000"/>
                  </a:schemeClr>
                </a:solidFill>
              </a:rPr>
              <a:t>numbers</a:t>
            </a:r>
          </a:p>
        </p:txBody>
      </p:sp>
      <p:cxnSp>
        <p:nvCxnSpPr>
          <p:cNvPr id="31" name="Straight Arrow Connector 30"/>
          <p:cNvCxnSpPr>
            <a:stCxn id="29" idx="0"/>
          </p:cNvCxnSpPr>
          <p:nvPr/>
        </p:nvCxnSpPr>
        <p:spPr>
          <a:xfrm flipV="1">
            <a:off x="3889409" y="5486400"/>
            <a:ext cx="207364" cy="568960"/>
          </a:xfrm>
          <a:prstGeom prst="straightConnector1">
            <a:avLst/>
          </a:prstGeom>
          <a:ln>
            <a:tailEnd type="arrow" w="lg" len="lg"/>
          </a:ln>
        </p:spPr>
        <p:style>
          <a:lnRef idx="3">
            <a:schemeClr val="accent2"/>
          </a:lnRef>
          <a:fillRef idx="0">
            <a:schemeClr val="accent2"/>
          </a:fillRef>
          <a:effectRef idx="2">
            <a:schemeClr val="accent2"/>
          </a:effectRef>
          <a:fontRef idx="minor">
            <a:schemeClr val="tx1"/>
          </a:fontRef>
        </p:style>
      </p:cxnSp>
      <p:cxnSp>
        <p:nvCxnSpPr>
          <p:cNvPr id="33" name="Straight Arrow Connector 32"/>
          <p:cNvCxnSpPr>
            <a:stCxn id="27" idx="0"/>
          </p:cNvCxnSpPr>
          <p:nvPr/>
        </p:nvCxnSpPr>
        <p:spPr>
          <a:xfrm flipH="1" flipV="1">
            <a:off x="8107680" y="5537495"/>
            <a:ext cx="310408" cy="517865"/>
          </a:xfrm>
          <a:prstGeom prst="straightConnector1">
            <a:avLst/>
          </a:prstGeom>
          <a:ln>
            <a:tailEnd type="arrow" w="lg" len="lg"/>
          </a:ln>
        </p:spPr>
        <p:style>
          <a:lnRef idx="3">
            <a:schemeClr val="accent2"/>
          </a:lnRef>
          <a:fillRef idx="0">
            <a:schemeClr val="accent2"/>
          </a:fillRef>
          <a:effectRef idx="2">
            <a:schemeClr val="accent2"/>
          </a:effectRef>
          <a:fontRef idx="minor">
            <a:schemeClr val="tx1"/>
          </a:fontRef>
        </p:style>
      </p:cxnSp>
      <p:cxnSp>
        <p:nvCxnSpPr>
          <p:cNvPr id="8" name="Straight Arrow Connector 7"/>
          <p:cNvCxnSpPr/>
          <p:nvPr/>
        </p:nvCxnSpPr>
        <p:spPr>
          <a:xfrm flipV="1">
            <a:off x="9489322" y="2436520"/>
            <a:ext cx="403004" cy="2"/>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grpSp>
        <p:nvGrpSpPr>
          <p:cNvPr id="14" name="Group 13"/>
          <p:cNvGrpSpPr/>
          <p:nvPr/>
        </p:nvGrpSpPr>
        <p:grpSpPr>
          <a:xfrm>
            <a:off x="9964587" y="1766860"/>
            <a:ext cx="755461" cy="1365337"/>
            <a:chOff x="9897606" y="1766860"/>
            <a:chExt cx="755461" cy="1365337"/>
          </a:xfrm>
        </p:grpSpPr>
        <p:sp>
          <p:nvSpPr>
            <p:cNvPr id="13" name="Rounded Rectangle 12"/>
            <p:cNvSpPr/>
            <p:nvPr/>
          </p:nvSpPr>
          <p:spPr>
            <a:xfrm>
              <a:off x="9908476" y="1766860"/>
              <a:ext cx="744591" cy="1365337"/>
            </a:xfrm>
            <a:prstGeom prst="roundRect">
              <a:avLst/>
            </a:prstGeom>
            <a:ln>
              <a:headEnd type="none" w="med" len="med"/>
              <a:tailEnd type="none" w="med" len="med"/>
            </a:ln>
          </p:spPr>
          <p:style>
            <a:lnRef idx="2">
              <a:schemeClr val="accent4"/>
            </a:lnRef>
            <a:fillRef idx="1">
              <a:schemeClr val="lt1"/>
            </a:fillRef>
            <a:effectRef idx="0">
              <a:schemeClr val="accent4"/>
            </a:effectRef>
            <a:fontRef idx="minor">
              <a:schemeClr val="dk1"/>
            </a:fontRef>
          </p:style>
          <p:txBody>
            <a:bodyPr rtlCol="0" anchor="ctr"/>
            <a:lstStyle/>
            <a:p>
              <a:pPr algn="ctr"/>
              <a:endParaRPr lang="en-US"/>
            </a:p>
          </p:txBody>
        </p:sp>
        <p:sp>
          <p:nvSpPr>
            <p:cNvPr id="6" name="TextBox 5"/>
            <p:cNvSpPr txBox="1"/>
            <p:nvPr/>
          </p:nvSpPr>
          <p:spPr>
            <a:xfrm>
              <a:off x="9897606" y="1836356"/>
              <a:ext cx="683200" cy="1200329"/>
            </a:xfrm>
            <a:prstGeom prst="rect">
              <a:avLst/>
            </a:prstGeom>
            <a:noFill/>
          </p:spPr>
          <p:txBody>
            <a:bodyPr wrap="none" rtlCol="0">
              <a:spAutoFit/>
            </a:bodyPr>
            <a:lstStyle/>
            <a:p>
              <a:r>
                <a:rPr lang="en-US" dirty="0" smtClean="0">
                  <a:solidFill>
                    <a:schemeClr val="accent6">
                      <a:lumMod val="75000"/>
                    </a:schemeClr>
                  </a:solidFill>
                </a:rPr>
                <a:t>Sun.</a:t>
              </a:r>
            </a:p>
            <a:p>
              <a:r>
                <a:rPr lang="en-US" dirty="0" smtClean="0">
                  <a:solidFill>
                    <a:schemeClr val="accent6">
                      <a:lumMod val="75000"/>
                    </a:schemeClr>
                  </a:solidFill>
                </a:rPr>
                <a:t>Mon.</a:t>
              </a:r>
            </a:p>
            <a:p>
              <a:r>
                <a:rPr lang="en-US" dirty="0" smtClean="0">
                  <a:solidFill>
                    <a:schemeClr val="accent6">
                      <a:lumMod val="75000"/>
                    </a:schemeClr>
                  </a:solidFill>
                </a:rPr>
                <a:t>…</a:t>
              </a:r>
            </a:p>
            <a:p>
              <a:r>
                <a:rPr lang="en-US" dirty="0" smtClean="0">
                  <a:solidFill>
                    <a:schemeClr val="accent6">
                      <a:lumMod val="75000"/>
                    </a:schemeClr>
                  </a:solidFill>
                </a:rPr>
                <a:t>Sat.</a:t>
              </a:r>
            </a:p>
          </p:txBody>
        </p:sp>
      </p:grpSp>
    </p:spTree>
    <p:extLst>
      <p:ext uri="{BB962C8B-B14F-4D97-AF65-F5344CB8AC3E}">
        <p14:creationId xmlns:p14="http://schemas.microsoft.com/office/powerpoint/2010/main" val="12455302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0"/>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5"/>
                                        </p:tgtEl>
                                        <p:attrNameLst>
                                          <p:attrName>style.visibility</p:attrName>
                                        </p:attrNameLst>
                                      </p:cBhvr>
                                      <p:to>
                                        <p:strVal val="visible"/>
                                      </p:to>
                                    </p:set>
                                  </p:childTnLst>
                                </p:cTn>
                              </p:par>
                              <p:par>
                                <p:cTn id="13" presetID="1" presetClass="entr" presetSubtype="0" fill="hold" grpId="0" nodeType="withEffect" nodePh="1">
                                  <p:stCondLst>
                                    <p:cond delay="0"/>
                                  </p:stCondLst>
                                  <p:endCondLst>
                                    <p:cond evt="begin" delay="0">
                                      <p:tn val="13"/>
                                    </p:cond>
                                  </p:endCondLst>
                                  <p:childTnLst>
                                    <p:set>
                                      <p:cBhvr>
                                        <p:cTn id="14" dur="1" fill="hold">
                                          <p:stCondLst>
                                            <p:cond delay="0"/>
                                          </p:stCondLst>
                                        </p:cTn>
                                        <p:tgtEl>
                                          <p:spTgt spid="16"/>
                                        </p:tgtEl>
                                        <p:attrNameLst>
                                          <p:attrName>style.visibility</p:attrName>
                                        </p:attrNameLst>
                                      </p:cBhvr>
                                      <p:to>
                                        <p:strVal val="visible"/>
                                      </p:to>
                                    </p:set>
                                  </p:childTnLst>
                                </p:cTn>
                              </p:par>
                              <p:par>
                                <p:cTn id="15" presetID="1" presetClass="entr" presetSubtype="0" fill="hold" grpId="0" nodeType="withEffect" nodePh="1">
                                  <p:stCondLst>
                                    <p:cond delay="0"/>
                                  </p:stCondLst>
                                  <p:endCondLst>
                                    <p:cond evt="begin" delay="0">
                                      <p:tn val="15"/>
                                    </p:cond>
                                  </p:endCondLst>
                                  <p:childTnLst>
                                    <p:set>
                                      <p:cBhvr>
                                        <p:cTn id="16" dur="1" fill="hold">
                                          <p:stCondLst>
                                            <p:cond delay="0"/>
                                          </p:stCondLst>
                                        </p:cTn>
                                        <p:tgtEl>
                                          <p:spTgt spid="17"/>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8"/>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2"/>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3"/>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4"/>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2"/>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6" presetClass="emph" presetSubtype="0" fill="hold" grpId="0" nodeType="clickEffect">
                                  <p:stCondLst>
                                    <p:cond delay="0"/>
                                  </p:stCondLst>
                                  <p:childTnLst>
                                    <p:animScale>
                                      <p:cBhvr>
                                        <p:cTn id="30" dur="500" fill="hold"/>
                                        <p:tgtEl>
                                          <p:spTgt spid="21"/>
                                        </p:tgtEl>
                                      </p:cBhvr>
                                      <p:by x="150000" y="150000"/>
                                    </p:animScale>
                                  </p:childTnLst>
                                </p:cTn>
                              </p:par>
                              <p:par>
                                <p:cTn id="31" presetID="16" presetClass="entr" presetSubtype="21" fill="hold" nodeType="withEffect">
                                  <p:stCondLst>
                                    <p:cond delay="0"/>
                                  </p:stCondLst>
                                  <p:childTnLst>
                                    <p:set>
                                      <p:cBhvr>
                                        <p:cTn id="32" dur="1" fill="hold">
                                          <p:stCondLst>
                                            <p:cond delay="0"/>
                                          </p:stCondLst>
                                        </p:cTn>
                                        <p:tgtEl>
                                          <p:spTgt spid="8"/>
                                        </p:tgtEl>
                                        <p:attrNameLst>
                                          <p:attrName>style.visibility</p:attrName>
                                        </p:attrNameLst>
                                      </p:cBhvr>
                                      <p:to>
                                        <p:strVal val="visible"/>
                                      </p:to>
                                    </p:set>
                                    <p:animEffect transition="in" filter="barn(inVertical)">
                                      <p:cBhvr>
                                        <p:cTn id="33" dur="500"/>
                                        <p:tgtEl>
                                          <p:spTgt spid="8"/>
                                        </p:tgtEl>
                                      </p:cBhvr>
                                    </p:animEffect>
                                  </p:childTnLst>
                                </p:cTn>
                              </p:par>
                              <p:par>
                                <p:cTn id="34" presetID="16" presetClass="entr" presetSubtype="21" fill="hold" nodeType="withEffect">
                                  <p:stCondLst>
                                    <p:cond delay="0"/>
                                  </p:stCondLst>
                                  <p:childTnLst>
                                    <p:set>
                                      <p:cBhvr>
                                        <p:cTn id="35" dur="1" fill="hold">
                                          <p:stCondLst>
                                            <p:cond delay="0"/>
                                          </p:stCondLst>
                                        </p:cTn>
                                        <p:tgtEl>
                                          <p:spTgt spid="14"/>
                                        </p:tgtEl>
                                        <p:attrNameLst>
                                          <p:attrName>style.visibility</p:attrName>
                                        </p:attrNameLst>
                                      </p:cBhvr>
                                      <p:to>
                                        <p:strVal val="visible"/>
                                      </p:to>
                                    </p:set>
                                    <p:animEffect transition="in" filter="barn(inVertical)">
                                      <p:cBhvr>
                                        <p:cTn id="36" dur="500"/>
                                        <p:tgtEl>
                                          <p:spTgt spid="14"/>
                                        </p:tgtEl>
                                      </p:cBhvr>
                                    </p:animEffec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3"/>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27"/>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29"/>
                                        </p:tgtEl>
                                        <p:attrNameLst>
                                          <p:attrName>style.visibility</p:attrName>
                                        </p:attrNameLst>
                                      </p:cBhvr>
                                      <p:to>
                                        <p:strVal val="visible"/>
                                      </p:to>
                                    </p:set>
                                  </p:childTnLst>
                                </p:cTn>
                              </p:par>
                              <p:par>
                                <p:cTn id="45" presetID="1" presetClass="entr" presetSubtype="0" fill="hold" nodeType="withEffect">
                                  <p:stCondLst>
                                    <p:cond delay="0"/>
                                  </p:stCondLst>
                                  <p:childTnLst>
                                    <p:set>
                                      <p:cBhvr>
                                        <p:cTn id="46" dur="1" fill="hold">
                                          <p:stCondLst>
                                            <p:cond delay="0"/>
                                          </p:stCondLst>
                                        </p:cTn>
                                        <p:tgtEl>
                                          <p:spTgt spid="31"/>
                                        </p:tgtEl>
                                        <p:attrNameLst>
                                          <p:attrName>style.visibility</p:attrName>
                                        </p:attrNameLst>
                                      </p:cBhvr>
                                      <p:to>
                                        <p:strVal val="visible"/>
                                      </p:to>
                                    </p:set>
                                  </p:childTnLst>
                                </p:cTn>
                              </p:par>
                              <p:par>
                                <p:cTn id="47" presetID="1" presetClass="entr" presetSubtype="0" fill="hold" nodeType="withEffect">
                                  <p:stCondLst>
                                    <p:cond delay="0"/>
                                  </p:stCondLst>
                                  <p:childTnLst>
                                    <p:set>
                                      <p:cBhvr>
                                        <p:cTn id="48" dur="1" fill="hold">
                                          <p:stCondLst>
                                            <p:cond delay="0"/>
                                          </p:stCondLst>
                                        </p:cTn>
                                        <p:tgtEl>
                                          <p:spTgt spid="33"/>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9" grpId="0" animBg="1"/>
      <p:bldP spid="10" grpId="0" animBg="1"/>
      <p:bldP spid="11" grpId="0" animBg="1"/>
      <p:bldP spid="12" grpId="0"/>
      <p:bldP spid="15" grpId="0"/>
      <p:bldP spid="16" grpId="0"/>
      <p:bldP spid="17" grpId="0"/>
      <p:bldP spid="18" grpId="0"/>
      <p:bldP spid="21" grpId="0"/>
      <p:bldP spid="22" grpId="0"/>
      <p:bldP spid="23" grpId="0"/>
      <p:bldP spid="24" grpId="0"/>
      <p:bldP spid="26" grpId="0"/>
      <p:bldP spid="27" grpId="0"/>
      <p:bldP spid="29"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650875"/>
          </a:xfrm>
        </p:spPr>
        <p:txBody>
          <a:bodyPr>
            <a:normAutofit fontScale="90000"/>
          </a:bodyPr>
          <a:lstStyle/>
          <a:p>
            <a:r>
              <a:rPr lang="en-US" dirty="0">
                <a:solidFill>
                  <a:srgbClr val="0070C0"/>
                </a:solidFill>
              </a:rPr>
              <a:t>Hidden Semi-Markov Models</a:t>
            </a:r>
          </a:p>
        </p:txBody>
      </p:sp>
      <mc:AlternateContent xmlns:mc="http://schemas.openxmlformats.org/markup-compatibility/2006" xmlns:a14="http://schemas.microsoft.com/office/drawing/2010/main">
        <mc:Choice Requires="a14">
          <p:sp>
            <p:nvSpPr>
              <p:cNvPr id="7" name="TextBox 6"/>
              <p:cNvSpPr txBox="1"/>
              <p:nvPr/>
            </p:nvSpPr>
            <p:spPr>
              <a:xfrm>
                <a:off x="838200" y="1602556"/>
                <a:ext cx="5291128" cy="461665"/>
              </a:xfrm>
              <a:prstGeom prst="rect">
                <a:avLst/>
              </a:prstGeom>
              <a:noFill/>
            </p:spPr>
            <p:txBody>
              <a:bodyPr wrap="none" rtlCol="0">
                <a:spAutoFit/>
              </a:bodyPr>
              <a:lstStyle/>
              <a:p>
                <a:r>
                  <a:rPr lang="en-US" sz="2400" dirty="0"/>
                  <a:t>Type of tag (</a:t>
                </a:r>
                <a14:m>
                  <m:oMath xmlns:m="http://schemas.openxmlformats.org/officeDocument/2006/math">
                    <m:r>
                      <a:rPr lang="en-US" sz="2400" i="1" dirty="0">
                        <a:latin typeface="Cambria Math" panose="02040503050406030204" pitchFamily="18" charset="0"/>
                      </a:rPr>
                      <m:t>𝑙</m:t>
                    </m:r>
                  </m:oMath>
                </a14:m>
                <a:r>
                  <a:rPr lang="en-US" sz="2400" dirty="0"/>
                  <a:t>)            Type of segment (</a:t>
                </a:r>
                <a14:m>
                  <m:oMath xmlns:m="http://schemas.openxmlformats.org/officeDocument/2006/math">
                    <m:r>
                      <a:rPr lang="en-US" sz="2400" i="1" dirty="0">
                        <a:latin typeface="Cambria Math" panose="02040503050406030204" pitchFamily="18" charset="0"/>
                      </a:rPr>
                      <m:t>𝑐</m:t>
                    </m:r>
                  </m:oMath>
                </a14:m>
                <a:r>
                  <a:rPr lang="en-US" sz="2400" dirty="0"/>
                  <a:t>) </a:t>
                </a:r>
              </a:p>
            </p:txBody>
          </p:sp>
        </mc:Choice>
        <mc:Fallback xmlns="">
          <p:sp>
            <p:nvSpPr>
              <p:cNvPr id="7" name="TextBox 6"/>
              <p:cNvSpPr txBox="1">
                <a:spLocks noRot="1" noChangeAspect="1" noMove="1" noResize="1" noEditPoints="1" noAdjustHandles="1" noChangeArrowheads="1" noChangeShapeType="1" noTextEdit="1"/>
              </p:cNvSpPr>
              <p:nvPr/>
            </p:nvSpPr>
            <p:spPr>
              <a:xfrm>
                <a:off x="838200" y="1602556"/>
                <a:ext cx="5291128" cy="461665"/>
              </a:xfrm>
              <a:prstGeom prst="rect">
                <a:avLst/>
              </a:prstGeom>
              <a:blipFill>
                <a:blip r:embed="rId6"/>
                <a:stretch>
                  <a:fillRect l="-1845" t="-10526" r="-923" b="-28947"/>
                </a:stretch>
              </a:blipFill>
            </p:spPr>
            <p:txBody>
              <a:bodyPr/>
              <a:lstStyle/>
              <a:p>
                <a:r>
                  <a:rPr lang="en-US">
                    <a:noFill/>
                  </a:rPr>
                  <a:t> </a:t>
                </a:r>
              </a:p>
            </p:txBody>
          </p:sp>
        </mc:Fallback>
      </mc:AlternateContent>
      <p:sp>
        <p:nvSpPr>
          <p:cNvPr id="8" name="TextBox 7"/>
          <p:cNvSpPr txBox="1"/>
          <p:nvPr/>
        </p:nvSpPr>
        <p:spPr>
          <a:xfrm>
            <a:off x="838200" y="2650777"/>
            <a:ext cx="4967926" cy="461665"/>
          </a:xfrm>
          <a:prstGeom prst="rect">
            <a:avLst/>
          </a:prstGeom>
          <a:noFill/>
        </p:spPr>
        <p:txBody>
          <a:bodyPr wrap="square" rtlCol="0">
            <a:spAutoFit/>
          </a:bodyPr>
          <a:lstStyle/>
          <a:p>
            <a:r>
              <a:rPr lang="en-US" sz="2400" dirty="0">
                <a:solidFill>
                  <a:schemeClr val="accent6">
                    <a:lumMod val="75000"/>
                  </a:schemeClr>
                </a:solidFill>
              </a:rPr>
              <a:t>Numbers                     </a:t>
            </a:r>
            <a:r>
              <a:rPr lang="en-US" sz="2400" dirty="0" err="1">
                <a:solidFill>
                  <a:schemeClr val="accent6">
                    <a:lumMod val="75000"/>
                  </a:schemeClr>
                </a:solidFill>
              </a:rPr>
              <a:t>Numbers</a:t>
            </a:r>
            <a:endParaRPr lang="en-US" sz="2400" dirty="0">
              <a:solidFill>
                <a:schemeClr val="accent6">
                  <a:lumMod val="75000"/>
                </a:schemeClr>
              </a:solidFill>
            </a:endParaRPr>
          </a:p>
        </p:txBody>
      </p:sp>
      <p:sp>
        <p:nvSpPr>
          <p:cNvPr id="11" name="TextBox 10"/>
          <p:cNvSpPr txBox="1"/>
          <p:nvPr/>
        </p:nvSpPr>
        <p:spPr>
          <a:xfrm>
            <a:off x="838200" y="3546598"/>
            <a:ext cx="4967926" cy="461665"/>
          </a:xfrm>
          <a:prstGeom prst="rect">
            <a:avLst/>
          </a:prstGeom>
          <a:noFill/>
        </p:spPr>
        <p:txBody>
          <a:bodyPr wrap="square" rtlCol="0">
            <a:spAutoFit/>
          </a:bodyPr>
          <a:lstStyle/>
          <a:p>
            <a:r>
              <a:rPr lang="en-US" sz="2400" dirty="0">
                <a:solidFill>
                  <a:srgbClr val="7030A0"/>
                </a:solidFill>
              </a:rPr>
              <a:t>Strings                         </a:t>
            </a:r>
            <a:r>
              <a:rPr lang="en-US" sz="2400" dirty="0" err="1">
                <a:solidFill>
                  <a:srgbClr val="7030A0"/>
                </a:solidFill>
              </a:rPr>
              <a:t>Strings</a:t>
            </a:r>
            <a:endParaRPr lang="en-US" sz="2400" dirty="0">
              <a:solidFill>
                <a:srgbClr val="7030A0"/>
              </a:solidFill>
            </a:endParaRPr>
          </a:p>
        </p:txBody>
      </p:sp>
      <p:sp>
        <p:nvSpPr>
          <p:cNvPr id="12" name="TextBox 11"/>
          <p:cNvSpPr txBox="1"/>
          <p:nvPr/>
        </p:nvSpPr>
        <p:spPr>
          <a:xfrm>
            <a:off x="838200" y="5517806"/>
            <a:ext cx="4967926" cy="461665"/>
          </a:xfrm>
          <a:prstGeom prst="rect">
            <a:avLst/>
          </a:prstGeom>
          <a:noFill/>
        </p:spPr>
        <p:txBody>
          <a:bodyPr wrap="square" rtlCol="0">
            <a:spAutoFit/>
          </a:bodyPr>
          <a:lstStyle/>
          <a:p>
            <a:r>
              <a:rPr lang="en-US" sz="2400" dirty="0">
                <a:solidFill>
                  <a:schemeClr val="accent6">
                    <a:lumMod val="75000"/>
                  </a:schemeClr>
                </a:solidFill>
              </a:rPr>
              <a:t>Numbers</a:t>
            </a:r>
            <a:r>
              <a:rPr lang="en-US" sz="2400" dirty="0">
                <a:solidFill>
                  <a:srgbClr val="FF0000"/>
                </a:solidFill>
              </a:rPr>
              <a:t>  </a:t>
            </a:r>
            <a:r>
              <a:rPr lang="en-US" sz="2400" dirty="0"/>
              <a:t>                  </a:t>
            </a:r>
            <a:r>
              <a:rPr lang="en-US" sz="2400" dirty="0">
                <a:solidFill>
                  <a:schemeClr val="accent1"/>
                </a:solidFill>
              </a:rPr>
              <a:t> </a:t>
            </a:r>
            <a:r>
              <a:rPr lang="en-US" sz="2400" dirty="0">
                <a:solidFill>
                  <a:srgbClr val="7030A0"/>
                </a:solidFill>
              </a:rPr>
              <a:t>Strings</a:t>
            </a:r>
          </a:p>
        </p:txBody>
      </p:sp>
      <p:sp>
        <p:nvSpPr>
          <p:cNvPr id="13" name="TextBox 12"/>
          <p:cNvSpPr txBox="1"/>
          <p:nvPr/>
        </p:nvSpPr>
        <p:spPr>
          <a:xfrm>
            <a:off x="838200" y="4653990"/>
            <a:ext cx="4967926" cy="461665"/>
          </a:xfrm>
          <a:prstGeom prst="rect">
            <a:avLst/>
          </a:prstGeom>
          <a:noFill/>
        </p:spPr>
        <p:txBody>
          <a:bodyPr wrap="square" rtlCol="0">
            <a:spAutoFit/>
          </a:bodyPr>
          <a:lstStyle/>
          <a:p>
            <a:r>
              <a:rPr lang="en-US" sz="2400" dirty="0">
                <a:solidFill>
                  <a:srgbClr val="00B0F0"/>
                </a:solidFill>
              </a:rPr>
              <a:t>Categorical values     </a:t>
            </a:r>
            <a:r>
              <a:rPr lang="en-US" sz="2400" dirty="0">
                <a:solidFill>
                  <a:srgbClr val="7030A0"/>
                </a:solidFill>
              </a:rPr>
              <a:t>Strings</a:t>
            </a:r>
          </a:p>
        </p:txBody>
      </p:sp>
      <p:pic>
        <p:nvPicPr>
          <p:cNvPr id="14" name="Picture 13"/>
          <p:cNvPicPr>
            <a:picLocks noChangeAspect="1"/>
          </p:cNvPicPr>
          <p:nvPr>
            <p:custDataLst>
              <p:tags r:id="rId1"/>
            </p:custDataLst>
          </p:nvPr>
        </p:nvPicPr>
        <p:blipFill>
          <a:blip r:embed="rId7" cstate="print">
            <a:extLst>
              <a:ext uri="{28A0092B-C50C-407E-A947-70E740481C1C}">
                <a14:useLocalDpi xmlns:a14="http://schemas.microsoft.com/office/drawing/2010/main" val="0"/>
              </a:ext>
            </a:extLst>
          </a:blip>
          <a:stretch>
            <a:fillRect/>
          </a:stretch>
        </p:blipFill>
        <p:spPr>
          <a:xfrm>
            <a:off x="6268040" y="2650777"/>
            <a:ext cx="3639531" cy="369165"/>
          </a:xfrm>
          <a:prstGeom prst="rect">
            <a:avLst/>
          </a:prstGeom>
        </p:spPr>
      </p:pic>
      <mc:AlternateContent xmlns:mc="http://schemas.openxmlformats.org/markup-compatibility/2006" xmlns:a14="http://schemas.microsoft.com/office/drawing/2010/main">
        <mc:Choice Requires="a14">
          <p:sp>
            <p:nvSpPr>
              <p:cNvPr id="15" name="TextBox 14"/>
              <p:cNvSpPr txBox="1"/>
              <p:nvPr/>
            </p:nvSpPr>
            <p:spPr>
              <a:xfrm>
                <a:off x="7839397" y="1879555"/>
                <a:ext cx="2847126" cy="461665"/>
              </a:xfrm>
              <a:prstGeom prst="rect">
                <a:avLst/>
              </a:prstGeom>
              <a:noFill/>
            </p:spPr>
            <p:txBody>
              <a:bodyPr wrap="none" rtlCol="0">
                <a:spAutoFit/>
              </a:bodyPr>
              <a:lstStyle/>
              <a:p>
                <a:r>
                  <a:rPr lang="en-US" sz="2400" dirty="0">
                    <a:solidFill>
                      <a:srgbClr val="FF0000"/>
                    </a:solidFill>
                  </a:rPr>
                  <a:t>Output value of tag </a:t>
                </a:r>
                <a14:m>
                  <m:oMath xmlns:m="http://schemas.openxmlformats.org/officeDocument/2006/math">
                    <m:r>
                      <a:rPr lang="en-US" sz="2400" i="1" dirty="0">
                        <a:solidFill>
                          <a:srgbClr val="FF0000"/>
                        </a:solidFill>
                        <a:latin typeface="Cambria Math" panose="02040503050406030204" pitchFamily="18" charset="0"/>
                      </a:rPr>
                      <m:t>𝑙</m:t>
                    </m:r>
                  </m:oMath>
                </a14:m>
                <a:r>
                  <a:rPr lang="en-US" sz="2400" dirty="0">
                    <a:solidFill>
                      <a:srgbClr val="FF0000"/>
                    </a:solidFill>
                  </a:rPr>
                  <a:t> </a:t>
                </a:r>
              </a:p>
            </p:txBody>
          </p:sp>
        </mc:Choice>
        <mc:Fallback xmlns="">
          <p:sp>
            <p:nvSpPr>
              <p:cNvPr id="15" name="TextBox 14"/>
              <p:cNvSpPr txBox="1">
                <a:spLocks noRot="1" noChangeAspect="1" noMove="1" noResize="1" noEditPoints="1" noAdjustHandles="1" noChangeArrowheads="1" noChangeShapeType="1" noTextEdit="1"/>
              </p:cNvSpPr>
              <p:nvPr/>
            </p:nvSpPr>
            <p:spPr>
              <a:xfrm>
                <a:off x="7839397" y="1879555"/>
                <a:ext cx="2847126" cy="461665"/>
              </a:xfrm>
              <a:prstGeom prst="rect">
                <a:avLst/>
              </a:prstGeom>
              <a:blipFill>
                <a:blip r:embed="rId8"/>
                <a:stretch>
                  <a:fillRect l="-3426" t="-10526" b="-28947"/>
                </a:stretch>
              </a:blipFill>
            </p:spPr>
            <p:txBody>
              <a:bodyPr/>
              <a:lstStyle/>
              <a:p>
                <a:r>
                  <a:rPr lang="en-US">
                    <a:noFill/>
                  </a:rPr>
                  <a:t> </a:t>
                </a:r>
              </a:p>
            </p:txBody>
          </p:sp>
        </mc:Fallback>
      </mc:AlternateContent>
      <p:cxnSp>
        <p:nvCxnSpPr>
          <p:cNvPr id="17" name="Straight Arrow Connector 16"/>
          <p:cNvCxnSpPr>
            <a:stCxn id="15" idx="2"/>
          </p:cNvCxnSpPr>
          <p:nvPr/>
        </p:nvCxnSpPr>
        <p:spPr>
          <a:xfrm flipH="1">
            <a:off x="8933351" y="2341220"/>
            <a:ext cx="329609" cy="309557"/>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sp>
        <p:nvSpPr>
          <p:cNvPr id="18" name="TextBox 17"/>
          <p:cNvSpPr txBox="1"/>
          <p:nvPr/>
        </p:nvSpPr>
        <p:spPr>
          <a:xfrm>
            <a:off x="6268040" y="3529864"/>
            <a:ext cx="2156103" cy="461665"/>
          </a:xfrm>
          <a:prstGeom prst="rect">
            <a:avLst/>
          </a:prstGeom>
          <a:noFill/>
        </p:spPr>
        <p:txBody>
          <a:bodyPr wrap="none" rtlCol="0">
            <a:spAutoFit/>
          </a:bodyPr>
          <a:lstStyle/>
          <a:p>
            <a:r>
              <a:rPr lang="en-US" sz="2400" dirty="0"/>
              <a:t>String Matching</a:t>
            </a:r>
          </a:p>
        </p:txBody>
      </p:sp>
      <p:pic>
        <p:nvPicPr>
          <p:cNvPr id="19" name="Picture 18"/>
          <p:cNvPicPr>
            <a:picLocks noChangeAspect="1"/>
          </p:cNvPicPr>
          <p:nvPr>
            <p:custDataLst>
              <p:tags r:id="rId2"/>
            </p:custDataLst>
          </p:nvPr>
        </p:nvPicPr>
        <p:blipFill>
          <a:blip r:embed="rId9" cstate="print">
            <a:extLst>
              <a:ext uri="{28A0092B-C50C-407E-A947-70E740481C1C}">
                <a14:useLocalDpi xmlns:a14="http://schemas.microsoft.com/office/drawing/2010/main" val="0"/>
              </a:ext>
            </a:extLst>
          </a:blip>
          <a:stretch>
            <a:fillRect/>
          </a:stretch>
        </p:blipFill>
        <p:spPr>
          <a:xfrm>
            <a:off x="6268040" y="5517806"/>
            <a:ext cx="5875498" cy="336598"/>
          </a:xfrm>
          <a:prstGeom prst="rect">
            <a:avLst/>
          </a:prstGeom>
        </p:spPr>
      </p:pic>
      <p:pic>
        <p:nvPicPr>
          <p:cNvPr id="20" name="Picture 19"/>
          <p:cNvPicPr>
            <a:picLocks noChangeAspect="1"/>
          </p:cNvPicPr>
          <p:nvPr>
            <p:custDataLst>
              <p:tags r:id="rId3"/>
            </p:custDataLst>
          </p:nvPr>
        </p:nvPicPr>
        <p:blipFill>
          <a:blip r:embed="rId10" cstate="print">
            <a:extLst>
              <a:ext uri="{28A0092B-C50C-407E-A947-70E740481C1C}">
                <a14:useLocalDpi xmlns:a14="http://schemas.microsoft.com/office/drawing/2010/main" val="0"/>
              </a:ext>
            </a:extLst>
          </a:blip>
          <a:stretch>
            <a:fillRect/>
          </a:stretch>
        </p:blipFill>
        <p:spPr>
          <a:xfrm>
            <a:off x="6268040" y="4653969"/>
            <a:ext cx="4113830" cy="353813"/>
          </a:xfrm>
          <a:prstGeom prst="rect">
            <a:avLst/>
          </a:prstGeom>
        </p:spPr>
      </p:pic>
      <p:sp>
        <p:nvSpPr>
          <p:cNvPr id="21" name="TextBox 20"/>
          <p:cNvSpPr txBox="1"/>
          <p:nvPr/>
        </p:nvSpPr>
        <p:spPr>
          <a:xfrm>
            <a:off x="9262960" y="6124990"/>
            <a:ext cx="2348785" cy="461665"/>
          </a:xfrm>
          <a:prstGeom prst="rect">
            <a:avLst/>
          </a:prstGeom>
          <a:noFill/>
        </p:spPr>
        <p:txBody>
          <a:bodyPr wrap="none" rtlCol="0">
            <a:spAutoFit/>
          </a:bodyPr>
          <a:lstStyle/>
          <a:p>
            <a:r>
              <a:rPr lang="en-US" sz="2400" dirty="0">
                <a:solidFill>
                  <a:srgbClr val="FF0000"/>
                </a:solidFill>
              </a:rPr>
              <a:t>Gaussian mixture</a:t>
            </a:r>
          </a:p>
        </p:txBody>
      </p:sp>
      <p:cxnSp>
        <p:nvCxnSpPr>
          <p:cNvPr id="23" name="Straight Arrow Connector 22"/>
          <p:cNvCxnSpPr>
            <a:stCxn id="21" idx="1"/>
          </p:cNvCxnSpPr>
          <p:nvPr/>
        </p:nvCxnSpPr>
        <p:spPr>
          <a:xfrm flipH="1" flipV="1">
            <a:off x="8424143" y="5979471"/>
            <a:ext cx="838817" cy="376352"/>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sp>
        <p:nvSpPr>
          <p:cNvPr id="24" name="TextBox 23"/>
          <p:cNvSpPr txBox="1"/>
          <p:nvPr/>
        </p:nvSpPr>
        <p:spPr>
          <a:xfrm>
            <a:off x="7177802" y="3991529"/>
            <a:ext cx="3119828" cy="461665"/>
          </a:xfrm>
          <a:prstGeom prst="rect">
            <a:avLst/>
          </a:prstGeom>
          <a:noFill/>
        </p:spPr>
        <p:txBody>
          <a:bodyPr wrap="none" rtlCol="0">
            <a:spAutoFit/>
          </a:bodyPr>
          <a:lstStyle/>
          <a:p>
            <a:r>
              <a:rPr lang="en-US" sz="2400" dirty="0">
                <a:solidFill>
                  <a:srgbClr val="FF0000"/>
                </a:solidFill>
              </a:rPr>
              <a:t>Categorical distribution</a:t>
            </a:r>
          </a:p>
        </p:txBody>
      </p:sp>
      <p:cxnSp>
        <p:nvCxnSpPr>
          <p:cNvPr id="26" name="Straight Arrow Connector 25"/>
          <p:cNvCxnSpPr>
            <a:stCxn id="24" idx="2"/>
            <a:endCxn id="20" idx="0"/>
          </p:cNvCxnSpPr>
          <p:nvPr/>
        </p:nvCxnSpPr>
        <p:spPr>
          <a:xfrm flipH="1">
            <a:off x="8324955" y="4453194"/>
            <a:ext cx="412761" cy="200775"/>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p14="http://schemas.microsoft.com/office/powerpoint/2010/main" val="10378502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4"/>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7"/>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3"/>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20"/>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24"/>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26"/>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12"/>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19"/>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21"/>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1" grpId="0"/>
      <p:bldP spid="12" grpId="0"/>
      <p:bldP spid="13" grpId="0"/>
      <p:bldP spid="15" grpId="0"/>
      <p:bldP spid="18" grpId="0"/>
      <p:bldP spid="21" grpId="0"/>
      <p:bldP spid="24"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650875"/>
          </a:xfrm>
        </p:spPr>
        <p:txBody>
          <a:bodyPr>
            <a:normAutofit fontScale="90000"/>
          </a:bodyPr>
          <a:lstStyle/>
          <a:p>
            <a:r>
              <a:rPr lang="en-US" dirty="0">
                <a:solidFill>
                  <a:srgbClr val="0070C0"/>
                </a:solidFill>
              </a:rPr>
              <a:t>Hidden Semi-Markov Models</a:t>
            </a:r>
          </a:p>
        </p:txBody>
      </p:sp>
      <p:grpSp>
        <p:nvGrpSpPr>
          <p:cNvPr id="3" name="Group 2"/>
          <p:cNvGrpSpPr/>
          <p:nvPr/>
        </p:nvGrpSpPr>
        <p:grpSpPr>
          <a:xfrm>
            <a:off x="838200" y="2329437"/>
            <a:ext cx="11305338" cy="461665"/>
            <a:chOff x="838200" y="5517806"/>
            <a:chExt cx="11305338" cy="461665"/>
          </a:xfrm>
        </p:grpSpPr>
        <p:sp>
          <p:nvSpPr>
            <p:cNvPr id="12" name="TextBox 11"/>
            <p:cNvSpPr txBox="1"/>
            <p:nvPr/>
          </p:nvSpPr>
          <p:spPr>
            <a:xfrm>
              <a:off x="838200" y="5517806"/>
              <a:ext cx="4967926" cy="461665"/>
            </a:xfrm>
            <a:prstGeom prst="rect">
              <a:avLst/>
            </a:prstGeom>
            <a:noFill/>
          </p:spPr>
          <p:txBody>
            <a:bodyPr wrap="square" rtlCol="0">
              <a:spAutoFit/>
            </a:bodyPr>
            <a:lstStyle/>
            <a:p>
              <a:r>
                <a:rPr lang="en-US" sz="2400" dirty="0">
                  <a:solidFill>
                    <a:schemeClr val="accent6">
                      <a:lumMod val="75000"/>
                    </a:schemeClr>
                  </a:solidFill>
                </a:rPr>
                <a:t>Numbers</a:t>
              </a:r>
              <a:r>
                <a:rPr lang="en-US" sz="2400" dirty="0">
                  <a:solidFill>
                    <a:srgbClr val="FF0000"/>
                  </a:solidFill>
                </a:rPr>
                <a:t>  </a:t>
              </a:r>
              <a:r>
                <a:rPr lang="en-US" sz="2400" dirty="0"/>
                <a:t>                  </a:t>
              </a:r>
              <a:r>
                <a:rPr lang="en-US" sz="2400" dirty="0">
                  <a:solidFill>
                    <a:schemeClr val="accent1"/>
                  </a:solidFill>
                </a:rPr>
                <a:t> </a:t>
              </a:r>
              <a:r>
                <a:rPr lang="en-US" sz="2400" dirty="0">
                  <a:solidFill>
                    <a:srgbClr val="7030A0"/>
                  </a:solidFill>
                </a:rPr>
                <a:t>Strings</a:t>
              </a:r>
            </a:p>
          </p:txBody>
        </p:sp>
        <p:pic>
          <p:nvPicPr>
            <p:cNvPr id="19" name="Picture 18"/>
            <p:cNvPicPr>
              <a:picLocks noChangeAspect="1"/>
            </p:cNvPicPr>
            <p:nvPr>
              <p:custDataLst>
                <p:tags r:id="rId5"/>
              </p:custDataLst>
            </p:nvPr>
          </p:nvPicPr>
          <p:blipFill>
            <a:blip r:embed="rId8" cstate="print">
              <a:extLst>
                <a:ext uri="{28A0092B-C50C-407E-A947-70E740481C1C}">
                  <a14:useLocalDpi xmlns:a14="http://schemas.microsoft.com/office/drawing/2010/main" val="0"/>
                </a:ext>
              </a:extLst>
            </a:blip>
            <a:stretch>
              <a:fillRect/>
            </a:stretch>
          </p:blipFill>
          <p:spPr>
            <a:xfrm>
              <a:off x="6268040" y="5517806"/>
              <a:ext cx="5875498" cy="336598"/>
            </a:xfrm>
            <a:prstGeom prst="rect">
              <a:avLst/>
            </a:prstGeom>
          </p:spPr>
        </p:pic>
      </p:grpSp>
      <mc:AlternateContent xmlns:mc="http://schemas.openxmlformats.org/markup-compatibility/2006" xmlns:a14="http://schemas.microsoft.com/office/drawing/2010/main">
        <mc:Choice Requires="a14">
          <p:sp>
            <p:nvSpPr>
              <p:cNvPr id="22" name="TextBox 21"/>
              <p:cNvSpPr txBox="1"/>
              <p:nvPr/>
            </p:nvSpPr>
            <p:spPr>
              <a:xfrm>
                <a:off x="838200" y="1602556"/>
                <a:ext cx="5291128" cy="461665"/>
              </a:xfrm>
              <a:prstGeom prst="rect">
                <a:avLst/>
              </a:prstGeom>
              <a:noFill/>
            </p:spPr>
            <p:txBody>
              <a:bodyPr wrap="none" rtlCol="0">
                <a:spAutoFit/>
              </a:bodyPr>
              <a:lstStyle/>
              <a:p>
                <a:r>
                  <a:rPr lang="en-US" sz="2400" dirty="0"/>
                  <a:t>Type of tag (</a:t>
                </a:r>
                <a14:m>
                  <m:oMath xmlns:m="http://schemas.openxmlformats.org/officeDocument/2006/math">
                    <m:r>
                      <a:rPr lang="en-US" sz="2400" i="1" dirty="0">
                        <a:latin typeface="Cambria Math" panose="02040503050406030204" pitchFamily="18" charset="0"/>
                      </a:rPr>
                      <m:t>𝑙</m:t>
                    </m:r>
                  </m:oMath>
                </a14:m>
                <a:r>
                  <a:rPr lang="en-US" sz="2400" dirty="0"/>
                  <a:t>)            Type of segment (</a:t>
                </a:r>
                <a14:m>
                  <m:oMath xmlns:m="http://schemas.openxmlformats.org/officeDocument/2006/math">
                    <m:r>
                      <a:rPr lang="en-US" sz="2400" i="1" dirty="0">
                        <a:latin typeface="Cambria Math" panose="02040503050406030204" pitchFamily="18" charset="0"/>
                      </a:rPr>
                      <m:t>𝑐</m:t>
                    </m:r>
                  </m:oMath>
                </a14:m>
                <a:r>
                  <a:rPr lang="en-US" sz="2400" dirty="0"/>
                  <a:t>) </a:t>
                </a:r>
              </a:p>
            </p:txBody>
          </p:sp>
        </mc:Choice>
        <mc:Fallback xmlns="">
          <p:sp>
            <p:nvSpPr>
              <p:cNvPr id="22" name="TextBox 21"/>
              <p:cNvSpPr txBox="1">
                <a:spLocks noRot="1" noChangeAspect="1" noMove="1" noResize="1" noEditPoints="1" noAdjustHandles="1" noChangeArrowheads="1" noChangeShapeType="1" noTextEdit="1"/>
              </p:cNvSpPr>
              <p:nvPr/>
            </p:nvSpPr>
            <p:spPr>
              <a:xfrm>
                <a:off x="838200" y="1602556"/>
                <a:ext cx="5291128" cy="461665"/>
              </a:xfrm>
              <a:prstGeom prst="rect">
                <a:avLst/>
              </a:prstGeom>
              <a:blipFill>
                <a:blip r:embed="rId9"/>
                <a:stretch>
                  <a:fillRect l="-1845" t="-10526" r="-923" b="-28947"/>
                </a:stretch>
              </a:blipFill>
            </p:spPr>
            <p:txBody>
              <a:bodyPr/>
              <a:lstStyle/>
              <a:p>
                <a:r>
                  <a:rPr lang="en-US">
                    <a:noFill/>
                  </a:rPr>
                  <a:t> </a:t>
                </a:r>
              </a:p>
            </p:txBody>
          </p:sp>
        </mc:Fallback>
      </mc:AlternateContent>
      <p:pic>
        <p:nvPicPr>
          <p:cNvPr id="10" name="Picture 9"/>
          <p:cNvPicPr>
            <a:picLocks noChangeAspect="1"/>
          </p:cNvPicPr>
          <p:nvPr>
            <p:custDataLst>
              <p:tags r:id="rId1"/>
            </p:custDataLst>
          </p:nvPr>
        </p:nvPicPr>
        <p:blipFill>
          <a:blip r:embed="rId10" cstate="print">
            <a:extLst>
              <a:ext uri="{28A0092B-C50C-407E-A947-70E740481C1C}">
                <a14:useLocalDpi xmlns:a14="http://schemas.microsoft.com/office/drawing/2010/main" val="0"/>
              </a:ext>
            </a:extLst>
          </a:blip>
          <a:stretch>
            <a:fillRect/>
          </a:stretch>
        </p:blipFill>
        <p:spPr>
          <a:xfrm>
            <a:off x="1585568" y="4146567"/>
            <a:ext cx="1559487" cy="473263"/>
          </a:xfrm>
          <a:prstGeom prst="rect">
            <a:avLst/>
          </a:prstGeom>
        </p:spPr>
      </p:pic>
      <p:pic>
        <p:nvPicPr>
          <p:cNvPr id="16" name="Picture 15"/>
          <p:cNvPicPr>
            <a:picLocks noChangeAspect="1"/>
          </p:cNvPicPr>
          <p:nvPr>
            <p:custDataLst>
              <p:tags r:id="rId2"/>
            </p:custDataLst>
          </p:nvPr>
        </p:nvPicPr>
        <p:blipFill>
          <a:blip r:embed="rId11" cstate="print">
            <a:extLst>
              <a:ext uri="{28A0092B-C50C-407E-A947-70E740481C1C}">
                <a14:useLocalDpi xmlns:a14="http://schemas.microsoft.com/office/drawing/2010/main" val="0"/>
              </a:ext>
            </a:extLst>
          </a:blip>
          <a:stretch>
            <a:fillRect/>
          </a:stretch>
        </p:blipFill>
        <p:spPr>
          <a:xfrm>
            <a:off x="3524762" y="4146567"/>
            <a:ext cx="2500310" cy="473263"/>
          </a:xfrm>
          <a:prstGeom prst="rect">
            <a:avLst/>
          </a:prstGeom>
        </p:spPr>
      </p:pic>
      <p:cxnSp>
        <p:nvCxnSpPr>
          <p:cNvPr id="51" name="Straight Arrow Connector 50"/>
          <p:cNvCxnSpPr>
            <a:stCxn id="67" idx="0"/>
          </p:cNvCxnSpPr>
          <p:nvPr/>
        </p:nvCxnSpPr>
        <p:spPr>
          <a:xfrm flipV="1">
            <a:off x="5386374" y="4606219"/>
            <a:ext cx="214326" cy="376473"/>
          </a:xfrm>
          <a:prstGeom prst="straightConnector1">
            <a:avLst/>
          </a:prstGeom>
          <a:ln w="44450">
            <a:tailEnd type="arrow" w="lg" len="lg"/>
          </a:ln>
        </p:spPr>
        <p:style>
          <a:lnRef idx="3">
            <a:schemeClr val="accent2"/>
          </a:lnRef>
          <a:fillRef idx="0">
            <a:schemeClr val="accent2"/>
          </a:fillRef>
          <a:effectRef idx="2">
            <a:schemeClr val="accent2"/>
          </a:effectRef>
          <a:fontRef idx="minor">
            <a:schemeClr val="tx1"/>
          </a:fontRef>
        </p:style>
      </p:cxnSp>
      <p:sp>
        <p:nvSpPr>
          <p:cNvPr id="52" name="TextBox 51"/>
          <p:cNvSpPr txBox="1"/>
          <p:nvPr/>
        </p:nvSpPr>
        <p:spPr>
          <a:xfrm>
            <a:off x="5151179" y="3073610"/>
            <a:ext cx="1677254" cy="523220"/>
          </a:xfrm>
          <a:prstGeom prst="rect">
            <a:avLst/>
          </a:prstGeom>
          <a:noFill/>
        </p:spPr>
        <p:txBody>
          <a:bodyPr wrap="none" rtlCol="0">
            <a:spAutoFit/>
          </a:bodyPr>
          <a:lstStyle/>
          <a:p>
            <a:r>
              <a:rPr lang="en-US" sz="2800" dirty="0" smtClean="0">
                <a:solidFill>
                  <a:srgbClr val="FF0000"/>
                </a:solidFill>
              </a:rPr>
              <a:t>Bayes rule</a:t>
            </a:r>
            <a:endParaRPr lang="en-US" sz="2800" dirty="0">
              <a:solidFill>
                <a:srgbClr val="FF0000"/>
              </a:solidFill>
            </a:endParaRPr>
          </a:p>
        </p:txBody>
      </p:sp>
      <p:cxnSp>
        <p:nvCxnSpPr>
          <p:cNvPr id="54" name="Straight Arrow Connector 53"/>
          <p:cNvCxnSpPr>
            <a:stCxn id="52" idx="2"/>
          </p:cNvCxnSpPr>
          <p:nvPr/>
        </p:nvCxnSpPr>
        <p:spPr>
          <a:xfrm>
            <a:off x="5989806" y="3596830"/>
            <a:ext cx="533426" cy="496036"/>
          </a:xfrm>
          <a:prstGeom prst="straightConnector1">
            <a:avLst/>
          </a:prstGeom>
          <a:ln w="44450">
            <a:tailEnd type="arrow" w="lg" len="lg"/>
          </a:ln>
        </p:spPr>
        <p:style>
          <a:lnRef idx="3">
            <a:schemeClr val="accent2"/>
          </a:lnRef>
          <a:fillRef idx="0">
            <a:schemeClr val="accent2"/>
          </a:fillRef>
          <a:effectRef idx="2">
            <a:schemeClr val="accent2"/>
          </a:effectRef>
          <a:fontRef idx="minor">
            <a:schemeClr val="tx1"/>
          </a:fontRef>
        </p:style>
      </p:cxnSp>
      <p:cxnSp>
        <p:nvCxnSpPr>
          <p:cNvPr id="57" name="Straight Arrow Connector 56"/>
          <p:cNvCxnSpPr/>
          <p:nvPr/>
        </p:nvCxnSpPr>
        <p:spPr>
          <a:xfrm flipH="1">
            <a:off x="7226076" y="2666035"/>
            <a:ext cx="470124" cy="1313437"/>
          </a:xfrm>
          <a:prstGeom prst="straightConnector1">
            <a:avLst/>
          </a:prstGeom>
          <a:ln w="44450">
            <a:tailEnd type="arrow" w="lg" len="lg"/>
          </a:ln>
        </p:spPr>
        <p:style>
          <a:lnRef idx="3">
            <a:schemeClr val="accent2"/>
          </a:lnRef>
          <a:fillRef idx="0">
            <a:schemeClr val="accent2"/>
          </a:fillRef>
          <a:effectRef idx="2">
            <a:schemeClr val="accent2"/>
          </a:effectRef>
          <a:fontRef idx="minor">
            <a:schemeClr val="tx1"/>
          </a:fontRef>
        </p:style>
      </p:cxnSp>
      <p:cxnSp>
        <p:nvCxnSpPr>
          <p:cNvPr id="59" name="Straight Arrow Connector 58"/>
          <p:cNvCxnSpPr/>
          <p:nvPr/>
        </p:nvCxnSpPr>
        <p:spPr>
          <a:xfrm flipH="1">
            <a:off x="9706701" y="2666035"/>
            <a:ext cx="208824" cy="1313437"/>
          </a:xfrm>
          <a:prstGeom prst="straightConnector1">
            <a:avLst/>
          </a:prstGeom>
          <a:ln w="44450">
            <a:tailEnd type="arrow" w="lg" len="lg"/>
          </a:ln>
        </p:spPr>
        <p:style>
          <a:lnRef idx="3">
            <a:schemeClr val="accent2"/>
          </a:lnRef>
          <a:fillRef idx="0">
            <a:schemeClr val="accent2"/>
          </a:fillRef>
          <a:effectRef idx="2">
            <a:schemeClr val="accent2"/>
          </a:effectRef>
          <a:fontRef idx="minor">
            <a:schemeClr val="tx1"/>
          </a:fontRef>
        </p:style>
      </p:cxnSp>
      <p:pic>
        <p:nvPicPr>
          <p:cNvPr id="60" name="Picture 59"/>
          <p:cNvPicPr>
            <a:picLocks noChangeAspect="1"/>
          </p:cNvPicPr>
          <p:nvPr>
            <p:custDataLst>
              <p:tags r:id="rId3"/>
            </p:custDataLst>
          </p:nvPr>
        </p:nvPicPr>
        <p:blipFill>
          <a:blip r:embed="rId12" cstate="print">
            <a:extLst>
              <a:ext uri="{28A0092B-C50C-407E-A947-70E740481C1C}">
                <a14:useLocalDpi xmlns:a14="http://schemas.microsoft.com/office/drawing/2010/main" val="0"/>
              </a:ext>
            </a:extLst>
          </a:blip>
          <a:stretch>
            <a:fillRect/>
          </a:stretch>
        </p:blipFill>
        <p:spPr>
          <a:xfrm>
            <a:off x="6404779" y="4129915"/>
            <a:ext cx="4632325" cy="506566"/>
          </a:xfrm>
          <a:prstGeom prst="rect">
            <a:avLst/>
          </a:prstGeom>
        </p:spPr>
      </p:pic>
      <mc:AlternateContent xmlns:mc="http://schemas.openxmlformats.org/markup-compatibility/2006" xmlns:a14="http://schemas.microsoft.com/office/drawing/2010/main">
        <mc:Choice Requires="a14">
          <p:sp>
            <p:nvSpPr>
              <p:cNvPr id="67" name="TextBox 66"/>
              <p:cNvSpPr txBox="1"/>
              <p:nvPr/>
            </p:nvSpPr>
            <p:spPr>
              <a:xfrm>
                <a:off x="3546671" y="4982692"/>
                <a:ext cx="3679405" cy="461665"/>
              </a:xfrm>
              <a:prstGeom prst="rect">
                <a:avLst/>
              </a:prstGeom>
              <a:noFill/>
            </p:spPr>
            <p:txBody>
              <a:bodyPr wrap="none" rtlCol="0">
                <a:spAutoFit/>
              </a:bodyPr>
              <a:lstStyle/>
              <a:p>
                <a:r>
                  <a:rPr lang="en-US" sz="2400" dirty="0" smtClean="0">
                    <a:solidFill>
                      <a:srgbClr val="FF0000"/>
                    </a:solidFill>
                  </a:rPr>
                  <a:t>(Numerical!) Output of tag </a:t>
                </a:r>
                <a14:m>
                  <m:oMath xmlns:m="http://schemas.openxmlformats.org/officeDocument/2006/math">
                    <m:r>
                      <a:rPr lang="en-US" sz="2400" i="1" dirty="0" smtClean="0">
                        <a:solidFill>
                          <a:srgbClr val="FF0000"/>
                        </a:solidFill>
                        <a:latin typeface="Cambria Math" panose="02040503050406030204" pitchFamily="18" charset="0"/>
                      </a:rPr>
                      <m:t>𝑙</m:t>
                    </m:r>
                  </m:oMath>
                </a14:m>
                <a:endParaRPr lang="en-US" sz="2400" dirty="0">
                  <a:solidFill>
                    <a:srgbClr val="FF0000"/>
                  </a:solidFill>
                </a:endParaRPr>
              </a:p>
            </p:txBody>
          </p:sp>
        </mc:Choice>
        <mc:Fallback xmlns="">
          <p:sp>
            <p:nvSpPr>
              <p:cNvPr id="67" name="TextBox 66"/>
              <p:cNvSpPr txBox="1">
                <a:spLocks noRot="1" noChangeAspect="1" noMove="1" noResize="1" noEditPoints="1" noAdjustHandles="1" noChangeArrowheads="1" noChangeShapeType="1" noTextEdit="1"/>
              </p:cNvSpPr>
              <p:nvPr/>
            </p:nvSpPr>
            <p:spPr>
              <a:xfrm>
                <a:off x="3546671" y="4982692"/>
                <a:ext cx="3679405" cy="461665"/>
              </a:xfrm>
              <a:prstGeom prst="rect">
                <a:avLst/>
              </a:prstGeom>
              <a:blipFill>
                <a:blip r:embed="rId13"/>
                <a:stretch>
                  <a:fillRect l="-2653" t="-10526" b="-28947"/>
                </a:stretch>
              </a:blipFill>
            </p:spPr>
            <p:txBody>
              <a:bodyPr/>
              <a:lstStyle/>
              <a:p>
                <a:r>
                  <a:rPr lang="en-US">
                    <a:noFill/>
                  </a:rPr>
                  <a:t> </a:t>
                </a:r>
              </a:p>
            </p:txBody>
          </p:sp>
        </mc:Fallback>
      </mc:AlternateContent>
      <p:pic>
        <p:nvPicPr>
          <p:cNvPr id="72" name="Picture 71"/>
          <p:cNvPicPr>
            <a:picLocks noChangeAspect="1"/>
          </p:cNvPicPr>
          <p:nvPr>
            <p:custDataLst>
              <p:tags r:id="rId4"/>
            </p:custDataLst>
          </p:nvPr>
        </p:nvPicPr>
        <p:blipFill>
          <a:blip r:embed="rId14" cstate="print">
            <a:extLst>
              <a:ext uri="{28A0092B-C50C-407E-A947-70E740481C1C}">
                <a14:useLocalDpi xmlns:a14="http://schemas.microsoft.com/office/drawing/2010/main" val="0"/>
              </a:ext>
            </a:extLst>
          </a:blip>
          <a:stretch>
            <a:fillRect/>
          </a:stretch>
        </p:blipFill>
        <p:spPr>
          <a:xfrm>
            <a:off x="1298163" y="6100361"/>
            <a:ext cx="10213232" cy="389478"/>
          </a:xfrm>
          <a:prstGeom prst="rect">
            <a:avLst/>
          </a:prstGeom>
        </p:spPr>
      </p:pic>
      <p:cxnSp>
        <p:nvCxnSpPr>
          <p:cNvPr id="75" name="Straight Arrow Connector 74"/>
          <p:cNvCxnSpPr>
            <a:endCxn id="72" idx="0"/>
          </p:cNvCxnSpPr>
          <p:nvPr/>
        </p:nvCxnSpPr>
        <p:spPr>
          <a:xfrm flipH="1">
            <a:off x="6404779" y="4673530"/>
            <a:ext cx="656421" cy="1426831"/>
          </a:xfrm>
          <a:prstGeom prst="straightConnector1">
            <a:avLst/>
          </a:prstGeom>
          <a:ln w="44450">
            <a:tailEnd type="arrow" w="lg" len="lg"/>
          </a:ln>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p14="http://schemas.microsoft.com/office/powerpoint/2010/main" val="27279686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50000" decel="50000" fill="hold" nodeType="withEffect">
                                  <p:stCondLst>
                                    <p:cond delay="0"/>
                                  </p:stCondLst>
                                  <p:childTnLst>
                                    <p:animMotion origin="layout" path="M -1.66667E-6 0.46389 L -1.66667E-6 1.85185E-6 " pathEditMode="relative" rAng="0" ptsTypes="AA">
                                      <p:cBhvr>
                                        <p:cTn id="6" dur="1000" fill="hold"/>
                                        <p:tgtEl>
                                          <p:spTgt spid="3"/>
                                        </p:tgtEl>
                                        <p:attrNameLst>
                                          <p:attrName>ppt_x</p:attrName>
                                          <p:attrName>ppt_y</p:attrName>
                                        </p:attrNameLst>
                                      </p:cBhvr>
                                      <p:rCtr x="0" y="-23194"/>
                                    </p:animMotion>
                                  </p:childTnLst>
                                </p:cTn>
                              </p:par>
                            </p:childTnLst>
                          </p:cTn>
                        </p:par>
                        <p:par>
                          <p:cTn id="7" fill="hold">
                            <p:stCondLst>
                              <p:cond delay="1000"/>
                            </p:stCondLst>
                            <p:childTnLst>
                              <p:par>
                                <p:cTn id="8" presetID="1" presetClass="entr" presetSubtype="0" fill="hold" nodeType="afterEffect">
                                  <p:stCondLst>
                                    <p:cond delay="0"/>
                                  </p:stCondLst>
                                  <p:childTnLst>
                                    <p:set>
                                      <p:cBhvr>
                                        <p:cTn id="9" dur="1" fill="hold">
                                          <p:stCondLst>
                                            <p:cond delay="0"/>
                                          </p:stCondLst>
                                        </p:cTn>
                                        <p:tgtEl>
                                          <p:spTgt spid="10"/>
                                        </p:tgtEl>
                                        <p:attrNameLst>
                                          <p:attrName>style.visibility</p:attrName>
                                        </p:attrNameLst>
                                      </p:cBhvr>
                                      <p:to>
                                        <p:strVal val="visible"/>
                                      </p:to>
                                    </p:set>
                                  </p:childTnLst>
                                </p:cTn>
                              </p:par>
                              <p:par>
                                <p:cTn id="10" presetID="1" presetClass="entr" presetSubtype="0" fill="hold" nodeType="withEffect">
                                  <p:stCondLst>
                                    <p:cond delay="0"/>
                                  </p:stCondLst>
                                  <p:childTnLst>
                                    <p:set>
                                      <p:cBhvr>
                                        <p:cTn id="11" dur="1" fill="hold">
                                          <p:stCondLst>
                                            <p:cond delay="0"/>
                                          </p:stCondLst>
                                        </p:cTn>
                                        <p:tgtEl>
                                          <p:spTgt spid="16"/>
                                        </p:tgtEl>
                                        <p:attrNameLst>
                                          <p:attrName>style.visibility</p:attrName>
                                        </p:attrNameLst>
                                      </p:cBhvr>
                                      <p:to>
                                        <p:strVal val="visible"/>
                                      </p:to>
                                    </p:set>
                                  </p:childTnLst>
                                </p:cTn>
                              </p:par>
                              <p:par>
                                <p:cTn id="12" presetID="1" presetClass="entr" presetSubtype="0" fill="hold" grpId="0" nodeType="withEffect">
                                  <p:stCondLst>
                                    <p:cond delay="0"/>
                                  </p:stCondLst>
                                  <p:childTnLst>
                                    <p:set>
                                      <p:cBhvr>
                                        <p:cTn id="13" dur="1" fill="hold">
                                          <p:stCondLst>
                                            <p:cond delay="0"/>
                                          </p:stCondLst>
                                        </p:cTn>
                                        <p:tgtEl>
                                          <p:spTgt spid="67"/>
                                        </p:tgtEl>
                                        <p:attrNameLst>
                                          <p:attrName>style.visibility</p:attrName>
                                        </p:attrNameLst>
                                      </p:cBhvr>
                                      <p:to>
                                        <p:strVal val="visible"/>
                                      </p:to>
                                    </p:set>
                                  </p:childTnLst>
                                </p:cTn>
                              </p:par>
                              <p:par>
                                <p:cTn id="14" presetID="1" presetClass="entr" presetSubtype="0" fill="hold" nodeType="withEffect">
                                  <p:stCondLst>
                                    <p:cond delay="0"/>
                                  </p:stCondLst>
                                  <p:childTnLst>
                                    <p:set>
                                      <p:cBhvr>
                                        <p:cTn id="15" dur="1" fill="hold">
                                          <p:stCondLst>
                                            <p:cond delay="0"/>
                                          </p:stCondLst>
                                        </p:cTn>
                                        <p:tgtEl>
                                          <p:spTgt spid="51"/>
                                        </p:tgtEl>
                                        <p:attrNameLst>
                                          <p:attrName>style.visibility</p:attrName>
                                        </p:attrNameLst>
                                      </p:cBhvr>
                                      <p:to>
                                        <p:strVal val="visible"/>
                                      </p:to>
                                    </p:set>
                                  </p:childTnLst>
                                </p:cTn>
                              </p:par>
                              <p:par>
                                <p:cTn id="16" presetID="1" presetClass="entr" presetSubtype="0" fill="hold" grpId="0" nodeType="withEffect">
                                  <p:stCondLst>
                                    <p:cond delay="0"/>
                                  </p:stCondLst>
                                  <p:childTnLst>
                                    <p:set>
                                      <p:cBhvr>
                                        <p:cTn id="17" dur="1" fill="hold">
                                          <p:stCondLst>
                                            <p:cond delay="0"/>
                                          </p:stCondLst>
                                        </p:cTn>
                                        <p:tgtEl>
                                          <p:spTgt spid="52"/>
                                        </p:tgtEl>
                                        <p:attrNameLst>
                                          <p:attrName>style.visibility</p:attrName>
                                        </p:attrNameLst>
                                      </p:cBhvr>
                                      <p:to>
                                        <p:strVal val="visible"/>
                                      </p:to>
                                    </p:set>
                                  </p:childTnLst>
                                </p:cTn>
                              </p:par>
                              <p:par>
                                <p:cTn id="18" presetID="1" presetClass="entr" presetSubtype="0" fill="hold" nodeType="withEffect">
                                  <p:stCondLst>
                                    <p:cond delay="0"/>
                                  </p:stCondLst>
                                  <p:childTnLst>
                                    <p:set>
                                      <p:cBhvr>
                                        <p:cTn id="19" dur="1" fill="hold">
                                          <p:stCondLst>
                                            <p:cond delay="0"/>
                                          </p:stCondLst>
                                        </p:cTn>
                                        <p:tgtEl>
                                          <p:spTgt spid="54"/>
                                        </p:tgtEl>
                                        <p:attrNameLst>
                                          <p:attrName>style.visibility</p:attrName>
                                        </p:attrNameLst>
                                      </p:cBhvr>
                                      <p:to>
                                        <p:strVal val="visible"/>
                                      </p:to>
                                    </p:set>
                                  </p:childTnLst>
                                </p:cTn>
                              </p:par>
                              <p:par>
                                <p:cTn id="20" presetID="1" presetClass="entr" presetSubtype="0" fill="hold" nodeType="withEffect">
                                  <p:stCondLst>
                                    <p:cond delay="0"/>
                                  </p:stCondLst>
                                  <p:childTnLst>
                                    <p:set>
                                      <p:cBhvr>
                                        <p:cTn id="21" dur="1" fill="hold">
                                          <p:stCondLst>
                                            <p:cond delay="0"/>
                                          </p:stCondLst>
                                        </p:cTn>
                                        <p:tgtEl>
                                          <p:spTgt spid="57"/>
                                        </p:tgtEl>
                                        <p:attrNameLst>
                                          <p:attrName>style.visibility</p:attrName>
                                        </p:attrNameLst>
                                      </p:cBhvr>
                                      <p:to>
                                        <p:strVal val="visible"/>
                                      </p:to>
                                    </p:set>
                                  </p:childTnLst>
                                </p:cTn>
                              </p:par>
                              <p:par>
                                <p:cTn id="22" presetID="1" presetClass="entr" presetSubtype="0" fill="hold" nodeType="withEffect">
                                  <p:stCondLst>
                                    <p:cond delay="0"/>
                                  </p:stCondLst>
                                  <p:childTnLst>
                                    <p:set>
                                      <p:cBhvr>
                                        <p:cTn id="23" dur="1" fill="hold">
                                          <p:stCondLst>
                                            <p:cond delay="0"/>
                                          </p:stCondLst>
                                        </p:cTn>
                                        <p:tgtEl>
                                          <p:spTgt spid="59"/>
                                        </p:tgtEl>
                                        <p:attrNameLst>
                                          <p:attrName>style.visibility</p:attrName>
                                        </p:attrNameLst>
                                      </p:cBhvr>
                                      <p:to>
                                        <p:strVal val="visible"/>
                                      </p:to>
                                    </p:set>
                                  </p:childTnLst>
                                </p:cTn>
                              </p:par>
                              <p:par>
                                <p:cTn id="24" presetID="1" presetClass="entr" presetSubtype="0" fill="hold" nodeType="withEffect">
                                  <p:stCondLst>
                                    <p:cond delay="0"/>
                                  </p:stCondLst>
                                  <p:childTnLst>
                                    <p:set>
                                      <p:cBhvr>
                                        <p:cTn id="25" dur="1" fill="hold">
                                          <p:stCondLst>
                                            <p:cond delay="0"/>
                                          </p:stCondLst>
                                        </p:cTn>
                                        <p:tgtEl>
                                          <p:spTgt spid="60"/>
                                        </p:tgtEl>
                                        <p:attrNameLst>
                                          <p:attrName>style.visibility</p:attrName>
                                        </p:attrNameLst>
                                      </p:cBhvr>
                                      <p:to>
                                        <p:strVal val="visible"/>
                                      </p:to>
                                    </p:set>
                                  </p:childTnLst>
                                </p:cTn>
                              </p:par>
                            </p:childTnLst>
                          </p:cTn>
                        </p:par>
                      </p:childTnLst>
                    </p:cTn>
                  </p:par>
                  <p:par>
                    <p:cTn id="26" fill="hold">
                      <p:stCondLst>
                        <p:cond delay="indefinite"/>
                      </p:stCondLst>
                      <p:childTnLst>
                        <p:par>
                          <p:cTn id="27" fill="hold">
                            <p:stCondLst>
                              <p:cond delay="0"/>
                            </p:stCondLst>
                            <p:childTnLst>
                              <p:par>
                                <p:cTn id="28" presetID="1" presetClass="entr" presetSubtype="0" fill="hold" nodeType="clickEffect">
                                  <p:stCondLst>
                                    <p:cond delay="0"/>
                                  </p:stCondLst>
                                  <p:childTnLst>
                                    <p:set>
                                      <p:cBhvr>
                                        <p:cTn id="29" dur="1" fill="hold">
                                          <p:stCondLst>
                                            <p:cond delay="0"/>
                                          </p:stCondLst>
                                        </p:cTn>
                                        <p:tgtEl>
                                          <p:spTgt spid="75"/>
                                        </p:tgtEl>
                                        <p:attrNameLst>
                                          <p:attrName>style.visibility</p:attrName>
                                        </p:attrNameLst>
                                      </p:cBhvr>
                                      <p:to>
                                        <p:strVal val="visible"/>
                                      </p:to>
                                    </p:set>
                                  </p:childTnLst>
                                </p:cTn>
                              </p:par>
                              <p:par>
                                <p:cTn id="30" presetID="1" presetClass="entr" presetSubtype="0" fill="hold" nodeType="withEffect">
                                  <p:stCondLst>
                                    <p:cond delay="0"/>
                                  </p:stCondLst>
                                  <p:childTnLst>
                                    <p:set>
                                      <p:cBhvr>
                                        <p:cTn id="31" dur="1" fill="hold">
                                          <p:stCondLst>
                                            <p:cond delay="0"/>
                                          </p:stCondLst>
                                        </p:cTn>
                                        <p:tgtEl>
                                          <p:spTgt spid="7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2" grpId="0"/>
      <p:bldP spid="67"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extBox 23"/>
          <p:cNvSpPr txBox="1"/>
          <p:nvPr/>
        </p:nvSpPr>
        <p:spPr>
          <a:xfrm>
            <a:off x="853464" y="3752666"/>
            <a:ext cx="651140" cy="461665"/>
          </a:xfrm>
          <a:prstGeom prst="rect">
            <a:avLst/>
          </a:prstGeom>
          <a:noFill/>
        </p:spPr>
        <p:txBody>
          <a:bodyPr wrap="none" rtlCol="0">
            <a:spAutoFit/>
          </a:bodyPr>
          <a:lstStyle/>
          <a:p>
            <a:r>
              <a:rPr lang="en-US" sz="2400" dirty="0">
                <a:solidFill>
                  <a:srgbClr val="7030A0"/>
                </a:solidFill>
              </a:rPr>
              <a:t>The</a:t>
            </a:r>
          </a:p>
        </p:txBody>
      </p:sp>
      <p:sp>
        <p:nvSpPr>
          <p:cNvPr id="25" name="TextBox 24"/>
          <p:cNvSpPr txBox="1"/>
          <p:nvPr/>
        </p:nvSpPr>
        <p:spPr>
          <a:xfrm>
            <a:off x="1765060" y="3752666"/>
            <a:ext cx="1143262" cy="461665"/>
          </a:xfrm>
          <a:prstGeom prst="rect">
            <a:avLst/>
          </a:prstGeom>
          <a:noFill/>
        </p:spPr>
        <p:txBody>
          <a:bodyPr wrap="none" rtlCol="0">
            <a:spAutoFit/>
          </a:bodyPr>
          <a:lstStyle/>
          <a:p>
            <a:r>
              <a:rPr lang="en-US" sz="2400" dirty="0">
                <a:solidFill>
                  <a:srgbClr val="7030A0"/>
                </a:solidFill>
              </a:rPr>
              <a:t>Raptors</a:t>
            </a:r>
          </a:p>
        </p:txBody>
      </p:sp>
      <p:sp>
        <p:nvSpPr>
          <p:cNvPr id="26" name="TextBox 25"/>
          <p:cNvSpPr txBox="1"/>
          <p:nvPr/>
        </p:nvSpPr>
        <p:spPr>
          <a:xfrm>
            <a:off x="3168778" y="3752667"/>
            <a:ext cx="277640" cy="461665"/>
          </a:xfrm>
          <a:prstGeom prst="rect">
            <a:avLst/>
          </a:prstGeom>
          <a:noFill/>
        </p:spPr>
        <p:txBody>
          <a:bodyPr wrap="none" rtlCol="0">
            <a:spAutoFit/>
          </a:bodyPr>
          <a:lstStyle/>
          <a:p>
            <a:r>
              <a:rPr lang="en-US" sz="2400" dirty="0">
                <a:solidFill>
                  <a:srgbClr val="7030A0"/>
                </a:solidFill>
              </a:rPr>
              <a:t>(</a:t>
            </a:r>
          </a:p>
        </p:txBody>
      </p:sp>
      <p:sp>
        <p:nvSpPr>
          <p:cNvPr id="27" name="TextBox 26"/>
          <p:cNvSpPr txBox="1"/>
          <p:nvPr/>
        </p:nvSpPr>
        <p:spPr>
          <a:xfrm>
            <a:off x="3706874" y="3752667"/>
            <a:ext cx="495649" cy="461665"/>
          </a:xfrm>
          <a:prstGeom prst="rect">
            <a:avLst/>
          </a:prstGeom>
          <a:noFill/>
        </p:spPr>
        <p:txBody>
          <a:bodyPr wrap="none" rtlCol="0">
            <a:spAutoFit/>
          </a:bodyPr>
          <a:lstStyle/>
          <a:p>
            <a:r>
              <a:rPr lang="en-US" sz="2400" dirty="0">
                <a:solidFill>
                  <a:schemeClr val="accent6">
                    <a:lumMod val="75000"/>
                  </a:schemeClr>
                </a:solidFill>
              </a:rPr>
              <a:t>33</a:t>
            </a:r>
          </a:p>
        </p:txBody>
      </p:sp>
      <p:sp>
        <p:nvSpPr>
          <p:cNvPr id="28" name="TextBox 27"/>
          <p:cNvSpPr txBox="1"/>
          <p:nvPr/>
        </p:nvSpPr>
        <p:spPr>
          <a:xfrm>
            <a:off x="4462979" y="3752667"/>
            <a:ext cx="279244" cy="461665"/>
          </a:xfrm>
          <a:prstGeom prst="rect">
            <a:avLst/>
          </a:prstGeom>
          <a:noFill/>
        </p:spPr>
        <p:txBody>
          <a:bodyPr wrap="none" rtlCol="0">
            <a:spAutoFit/>
          </a:bodyPr>
          <a:lstStyle/>
          <a:p>
            <a:r>
              <a:rPr lang="en-US" sz="2400" dirty="0">
                <a:solidFill>
                  <a:srgbClr val="7030A0"/>
                </a:solidFill>
              </a:rPr>
              <a:t>-</a:t>
            </a:r>
          </a:p>
        </p:txBody>
      </p:sp>
      <p:sp>
        <p:nvSpPr>
          <p:cNvPr id="29" name="TextBox 28"/>
          <p:cNvSpPr txBox="1"/>
          <p:nvPr/>
        </p:nvSpPr>
        <p:spPr>
          <a:xfrm>
            <a:off x="5002679" y="3752667"/>
            <a:ext cx="495649" cy="461665"/>
          </a:xfrm>
          <a:prstGeom prst="rect">
            <a:avLst/>
          </a:prstGeom>
          <a:noFill/>
        </p:spPr>
        <p:txBody>
          <a:bodyPr wrap="none" rtlCol="0">
            <a:spAutoFit/>
          </a:bodyPr>
          <a:lstStyle/>
          <a:p>
            <a:r>
              <a:rPr lang="en-US" sz="2400" dirty="0">
                <a:solidFill>
                  <a:schemeClr val="accent6">
                    <a:lumMod val="75000"/>
                  </a:schemeClr>
                </a:solidFill>
              </a:rPr>
              <a:t>15</a:t>
            </a:r>
          </a:p>
        </p:txBody>
      </p:sp>
      <p:sp>
        <p:nvSpPr>
          <p:cNvPr id="30" name="TextBox 29"/>
          <p:cNvSpPr txBox="1"/>
          <p:nvPr/>
        </p:nvSpPr>
        <p:spPr>
          <a:xfrm>
            <a:off x="5758784" y="3752667"/>
            <a:ext cx="277640" cy="461665"/>
          </a:xfrm>
          <a:prstGeom prst="rect">
            <a:avLst/>
          </a:prstGeom>
          <a:noFill/>
        </p:spPr>
        <p:txBody>
          <a:bodyPr wrap="none" rtlCol="0">
            <a:spAutoFit/>
          </a:bodyPr>
          <a:lstStyle/>
          <a:p>
            <a:r>
              <a:rPr lang="en-US" sz="2400" dirty="0">
                <a:solidFill>
                  <a:srgbClr val="7030A0"/>
                </a:solidFill>
              </a:rPr>
              <a:t>)</a:t>
            </a:r>
          </a:p>
        </p:txBody>
      </p:sp>
      <p:sp>
        <p:nvSpPr>
          <p:cNvPr id="31" name="TextBox 30"/>
          <p:cNvSpPr txBox="1"/>
          <p:nvPr/>
        </p:nvSpPr>
        <p:spPr>
          <a:xfrm>
            <a:off x="6296880" y="3752667"/>
            <a:ext cx="1291379" cy="461665"/>
          </a:xfrm>
          <a:prstGeom prst="rect">
            <a:avLst/>
          </a:prstGeom>
          <a:noFill/>
        </p:spPr>
        <p:txBody>
          <a:bodyPr wrap="none" rtlCol="0">
            <a:spAutoFit/>
          </a:bodyPr>
          <a:lstStyle/>
          <a:p>
            <a:r>
              <a:rPr lang="en-US" sz="2400" u="sng" dirty="0">
                <a:solidFill>
                  <a:srgbClr val="7030A0"/>
                </a:solidFill>
              </a:rPr>
              <a:t>edge out</a:t>
            </a:r>
          </a:p>
        </p:txBody>
      </p:sp>
      <p:sp>
        <p:nvSpPr>
          <p:cNvPr id="32" name="TextBox 31"/>
          <p:cNvSpPr txBox="1"/>
          <p:nvPr/>
        </p:nvSpPr>
        <p:spPr>
          <a:xfrm>
            <a:off x="7848715" y="3752667"/>
            <a:ext cx="603050" cy="461665"/>
          </a:xfrm>
          <a:prstGeom prst="rect">
            <a:avLst/>
          </a:prstGeom>
          <a:noFill/>
        </p:spPr>
        <p:txBody>
          <a:bodyPr wrap="none" rtlCol="0">
            <a:spAutoFit/>
          </a:bodyPr>
          <a:lstStyle/>
          <a:p>
            <a:r>
              <a:rPr lang="en-US" sz="2400" dirty="0">
                <a:solidFill>
                  <a:srgbClr val="7030A0"/>
                </a:solidFill>
              </a:rPr>
              <a:t>the</a:t>
            </a:r>
          </a:p>
        </p:txBody>
      </p:sp>
      <p:sp>
        <p:nvSpPr>
          <p:cNvPr id="33" name="TextBox 32"/>
          <p:cNvSpPr txBox="1"/>
          <p:nvPr/>
        </p:nvSpPr>
        <p:spPr>
          <a:xfrm>
            <a:off x="8712221" y="3752667"/>
            <a:ext cx="1178784" cy="461665"/>
          </a:xfrm>
          <a:prstGeom prst="rect">
            <a:avLst/>
          </a:prstGeom>
          <a:noFill/>
        </p:spPr>
        <p:txBody>
          <a:bodyPr wrap="none" rtlCol="0">
            <a:spAutoFit/>
          </a:bodyPr>
          <a:lstStyle/>
          <a:p>
            <a:r>
              <a:rPr lang="en-US" sz="2400" dirty="0">
                <a:solidFill>
                  <a:srgbClr val="7030A0"/>
                </a:solidFill>
              </a:rPr>
              <a:t>Wizards</a:t>
            </a:r>
          </a:p>
        </p:txBody>
      </p:sp>
      <p:sp>
        <p:nvSpPr>
          <p:cNvPr id="34" name="TextBox 33"/>
          <p:cNvSpPr txBox="1"/>
          <p:nvPr/>
        </p:nvSpPr>
        <p:spPr>
          <a:xfrm>
            <a:off x="10151461" y="3752667"/>
            <a:ext cx="508473" cy="461665"/>
          </a:xfrm>
          <a:prstGeom prst="rect">
            <a:avLst/>
          </a:prstGeom>
          <a:noFill/>
        </p:spPr>
        <p:txBody>
          <a:bodyPr wrap="none" rtlCol="0">
            <a:spAutoFit/>
          </a:bodyPr>
          <a:lstStyle/>
          <a:p>
            <a:r>
              <a:rPr lang="en-US" sz="2400" dirty="0">
                <a:solidFill>
                  <a:srgbClr val="7030A0"/>
                </a:solidFill>
              </a:rPr>
              <a:t>on</a:t>
            </a:r>
          </a:p>
        </p:txBody>
      </p:sp>
      <p:sp>
        <p:nvSpPr>
          <p:cNvPr id="35" name="TextBox 34"/>
          <p:cNvSpPr txBox="1"/>
          <p:nvPr/>
        </p:nvSpPr>
        <p:spPr>
          <a:xfrm>
            <a:off x="10920392" y="3752666"/>
            <a:ext cx="1195392" cy="461665"/>
          </a:xfrm>
          <a:prstGeom prst="rect">
            <a:avLst/>
          </a:prstGeom>
          <a:noFill/>
        </p:spPr>
        <p:txBody>
          <a:bodyPr wrap="none" rtlCol="0">
            <a:spAutoFit/>
          </a:bodyPr>
          <a:lstStyle/>
          <a:p>
            <a:r>
              <a:rPr lang="en-US" sz="2400" dirty="0">
                <a:solidFill>
                  <a:srgbClr val="7030A0"/>
                </a:solidFill>
              </a:rPr>
              <a:t>Tuesday</a:t>
            </a:r>
          </a:p>
        </p:txBody>
      </p:sp>
      <p:sp>
        <p:nvSpPr>
          <p:cNvPr id="36" name="Oval 35"/>
          <p:cNvSpPr/>
          <p:nvPr/>
        </p:nvSpPr>
        <p:spPr>
          <a:xfrm>
            <a:off x="1059400" y="2753359"/>
            <a:ext cx="220980" cy="220980"/>
          </a:xfrm>
          <a:prstGeom prst="ellipse">
            <a:avLst/>
          </a:prstGeom>
          <a:solidFill>
            <a:srgbClr val="7F6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7" name="Straight Arrow Connector 36"/>
          <p:cNvCxnSpPr>
            <a:stCxn id="36" idx="4"/>
          </p:cNvCxnSpPr>
          <p:nvPr/>
        </p:nvCxnSpPr>
        <p:spPr>
          <a:xfrm>
            <a:off x="1169890" y="2974339"/>
            <a:ext cx="0" cy="817880"/>
          </a:xfrm>
          <a:prstGeom prst="straightConnector1">
            <a:avLst/>
          </a:prstGeom>
          <a:ln w="31750">
            <a:solidFill>
              <a:srgbClr val="0000FF"/>
            </a:solidFill>
            <a:tailEnd type="arrow" w="lg" len="lg"/>
          </a:ln>
        </p:spPr>
        <p:style>
          <a:lnRef idx="1">
            <a:schemeClr val="accent1"/>
          </a:lnRef>
          <a:fillRef idx="0">
            <a:schemeClr val="accent1"/>
          </a:fillRef>
          <a:effectRef idx="0">
            <a:schemeClr val="accent1"/>
          </a:effectRef>
          <a:fontRef idx="minor">
            <a:schemeClr val="tx1"/>
          </a:fontRef>
        </p:style>
      </p:cxnSp>
      <p:sp>
        <p:nvSpPr>
          <p:cNvPr id="38" name="Oval 37"/>
          <p:cNvSpPr/>
          <p:nvPr/>
        </p:nvSpPr>
        <p:spPr>
          <a:xfrm>
            <a:off x="2222753" y="2753359"/>
            <a:ext cx="220980" cy="220980"/>
          </a:xfrm>
          <a:prstGeom prst="ellipse">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9" name="Straight Arrow Connector 38"/>
          <p:cNvCxnSpPr>
            <a:stCxn id="38" idx="4"/>
          </p:cNvCxnSpPr>
          <p:nvPr/>
        </p:nvCxnSpPr>
        <p:spPr>
          <a:xfrm>
            <a:off x="2333243" y="2974339"/>
            <a:ext cx="0" cy="817880"/>
          </a:xfrm>
          <a:prstGeom prst="straightConnector1">
            <a:avLst/>
          </a:prstGeom>
          <a:ln w="31750">
            <a:solidFill>
              <a:srgbClr val="0000FF"/>
            </a:solidFill>
            <a:tailEnd type="arrow" w="lg" len="lg"/>
          </a:ln>
        </p:spPr>
        <p:style>
          <a:lnRef idx="1">
            <a:schemeClr val="accent1"/>
          </a:lnRef>
          <a:fillRef idx="0">
            <a:schemeClr val="accent1"/>
          </a:fillRef>
          <a:effectRef idx="0">
            <a:schemeClr val="accent1"/>
          </a:effectRef>
          <a:fontRef idx="minor">
            <a:schemeClr val="tx1"/>
          </a:fontRef>
        </p:style>
      </p:cxnSp>
      <p:sp>
        <p:nvSpPr>
          <p:cNvPr id="40" name="Oval 39"/>
          <p:cNvSpPr/>
          <p:nvPr/>
        </p:nvSpPr>
        <p:spPr>
          <a:xfrm>
            <a:off x="3192891" y="2753359"/>
            <a:ext cx="220980" cy="220980"/>
          </a:xfrm>
          <a:prstGeom prst="ellipse">
            <a:avLst/>
          </a:prstGeom>
          <a:solidFill>
            <a:srgbClr val="7F6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41" name="Straight Arrow Connector 40"/>
          <p:cNvCxnSpPr>
            <a:stCxn id="40" idx="4"/>
          </p:cNvCxnSpPr>
          <p:nvPr/>
        </p:nvCxnSpPr>
        <p:spPr>
          <a:xfrm>
            <a:off x="3303381" y="2974339"/>
            <a:ext cx="0" cy="817880"/>
          </a:xfrm>
          <a:prstGeom prst="straightConnector1">
            <a:avLst/>
          </a:prstGeom>
          <a:ln w="31750">
            <a:solidFill>
              <a:srgbClr val="0000FF"/>
            </a:solidFill>
            <a:tailEnd type="arrow" w="lg" len="lg"/>
          </a:ln>
        </p:spPr>
        <p:style>
          <a:lnRef idx="1">
            <a:schemeClr val="accent1"/>
          </a:lnRef>
          <a:fillRef idx="0">
            <a:schemeClr val="accent1"/>
          </a:fillRef>
          <a:effectRef idx="0">
            <a:schemeClr val="accent1"/>
          </a:effectRef>
          <a:fontRef idx="minor">
            <a:schemeClr val="tx1"/>
          </a:fontRef>
        </p:style>
      </p:cxnSp>
      <p:sp>
        <p:nvSpPr>
          <p:cNvPr id="42" name="Oval 41"/>
          <p:cNvSpPr/>
          <p:nvPr/>
        </p:nvSpPr>
        <p:spPr>
          <a:xfrm>
            <a:off x="3839041" y="2753359"/>
            <a:ext cx="220980" cy="220980"/>
          </a:xfrm>
          <a:prstGeom prst="ellipse">
            <a:avLst/>
          </a:prstGeom>
          <a:solidFill>
            <a:srgbClr val="5C883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43" name="Straight Arrow Connector 42"/>
          <p:cNvCxnSpPr>
            <a:stCxn id="42" idx="4"/>
          </p:cNvCxnSpPr>
          <p:nvPr/>
        </p:nvCxnSpPr>
        <p:spPr>
          <a:xfrm>
            <a:off x="3949531" y="2974339"/>
            <a:ext cx="0" cy="817880"/>
          </a:xfrm>
          <a:prstGeom prst="straightConnector1">
            <a:avLst/>
          </a:prstGeom>
          <a:ln w="31750">
            <a:solidFill>
              <a:srgbClr val="0000FF"/>
            </a:solidFill>
            <a:tailEnd type="arrow" w="lg" len="lg"/>
          </a:ln>
        </p:spPr>
        <p:style>
          <a:lnRef idx="1">
            <a:schemeClr val="accent1"/>
          </a:lnRef>
          <a:fillRef idx="0">
            <a:schemeClr val="accent1"/>
          </a:fillRef>
          <a:effectRef idx="0">
            <a:schemeClr val="accent1"/>
          </a:effectRef>
          <a:fontRef idx="minor">
            <a:schemeClr val="tx1"/>
          </a:fontRef>
        </p:style>
      </p:cxnSp>
      <p:sp>
        <p:nvSpPr>
          <p:cNvPr id="44" name="Oval 43"/>
          <p:cNvSpPr/>
          <p:nvPr/>
        </p:nvSpPr>
        <p:spPr>
          <a:xfrm>
            <a:off x="4476104" y="2753359"/>
            <a:ext cx="220980" cy="220980"/>
          </a:xfrm>
          <a:prstGeom prst="ellipse">
            <a:avLst/>
          </a:prstGeom>
          <a:solidFill>
            <a:srgbClr val="7F6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45" name="Straight Arrow Connector 44"/>
          <p:cNvCxnSpPr>
            <a:stCxn id="44" idx="4"/>
          </p:cNvCxnSpPr>
          <p:nvPr/>
        </p:nvCxnSpPr>
        <p:spPr>
          <a:xfrm>
            <a:off x="4586594" y="2974339"/>
            <a:ext cx="0" cy="817880"/>
          </a:xfrm>
          <a:prstGeom prst="straightConnector1">
            <a:avLst/>
          </a:prstGeom>
          <a:ln w="31750">
            <a:solidFill>
              <a:srgbClr val="0000FF"/>
            </a:solidFill>
            <a:tailEnd type="arrow" w="lg" len="lg"/>
          </a:ln>
        </p:spPr>
        <p:style>
          <a:lnRef idx="1">
            <a:schemeClr val="accent1"/>
          </a:lnRef>
          <a:fillRef idx="0">
            <a:schemeClr val="accent1"/>
          </a:fillRef>
          <a:effectRef idx="0">
            <a:schemeClr val="accent1"/>
          </a:effectRef>
          <a:fontRef idx="minor">
            <a:schemeClr val="tx1"/>
          </a:fontRef>
        </p:style>
      </p:cxnSp>
      <p:sp>
        <p:nvSpPr>
          <p:cNvPr id="46" name="Oval 45"/>
          <p:cNvSpPr/>
          <p:nvPr/>
        </p:nvSpPr>
        <p:spPr>
          <a:xfrm>
            <a:off x="5125437" y="2753359"/>
            <a:ext cx="220980" cy="220980"/>
          </a:xfrm>
          <a:prstGeom prst="ellipse">
            <a:avLst/>
          </a:prstGeom>
          <a:solidFill>
            <a:srgbClr val="5C883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47" name="Straight Arrow Connector 46"/>
          <p:cNvCxnSpPr>
            <a:stCxn id="46" idx="4"/>
          </p:cNvCxnSpPr>
          <p:nvPr/>
        </p:nvCxnSpPr>
        <p:spPr>
          <a:xfrm>
            <a:off x="5235927" y="2974339"/>
            <a:ext cx="0" cy="817880"/>
          </a:xfrm>
          <a:prstGeom prst="straightConnector1">
            <a:avLst/>
          </a:prstGeom>
          <a:ln w="31750">
            <a:solidFill>
              <a:srgbClr val="0000FF"/>
            </a:solidFill>
            <a:tailEnd type="arrow" w="lg" len="lg"/>
          </a:ln>
        </p:spPr>
        <p:style>
          <a:lnRef idx="1">
            <a:schemeClr val="accent1"/>
          </a:lnRef>
          <a:fillRef idx="0">
            <a:schemeClr val="accent1"/>
          </a:fillRef>
          <a:effectRef idx="0">
            <a:schemeClr val="accent1"/>
          </a:effectRef>
          <a:fontRef idx="minor">
            <a:schemeClr val="tx1"/>
          </a:fontRef>
        </p:style>
      </p:cxnSp>
      <p:sp>
        <p:nvSpPr>
          <p:cNvPr id="48" name="Oval 47"/>
          <p:cNvSpPr/>
          <p:nvPr/>
        </p:nvSpPr>
        <p:spPr>
          <a:xfrm>
            <a:off x="5774769" y="2753359"/>
            <a:ext cx="220980" cy="220980"/>
          </a:xfrm>
          <a:prstGeom prst="ellipse">
            <a:avLst/>
          </a:prstGeom>
          <a:solidFill>
            <a:srgbClr val="7F6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49" name="Straight Arrow Connector 48"/>
          <p:cNvCxnSpPr>
            <a:stCxn id="48" idx="4"/>
          </p:cNvCxnSpPr>
          <p:nvPr/>
        </p:nvCxnSpPr>
        <p:spPr>
          <a:xfrm>
            <a:off x="5885259" y="2974339"/>
            <a:ext cx="0" cy="817880"/>
          </a:xfrm>
          <a:prstGeom prst="straightConnector1">
            <a:avLst/>
          </a:prstGeom>
          <a:ln w="31750">
            <a:solidFill>
              <a:srgbClr val="0000FF"/>
            </a:solidFill>
            <a:tailEnd type="arrow" w="lg" len="lg"/>
          </a:ln>
        </p:spPr>
        <p:style>
          <a:lnRef idx="1">
            <a:schemeClr val="accent1"/>
          </a:lnRef>
          <a:fillRef idx="0">
            <a:schemeClr val="accent1"/>
          </a:fillRef>
          <a:effectRef idx="0">
            <a:schemeClr val="accent1"/>
          </a:effectRef>
          <a:fontRef idx="minor">
            <a:schemeClr val="tx1"/>
          </a:fontRef>
        </p:style>
      </p:cxnSp>
      <p:sp>
        <p:nvSpPr>
          <p:cNvPr id="50" name="Oval 49"/>
          <p:cNvSpPr/>
          <p:nvPr/>
        </p:nvSpPr>
        <p:spPr>
          <a:xfrm>
            <a:off x="6863242" y="2753359"/>
            <a:ext cx="220980" cy="220980"/>
          </a:xfrm>
          <a:prstGeom prst="ellipse">
            <a:avLst/>
          </a:prstGeom>
          <a:solidFill>
            <a:srgbClr val="5C883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51" name="Straight Arrow Connector 50"/>
          <p:cNvCxnSpPr>
            <a:stCxn id="50" idx="4"/>
          </p:cNvCxnSpPr>
          <p:nvPr/>
        </p:nvCxnSpPr>
        <p:spPr>
          <a:xfrm>
            <a:off x="6973732" y="2974339"/>
            <a:ext cx="0" cy="817880"/>
          </a:xfrm>
          <a:prstGeom prst="straightConnector1">
            <a:avLst/>
          </a:prstGeom>
          <a:ln w="31750">
            <a:solidFill>
              <a:srgbClr val="0000FF"/>
            </a:solidFill>
            <a:tailEnd type="arrow" w="lg" len="lg"/>
          </a:ln>
        </p:spPr>
        <p:style>
          <a:lnRef idx="1">
            <a:schemeClr val="accent1"/>
          </a:lnRef>
          <a:fillRef idx="0">
            <a:schemeClr val="accent1"/>
          </a:fillRef>
          <a:effectRef idx="0">
            <a:schemeClr val="accent1"/>
          </a:effectRef>
          <a:fontRef idx="minor">
            <a:schemeClr val="tx1"/>
          </a:fontRef>
        </p:style>
      </p:cxnSp>
      <p:sp>
        <p:nvSpPr>
          <p:cNvPr id="52" name="Oval 51"/>
          <p:cNvSpPr/>
          <p:nvPr/>
        </p:nvSpPr>
        <p:spPr>
          <a:xfrm>
            <a:off x="8037362" y="2753359"/>
            <a:ext cx="220980" cy="220980"/>
          </a:xfrm>
          <a:prstGeom prst="ellipse">
            <a:avLst/>
          </a:prstGeom>
          <a:solidFill>
            <a:srgbClr val="7F6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53" name="Straight Arrow Connector 52"/>
          <p:cNvCxnSpPr>
            <a:stCxn id="52" idx="4"/>
          </p:cNvCxnSpPr>
          <p:nvPr/>
        </p:nvCxnSpPr>
        <p:spPr>
          <a:xfrm>
            <a:off x="8147852" y="2974339"/>
            <a:ext cx="0" cy="817880"/>
          </a:xfrm>
          <a:prstGeom prst="straightConnector1">
            <a:avLst/>
          </a:prstGeom>
          <a:ln w="31750">
            <a:solidFill>
              <a:srgbClr val="0000FF"/>
            </a:solidFill>
            <a:tailEnd type="arrow" w="lg" len="lg"/>
          </a:ln>
        </p:spPr>
        <p:style>
          <a:lnRef idx="1">
            <a:schemeClr val="accent1"/>
          </a:lnRef>
          <a:fillRef idx="0">
            <a:schemeClr val="accent1"/>
          </a:fillRef>
          <a:effectRef idx="0">
            <a:schemeClr val="accent1"/>
          </a:effectRef>
          <a:fontRef idx="minor">
            <a:schemeClr val="tx1"/>
          </a:fontRef>
        </p:style>
      </p:cxnSp>
      <p:sp>
        <p:nvSpPr>
          <p:cNvPr id="54" name="Oval 53"/>
          <p:cNvSpPr/>
          <p:nvPr/>
        </p:nvSpPr>
        <p:spPr>
          <a:xfrm>
            <a:off x="9202652" y="2753359"/>
            <a:ext cx="220980" cy="220980"/>
          </a:xfrm>
          <a:prstGeom prst="ellipse">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55" name="Straight Arrow Connector 54"/>
          <p:cNvCxnSpPr>
            <a:stCxn id="54" idx="4"/>
          </p:cNvCxnSpPr>
          <p:nvPr/>
        </p:nvCxnSpPr>
        <p:spPr>
          <a:xfrm>
            <a:off x="9313142" y="2974339"/>
            <a:ext cx="0" cy="817880"/>
          </a:xfrm>
          <a:prstGeom prst="straightConnector1">
            <a:avLst/>
          </a:prstGeom>
          <a:ln w="31750">
            <a:solidFill>
              <a:srgbClr val="0000FF"/>
            </a:solidFill>
            <a:tailEnd type="arrow" w="lg" len="lg"/>
          </a:ln>
        </p:spPr>
        <p:style>
          <a:lnRef idx="1">
            <a:schemeClr val="accent1"/>
          </a:lnRef>
          <a:fillRef idx="0">
            <a:schemeClr val="accent1"/>
          </a:fillRef>
          <a:effectRef idx="0">
            <a:schemeClr val="accent1"/>
          </a:effectRef>
          <a:fontRef idx="minor">
            <a:schemeClr val="tx1"/>
          </a:fontRef>
        </p:style>
      </p:cxnSp>
      <p:sp>
        <p:nvSpPr>
          <p:cNvPr id="56" name="Oval 55"/>
          <p:cNvSpPr/>
          <p:nvPr/>
        </p:nvSpPr>
        <p:spPr>
          <a:xfrm>
            <a:off x="10273141" y="2753359"/>
            <a:ext cx="220980" cy="220980"/>
          </a:xfrm>
          <a:prstGeom prst="ellipse">
            <a:avLst/>
          </a:prstGeom>
          <a:solidFill>
            <a:srgbClr val="7F6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57" name="Straight Arrow Connector 56"/>
          <p:cNvCxnSpPr>
            <a:stCxn id="56" idx="4"/>
          </p:cNvCxnSpPr>
          <p:nvPr/>
        </p:nvCxnSpPr>
        <p:spPr>
          <a:xfrm>
            <a:off x="10383631" y="2974339"/>
            <a:ext cx="0" cy="817880"/>
          </a:xfrm>
          <a:prstGeom prst="straightConnector1">
            <a:avLst/>
          </a:prstGeom>
          <a:ln w="31750">
            <a:solidFill>
              <a:srgbClr val="0000FF"/>
            </a:solidFill>
            <a:tailEnd type="arrow" w="lg" len="lg"/>
          </a:ln>
        </p:spPr>
        <p:style>
          <a:lnRef idx="1">
            <a:schemeClr val="accent1"/>
          </a:lnRef>
          <a:fillRef idx="0">
            <a:schemeClr val="accent1"/>
          </a:fillRef>
          <a:effectRef idx="0">
            <a:schemeClr val="accent1"/>
          </a:effectRef>
          <a:fontRef idx="minor">
            <a:schemeClr val="tx1"/>
          </a:fontRef>
        </p:style>
      </p:cxnSp>
      <p:sp>
        <p:nvSpPr>
          <p:cNvPr id="58" name="Oval 57"/>
          <p:cNvSpPr/>
          <p:nvPr/>
        </p:nvSpPr>
        <p:spPr>
          <a:xfrm>
            <a:off x="11402280" y="2753359"/>
            <a:ext cx="220980" cy="220980"/>
          </a:xfrm>
          <a:prstGeom prst="ellipse">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59" name="Straight Arrow Connector 58"/>
          <p:cNvCxnSpPr>
            <a:stCxn id="58" idx="4"/>
          </p:cNvCxnSpPr>
          <p:nvPr/>
        </p:nvCxnSpPr>
        <p:spPr>
          <a:xfrm>
            <a:off x="11512770" y="2974339"/>
            <a:ext cx="0" cy="817880"/>
          </a:xfrm>
          <a:prstGeom prst="straightConnector1">
            <a:avLst/>
          </a:prstGeom>
          <a:ln w="31750">
            <a:solidFill>
              <a:srgbClr val="0000FF"/>
            </a:solidFill>
            <a:tailEnd type="arrow" w="lg" len="lg"/>
          </a:ln>
        </p:spPr>
        <p:style>
          <a:lnRef idx="1">
            <a:schemeClr val="accent1"/>
          </a:lnRef>
          <a:fillRef idx="0">
            <a:schemeClr val="accent1"/>
          </a:fillRef>
          <a:effectRef idx="0">
            <a:schemeClr val="accent1"/>
          </a:effectRef>
          <a:fontRef idx="minor">
            <a:schemeClr val="tx1"/>
          </a:fontRef>
        </p:style>
      </p:cxnSp>
      <p:cxnSp>
        <p:nvCxnSpPr>
          <p:cNvPr id="60" name="Straight Arrow Connector 59"/>
          <p:cNvCxnSpPr>
            <a:stCxn id="36" idx="6"/>
            <a:endCxn id="38" idx="2"/>
          </p:cNvCxnSpPr>
          <p:nvPr/>
        </p:nvCxnSpPr>
        <p:spPr>
          <a:xfrm>
            <a:off x="1280380" y="2863849"/>
            <a:ext cx="942373" cy="0"/>
          </a:xfrm>
          <a:prstGeom prst="straightConnector1">
            <a:avLst/>
          </a:prstGeom>
          <a:ln w="31750">
            <a:solidFill>
              <a:srgbClr val="CB9764"/>
            </a:solidFill>
            <a:tailEnd type="arrow" w="lg" len="lg"/>
          </a:ln>
        </p:spPr>
        <p:style>
          <a:lnRef idx="1">
            <a:schemeClr val="accent1"/>
          </a:lnRef>
          <a:fillRef idx="0">
            <a:schemeClr val="accent1"/>
          </a:fillRef>
          <a:effectRef idx="0">
            <a:schemeClr val="accent1"/>
          </a:effectRef>
          <a:fontRef idx="minor">
            <a:schemeClr val="tx1"/>
          </a:fontRef>
        </p:style>
      </p:cxnSp>
      <p:cxnSp>
        <p:nvCxnSpPr>
          <p:cNvPr id="61" name="Straight Arrow Connector 60"/>
          <p:cNvCxnSpPr>
            <a:stCxn id="38" idx="6"/>
            <a:endCxn id="40" idx="2"/>
          </p:cNvCxnSpPr>
          <p:nvPr/>
        </p:nvCxnSpPr>
        <p:spPr>
          <a:xfrm>
            <a:off x="2443733" y="2863849"/>
            <a:ext cx="749158" cy="0"/>
          </a:xfrm>
          <a:prstGeom prst="straightConnector1">
            <a:avLst/>
          </a:prstGeom>
          <a:ln w="31750">
            <a:solidFill>
              <a:srgbClr val="CB9764"/>
            </a:solidFill>
            <a:tailEnd type="arrow" w="lg" len="lg"/>
          </a:ln>
        </p:spPr>
        <p:style>
          <a:lnRef idx="1">
            <a:schemeClr val="accent1"/>
          </a:lnRef>
          <a:fillRef idx="0">
            <a:schemeClr val="accent1"/>
          </a:fillRef>
          <a:effectRef idx="0">
            <a:schemeClr val="accent1"/>
          </a:effectRef>
          <a:fontRef idx="minor">
            <a:schemeClr val="tx1"/>
          </a:fontRef>
        </p:style>
      </p:cxnSp>
      <p:cxnSp>
        <p:nvCxnSpPr>
          <p:cNvPr id="62" name="Straight Arrow Connector 61"/>
          <p:cNvCxnSpPr>
            <a:stCxn id="40" idx="6"/>
            <a:endCxn id="42" idx="2"/>
          </p:cNvCxnSpPr>
          <p:nvPr/>
        </p:nvCxnSpPr>
        <p:spPr>
          <a:xfrm>
            <a:off x="3413871" y="2863849"/>
            <a:ext cx="425170" cy="0"/>
          </a:xfrm>
          <a:prstGeom prst="straightConnector1">
            <a:avLst/>
          </a:prstGeom>
          <a:ln w="31750">
            <a:solidFill>
              <a:srgbClr val="CB9764"/>
            </a:solidFill>
            <a:tailEnd type="arrow" w="lg" len="lg"/>
          </a:ln>
        </p:spPr>
        <p:style>
          <a:lnRef idx="1">
            <a:schemeClr val="accent1"/>
          </a:lnRef>
          <a:fillRef idx="0">
            <a:schemeClr val="accent1"/>
          </a:fillRef>
          <a:effectRef idx="0">
            <a:schemeClr val="accent1"/>
          </a:effectRef>
          <a:fontRef idx="minor">
            <a:schemeClr val="tx1"/>
          </a:fontRef>
        </p:style>
      </p:cxnSp>
      <p:cxnSp>
        <p:nvCxnSpPr>
          <p:cNvPr id="63" name="Straight Arrow Connector 62"/>
          <p:cNvCxnSpPr>
            <a:stCxn id="42" idx="6"/>
            <a:endCxn id="44" idx="2"/>
          </p:cNvCxnSpPr>
          <p:nvPr/>
        </p:nvCxnSpPr>
        <p:spPr>
          <a:xfrm>
            <a:off x="4060021" y="2863849"/>
            <a:ext cx="416083" cy="0"/>
          </a:xfrm>
          <a:prstGeom prst="straightConnector1">
            <a:avLst/>
          </a:prstGeom>
          <a:ln w="31750">
            <a:solidFill>
              <a:srgbClr val="CB9764"/>
            </a:solidFill>
            <a:tailEnd type="arrow" w="lg" len="lg"/>
          </a:ln>
        </p:spPr>
        <p:style>
          <a:lnRef idx="1">
            <a:schemeClr val="accent1"/>
          </a:lnRef>
          <a:fillRef idx="0">
            <a:schemeClr val="accent1"/>
          </a:fillRef>
          <a:effectRef idx="0">
            <a:schemeClr val="accent1"/>
          </a:effectRef>
          <a:fontRef idx="minor">
            <a:schemeClr val="tx1"/>
          </a:fontRef>
        </p:style>
      </p:cxnSp>
      <p:cxnSp>
        <p:nvCxnSpPr>
          <p:cNvPr id="64" name="Straight Arrow Connector 63"/>
          <p:cNvCxnSpPr>
            <a:stCxn id="44" idx="6"/>
            <a:endCxn id="46" idx="2"/>
          </p:cNvCxnSpPr>
          <p:nvPr/>
        </p:nvCxnSpPr>
        <p:spPr>
          <a:xfrm>
            <a:off x="4697084" y="2863849"/>
            <a:ext cx="428353" cy="0"/>
          </a:xfrm>
          <a:prstGeom prst="straightConnector1">
            <a:avLst/>
          </a:prstGeom>
          <a:ln w="31750">
            <a:solidFill>
              <a:srgbClr val="CB9764"/>
            </a:solidFill>
            <a:tailEnd type="arrow" w="lg" len="lg"/>
          </a:ln>
        </p:spPr>
        <p:style>
          <a:lnRef idx="1">
            <a:schemeClr val="accent1"/>
          </a:lnRef>
          <a:fillRef idx="0">
            <a:schemeClr val="accent1"/>
          </a:fillRef>
          <a:effectRef idx="0">
            <a:schemeClr val="accent1"/>
          </a:effectRef>
          <a:fontRef idx="minor">
            <a:schemeClr val="tx1"/>
          </a:fontRef>
        </p:style>
      </p:cxnSp>
      <p:cxnSp>
        <p:nvCxnSpPr>
          <p:cNvPr id="65" name="Straight Arrow Connector 64"/>
          <p:cNvCxnSpPr>
            <a:stCxn id="46" idx="6"/>
            <a:endCxn id="48" idx="2"/>
          </p:cNvCxnSpPr>
          <p:nvPr/>
        </p:nvCxnSpPr>
        <p:spPr>
          <a:xfrm>
            <a:off x="5346417" y="2863849"/>
            <a:ext cx="428352" cy="0"/>
          </a:xfrm>
          <a:prstGeom prst="straightConnector1">
            <a:avLst/>
          </a:prstGeom>
          <a:ln w="31750">
            <a:solidFill>
              <a:srgbClr val="CB9764"/>
            </a:solidFill>
            <a:tailEnd type="arrow" w="lg" len="lg"/>
          </a:ln>
        </p:spPr>
        <p:style>
          <a:lnRef idx="1">
            <a:schemeClr val="accent1"/>
          </a:lnRef>
          <a:fillRef idx="0">
            <a:schemeClr val="accent1"/>
          </a:fillRef>
          <a:effectRef idx="0">
            <a:schemeClr val="accent1"/>
          </a:effectRef>
          <a:fontRef idx="minor">
            <a:schemeClr val="tx1"/>
          </a:fontRef>
        </p:style>
      </p:cxnSp>
      <p:cxnSp>
        <p:nvCxnSpPr>
          <p:cNvPr id="66" name="Straight Arrow Connector 65"/>
          <p:cNvCxnSpPr>
            <a:stCxn id="48" idx="6"/>
            <a:endCxn id="50" idx="2"/>
          </p:cNvCxnSpPr>
          <p:nvPr/>
        </p:nvCxnSpPr>
        <p:spPr>
          <a:xfrm>
            <a:off x="5995749" y="2863849"/>
            <a:ext cx="867493" cy="0"/>
          </a:xfrm>
          <a:prstGeom prst="straightConnector1">
            <a:avLst/>
          </a:prstGeom>
          <a:ln w="31750">
            <a:solidFill>
              <a:srgbClr val="CB9764"/>
            </a:solidFill>
            <a:tailEnd type="arrow" w="lg" len="lg"/>
          </a:ln>
        </p:spPr>
        <p:style>
          <a:lnRef idx="1">
            <a:schemeClr val="accent1"/>
          </a:lnRef>
          <a:fillRef idx="0">
            <a:schemeClr val="accent1"/>
          </a:fillRef>
          <a:effectRef idx="0">
            <a:schemeClr val="accent1"/>
          </a:effectRef>
          <a:fontRef idx="minor">
            <a:schemeClr val="tx1"/>
          </a:fontRef>
        </p:style>
      </p:cxnSp>
      <p:cxnSp>
        <p:nvCxnSpPr>
          <p:cNvPr id="67" name="Straight Arrow Connector 66"/>
          <p:cNvCxnSpPr>
            <a:stCxn id="50" idx="6"/>
            <a:endCxn id="52" idx="2"/>
          </p:cNvCxnSpPr>
          <p:nvPr/>
        </p:nvCxnSpPr>
        <p:spPr>
          <a:xfrm>
            <a:off x="7084222" y="2863849"/>
            <a:ext cx="953140" cy="0"/>
          </a:xfrm>
          <a:prstGeom prst="straightConnector1">
            <a:avLst/>
          </a:prstGeom>
          <a:ln w="31750">
            <a:solidFill>
              <a:srgbClr val="CB9764"/>
            </a:solidFill>
            <a:tailEnd type="arrow" w="lg" len="lg"/>
          </a:ln>
        </p:spPr>
        <p:style>
          <a:lnRef idx="1">
            <a:schemeClr val="accent1"/>
          </a:lnRef>
          <a:fillRef idx="0">
            <a:schemeClr val="accent1"/>
          </a:fillRef>
          <a:effectRef idx="0">
            <a:schemeClr val="accent1"/>
          </a:effectRef>
          <a:fontRef idx="minor">
            <a:schemeClr val="tx1"/>
          </a:fontRef>
        </p:style>
      </p:cxnSp>
      <p:cxnSp>
        <p:nvCxnSpPr>
          <p:cNvPr id="68" name="Straight Arrow Connector 67"/>
          <p:cNvCxnSpPr>
            <a:stCxn id="52" idx="6"/>
            <a:endCxn id="54" idx="2"/>
          </p:cNvCxnSpPr>
          <p:nvPr/>
        </p:nvCxnSpPr>
        <p:spPr>
          <a:xfrm>
            <a:off x="8258342" y="2863849"/>
            <a:ext cx="944310" cy="0"/>
          </a:xfrm>
          <a:prstGeom prst="straightConnector1">
            <a:avLst/>
          </a:prstGeom>
          <a:ln w="31750">
            <a:solidFill>
              <a:srgbClr val="CB9764"/>
            </a:solidFill>
            <a:tailEnd type="arrow" w="lg" len="lg"/>
          </a:ln>
        </p:spPr>
        <p:style>
          <a:lnRef idx="1">
            <a:schemeClr val="accent1"/>
          </a:lnRef>
          <a:fillRef idx="0">
            <a:schemeClr val="accent1"/>
          </a:fillRef>
          <a:effectRef idx="0">
            <a:schemeClr val="accent1"/>
          </a:effectRef>
          <a:fontRef idx="minor">
            <a:schemeClr val="tx1"/>
          </a:fontRef>
        </p:style>
      </p:cxnSp>
      <p:cxnSp>
        <p:nvCxnSpPr>
          <p:cNvPr id="69" name="Straight Arrow Connector 68"/>
          <p:cNvCxnSpPr>
            <a:stCxn id="54" idx="6"/>
            <a:endCxn id="56" idx="2"/>
          </p:cNvCxnSpPr>
          <p:nvPr/>
        </p:nvCxnSpPr>
        <p:spPr>
          <a:xfrm>
            <a:off x="9423632" y="2863849"/>
            <a:ext cx="849509" cy="0"/>
          </a:xfrm>
          <a:prstGeom prst="straightConnector1">
            <a:avLst/>
          </a:prstGeom>
          <a:ln w="31750">
            <a:solidFill>
              <a:srgbClr val="CB9764"/>
            </a:solidFill>
            <a:tailEnd type="arrow" w="lg" len="lg"/>
          </a:ln>
        </p:spPr>
        <p:style>
          <a:lnRef idx="1">
            <a:schemeClr val="accent1"/>
          </a:lnRef>
          <a:fillRef idx="0">
            <a:schemeClr val="accent1"/>
          </a:fillRef>
          <a:effectRef idx="0">
            <a:schemeClr val="accent1"/>
          </a:effectRef>
          <a:fontRef idx="minor">
            <a:schemeClr val="tx1"/>
          </a:fontRef>
        </p:style>
      </p:cxnSp>
      <p:cxnSp>
        <p:nvCxnSpPr>
          <p:cNvPr id="70" name="Straight Arrow Connector 69"/>
          <p:cNvCxnSpPr>
            <a:stCxn id="56" idx="6"/>
            <a:endCxn id="58" idx="2"/>
          </p:cNvCxnSpPr>
          <p:nvPr/>
        </p:nvCxnSpPr>
        <p:spPr>
          <a:xfrm>
            <a:off x="10494121" y="2863849"/>
            <a:ext cx="908159" cy="0"/>
          </a:xfrm>
          <a:prstGeom prst="straightConnector1">
            <a:avLst/>
          </a:prstGeom>
          <a:ln w="31750">
            <a:solidFill>
              <a:srgbClr val="CB9764"/>
            </a:solidFill>
            <a:tailEnd type="arrow" w="lg" len="lg"/>
          </a:ln>
        </p:spPr>
        <p:style>
          <a:lnRef idx="1">
            <a:schemeClr val="accent1"/>
          </a:lnRef>
          <a:fillRef idx="0">
            <a:schemeClr val="accent1"/>
          </a:fillRef>
          <a:effectRef idx="0">
            <a:schemeClr val="accent1"/>
          </a:effectRef>
          <a:fontRef idx="minor">
            <a:schemeClr val="tx1"/>
          </a:fontRef>
        </p:style>
      </p:cxnSp>
      <p:cxnSp>
        <p:nvCxnSpPr>
          <p:cNvPr id="83" name="Straight Arrow Connector 82"/>
          <p:cNvCxnSpPr>
            <a:stCxn id="36" idx="2"/>
          </p:cNvCxnSpPr>
          <p:nvPr/>
        </p:nvCxnSpPr>
        <p:spPr>
          <a:xfrm flipH="1">
            <a:off x="583980" y="2863849"/>
            <a:ext cx="475420" cy="0"/>
          </a:xfrm>
          <a:prstGeom prst="straightConnector1">
            <a:avLst/>
          </a:prstGeom>
          <a:ln w="31750">
            <a:solidFill>
              <a:srgbClr val="CB9764"/>
            </a:solidFill>
            <a:headEnd type="arrow" w="lg" len="lg"/>
            <a:tailEnd type="none" w="lg" len="lg"/>
          </a:ln>
        </p:spPr>
        <p:style>
          <a:lnRef idx="1">
            <a:schemeClr val="accent1"/>
          </a:lnRef>
          <a:fillRef idx="0">
            <a:schemeClr val="accent1"/>
          </a:fillRef>
          <a:effectRef idx="0">
            <a:schemeClr val="accent1"/>
          </a:effectRef>
          <a:fontRef idx="minor">
            <a:schemeClr val="tx1"/>
          </a:fontRef>
        </p:style>
      </p:cxnSp>
      <p:cxnSp>
        <p:nvCxnSpPr>
          <p:cNvPr id="84" name="Straight Arrow Connector 83"/>
          <p:cNvCxnSpPr>
            <a:stCxn id="58" idx="6"/>
          </p:cNvCxnSpPr>
          <p:nvPr/>
        </p:nvCxnSpPr>
        <p:spPr>
          <a:xfrm>
            <a:off x="11623260" y="2863849"/>
            <a:ext cx="492524" cy="0"/>
          </a:xfrm>
          <a:prstGeom prst="straightConnector1">
            <a:avLst/>
          </a:prstGeom>
          <a:ln w="31750">
            <a:solidFill>
              <a:srgbClr val="CB9764"/>
            </a:solidFill>
            <a:tailEnd type="arrow" w="lg" len="lg"/>
          </a:ln>
        </p:spPr>
        <p:style>
          <a:lnRef idx="1">
            <a:schemeClr val="accent1"/>
          </a:lnRef>
          <a:fillRef idx="0">
            <a:schemeClr val="accent1"/>
          </a:fillRef>
          <a:effectRef idx="0">
            <a:schemeClr val="accent1"/>
          </a:effectRef>
          <a:fontRef idx="minor">
            <a:schemeClr val="tx1"/>
          </a:fontRef>
        </p:style>
      </p:cxnSp>
      <p:cxnSp>
        <p:nvCxnSpPr>
          <p:cNvPr id="146" name="Elbow Connector 145"/>
          <p:cNvCxnSpPr>
            <a:stCxn id="54" idx="7"/>
            <a:endCxn id="58" idx="1"/>
          </p:cNvCxnSpPr>
          <p:nvPr/>
        </p:nvCxnSpPr>
        <p:spPr>
          <a:xfrm rot="5400000" flipH="1" flipV="1">
            <a:off x="10412956" y="1764035"/>
            <a:ext cx="12700" cy="2043372"/>
          </a:xfrm>
          <a:prstGeom prst="bentConnector3">
            <a:avLst>
              <a:gd name="adj1" fmla="val 2054819"/>
            </a:avLst>
          </a:prstGeom>
          <a:ln w="31750">
            <a:solidFill>
              <a:srgbClr val="CB9764"/>
            </a:solidFill>
            <a:tailEnd type="arrow" w="lg" len="lg"/>
          </a:ln>
        </p:spPr>
        <p:style>
          <a:lnRef idx="1">
            <a:schemeClr val="accent1"/>
          </a:lnRef>
          <a:fillRef idx="0">
            <a:schemeClr val="accent1"/>
          </a:fillRef>
          <a:effectRef idx="0">
            <a:schemeClr val="accent1"/>
          </a:effectRef>
          <a:fontRef idx="minor">
            <a:schemeClr val="tx1"/>
          </a:fontRef>
        </p:style>
      </p:cxnSp>
      <p:cxnSp>
        <p:nvCxnSpPr>
          <p:cNvPr id="148" name="Elbow Connector 147"/>
          <p:cNvCxnSpPr>
            <a:stCxn id="50" idx="7"/>
            <a:endCxn id="54" idx="1"/>
          </p:cNvCxnSpPr>
          <p:nvPr/>
        </p:nvCxnSpPr>
        <p:spPr>
          <a:xfrm rot="5400000" flipH="1" flipV="1">
            <a:off x="8143437" y="1694144"/>
            <a:ext cx="12700" cy="2183154"/>
          </a:xfrm>
          <a:prstGeom prst="bentConnector3">
            <a:avLst>
              <a:gd name="adj1" fmla="val 2054819"/>
            </a:avLst>
          </a:prstGeom>
          <a:ln w="31750">
            <a:solidFill>
              <a:srgbClr val="CB9764"/>
            </a:solidFill>
            <a:tailEnd type="arrow" w="lg" len="lg"/>
          </a:ln>
        </p:spPr>
        <p:style>
          <a:lnRef idx="1">
            <a:schemeClr val="accent1"/>
          </a:lnRef>
          <a:fillRef idx="0">
            <a:schemeClr val="accent1"/>
          </a:fillRef>
          <a:effectRef idx="0">
            <a:schemeClr val="accent1"/>
          </a:effectRef>
          <a:fontRef idx="minor">
            <a:schemeClr val="tx1"/>
          </a:fontRef>
        </p:style>
      </p:cxnSp>
      <p:cxnSp>
        <p:nvCxnSpPr>
          <p:cNvPr id="150" name="Elbow Connector 149"/>
          <p:cNvCxnSpPr>
            <a:stCxn id="46" idx="7"/>
            <a:endCxn id="50" idx="1"/>
          </p:cNvCxnSpPr>
          <p:nvPr/>
        </p:nvCxnSpPr>
        <p:spPr>
          <a:xfrm rot="5400000" flipH="1" flipV="1">
            <a:off x="6104829" y="1994947"/>
            <a:ext cx="12700" cy="1581549"/>
          </a:xfrm>
          <a:prstGeom prst="bentConnector3">
            <a:avLst>
              <a:gd name="adj1" fmla="val 2054819"/>
            </a:avLst>
          </a:prstGeom>
          <a:ln w="31750">
            <a:solidFill>
              <a:srgbClr val="CB9764"/>
            </a:solidFill>
            <a:tailEnd type="arrow" w="lg" len="lg"/>
          </a:ln>
        </p:spPr>
        <p:style>
          <a:lnRef idx="1">
            <a:schemeClr val="accent1"/>
          </a:lnRef>
          <a:fillRef idx="0">
            <a:schemeClr val="accent1"/>
          </a:fillRef>
          <a:effectRef idx="0">
            <a:schemeClr val="accent1"/>
          </a:effectRef>
          <a:fontRef idx="minor">
            <a:schemeClr val="tx1"/>
          </a:fontRef>
        </p:style>
      </p:cxnSp>
      <p:cxnSp>
        <p:nvCxnSpPr>
          <p:cNvPr id="152" name="Elbow Connector 151"/>
          <p:cNvCxnSpPr>
            <a:stCxn id="42" idx="7"/>
            <a:endCxn id="46" idx="1"/>
          </p:cNvCxnSpPr>
          <p:nvPr/>
        </p:nvCxnSpPr>
        <p:spPr>
          <a:xfrm rot="5400000" flipH="1" flipV="1">
            <a:off x="4592729" y="2220651"/>
            <a:ext cx="12700" cy="1130140"/>
          </a:xfrm>
          <a:prstGeom prst="bentConnector3">
            <a:avLst>
              <a:gd name="adj1" fmla="val 2054819"/>
            </a:avLst>
          </a:prstGeom>
          <a:ln w="31750">
            <a:solidFill>
              <a:srgbClr val="CB9764"/>
            </a:solidFill>
            <a:tailEnd type="arrow" w="lg" len="lg"/>
          </a:ln>
        </p:spPr>
        <p:style>
          <a:lnRef idx="1">
            <a:schemeClr val="accent1"/>
          </a:lnRef>
          <a:fillRef idx="0">
            <a:schemeClr val="accent1"/>
          </a:fillRef>
          <a:effectRef idx="0">
            <a:schemeClr val="accent1"/>
          </a:effectRef>
          <a:fontRef idx="minor">
            <a:schemeClr val="tx1"/>
          </a:fontRef>
        </p:style>
      </p:cxnSp>
      <p:cxnSp>
        <p:nvCxnSpPr>
          <p:cNvPr id="154" name="Elbow Connector 153"/>
          <p:cNvCxnSpPr>
            <a:stCxn id="38" idx="7"/>
            <a:endCxn id="42" idx="1"/>
          </p:cNvCxnSpPr>
          <p:nvPr/>
        </p:nvCxnSpPr>
        <p:spPr>
          <a:xfrm rot="5400000" flipH="1" flipV="1">
            <a:off x="3141387" y="2055705"/>
            <a:ext cx="12700" cy="1460032"/>
          </a:xfrm>
          <a:prstGeom prst="bentConnector3">
            <a:avLst>
              <a:gd name="adj1" fmla="val 2054819"/>
            </a:avLst>
          </a:prstGeom>
          <a:ln w="31750">
            <a:solidFill>
              <a:srgbClr val="CB9764"/>
            </a:solidFill>
            <a:tailEnd type="arrow" w="lg" len="lg"/>
          </a:ln>
        </p:spPr>
        <p:style>
          <a:lnRef idx="1">
            <a:schemeClr val="accent1"/>
          </a:lnRef>
          <a:fillRef idx="0">
            <a:schemeClr val="accent1"/>
          </a:fillRef>
          <a:effectRef idx="0">
            <a:schemeClr val="accent1"/>
          </a:effectRef>
          <a:fontRef idx="minor">
            <a:schemeClr val="tx1"/>
          </a:fontRef>
        </p:style>
      </p:cxnSp>
      <p:cxnSp>
        <p:nvCxnSpPr>
          <p:cNvPr id="159" name="Elbow Connector 158"/>
          <p:cNvCxnSpPr>
            <a:endCxn id="38" idx="1"/>
          </p:cNvCxnSpPr>
          <p:nvPr/>
        </p:nvCxnSpPr>
        <p:spPr>
          <a:xfrm>
            <a:off x="583980" y="2523581"/>
            <a:ext cx="1671135" cy="262140"/>
          </a:xfrm>
          <a:prstGeom prst="bentConnector2">
            <a:avLst/>
          </a:prstGeom>
          <a:ln w="31750">
            <a:solidFill>
              <a:srgbClr val="CB9764"/>
            </a:solidFill>
            <a:tailEnd type="arrow" w="lg" len="lg"/>
          </a:ln>
        </p:spPr>
        <p:style>
          <a:lnRef idx="1">
            <a:schemeClr val="accent1"/>
          </a:lnRef>
          <a:fillRef idx="0">
            <a:schemeClr val="accent1"/>
          </a:fillRef>
          <a:effectRef idx="0">
            <a:schemeClr val="accent1"/>
          </a:effectRef>
          <a:fontRef idx="minor">
            <a:schemeClr val="tx1"/>
          </a:fontRef>
        </p:style>
      </p:cxnSp>
      <p:sp>
        <p:nvSpPr>
          <p:cNvPr id="161" name="TextBox 160"/>
          <p:cNvSpPr txBox="1"/>
          <p:nvPr/>
        </p:nvSpPr>
        <p:spPr>
          <a:xfrm rot="2700000">
            <a:off x="624145" y="1941565"/>
            <a:ext cx="840295" cy="461665"/>
          </a:xfrm>
          <a:prstGeom prst="rect">
            <a:avLst/>
          </a:prstGeom>
          <a:noFill/>
        </p:spPr>
        <p:txBody>
          <a:bodyPr wrap="none" rtlCol="0">
            <a:spAutoFit/>
          </a:bodyPr>
          <a:lstStyle/>
          <a:p>
            <a:r>
              <a:rPr lang="en-US" sz="2400" dirty="0">
                <a:solidFill>
                  <a:schemeClr val="accent4">
                    <a:lumMod val="50000"/>
                  </a:schemeClr>
                </a:solidFill>
              </a:rPr>
              <a:t>NULL</a:t>
            </a:r>
          </a:p>
        </p:txBody>
      </p:sp>
      <p:sp>
        <p:nvSpPr>
          <p:cNvPr id="162" name="TextBox 161"/>
          <p:cNvSpPr txBox="1"/>
          <p:nvPr/>
        </p:nvSpPr>
        <p:spPr>
          <a:xfrm rot="2700000">
            <a:off x="1025587" y="1628724"/>
            <a:ext cx="1753878" cy="461665"/>
          </a:xfrm>
          <a:prstGeom prst="rect">
            <a:avLst/>
          </a:prstGeom>
          <a:noFill/>
        </p:spPr>
        <p:txBody>
          <a:bodyPr wrap="none" rtlCol="0">
            <a:spAutoFit/>
          </a:bodyPr>
          <a:lstStyle/>
          <a:p>
            <a:r>
              <a:rPr lang="en-US" sz="2400" dirty="0" err="1">
                <a:solidFill>
                  <a:srgbClr val="7030A0"/>
                </a:solidFill>
              </a:rPr>
              <a:t>Team_Name</a:t>
            </a:r>
            <a:endParaRPr lang="en-US" sz="2400" dirty="0">
              <a:solidFill>
                <a:srgbClr val="7030A0"/>
              </a:solidFill>
            </a:endParaRPr>
          </a:p>
        </p:txBody>
      </p:sp>
      <p:sp>
        <p:nvSpPr>
          <p:cNvPr id="163" name="TextBox 162"/>
          <p:cNvSpPr txBox="1"/>
          <p:nvPr/>
        </p:nvSpPr>
        <p:spPr>
          <a:xfrm rot="2700000">
            <a:off x="2717089" y="1951725"/>
            <a:ext cx="840295" cy="461665"/>
          </a:xfrm>
          <a:prstGeom prst="rect">
            <a:avLst/>
          </a:prstGeom>
          <a:noFill/>
        </p:spPr>
        <p:txBody>
          <a:bodyPr wrap="none" rtlCol="0">
            <a:spAutoFit/>
          </a:bodyPr>
          <a:lstStyle/>
          <a:p>
            <a:r>
              <a:rPr lang="en-US" sz="2400" dirty="0">
                <a:solidFill>
                  <a:schemeClr val="accent4">
                    <a:lumMod val="50000"/>
                  </a:schemeClr>
                </a:solidFill>
              </a:rPr>
              <a:t>NULL</a:t>
            </a:r>
          </a:p>
        </p:txBody>
      </p:sp>
      <p:sp>
        <p:nvSpPr>
          <p:cNvPr id="164" name="TextBox 163"/>
          <p:cNvSpPr txBox="1"/>
          <p:nvPr/>
        </p:nvSpPr>
        <p:spPr>
          <a:xfrm rot="2700000">
            <a:off x="4017569" y="1951725"/>
            <a:ext cx="840295" cy="461665"/>
          </a:xfrm>
          <a:prstGeom prst="rect">
            <a:avLst/>
          </a:prstGeom>
          <a:noFill/>
        </p:spPr>
        <p:txBody>
          <a:bodyPr wrap="none" rtlCol="0">
            <a:spAutoFit/>
          </a:bodyPr>
          <a:lstStyle/>
          <a:p>
            <a:r>
              <a:rPr lang="en-US" sz="2400" dirty="0">
                <a:solidFill>
                  <a:schemeClr val="accent4">
                    <a:lumMod val="50000"/>
                  </a:schemeClr>
                </a:solidFill>
              </a:rPr>
              <a:t>NULL</a:t>
            </a:r>
          </a:p>
        </p:txBody>
      </p:sp>
      <p:sp>
        <p:nvSpPr>
          <p:cNvPr id="165" name="TextBox 164"/>
          <p:cNvSpPr txBox="1"/>
          <p:nvPr/>
        </p:nvSpPr>
        <p:spPr>
          <a:xfrm rot="2700000">
            <a:off x="5318049" y="1951725"/>
            <a:ext cx="840295" cy="461665"/>
          </a:xfrm>
          <a:prstGeom prst="rect">
            <a:avLst/>
          </a:prstGeom>
          <a:noFill/>
        </p:spPr>
        <p:txBody>
          <a:bodyPr wrap="none" rtlCol="0">
            <a:spAutoFit/>
          </a:bodyPr>
          <a:lstStyle/>
          <a:p>
            <a:r>
              <a:rPr lang="en-US" sz="2400" dirty="0">
                <a:solidFill>
                  <a:schemeClr val="accent4">
                    <a:lumMod val="50000"/>
                  </a:schemeClr>
                </a:solidFill>
              </a:rPr>
              <a:t>NULL</a:t>
            </a:r>
          </a:p>
        </p:txBody>
      </p:sp>
      <p:sp>
        <p:nvSpPr>
          <p:cNvPr id="166" name="TextBox 165"/>
          <p:cNvSpPr txBox="1"/>
          <p:nvPr/>
        </p:nvSpPr>
        <p:spPr>
          <a:xfrm rot="2700000">
            <a:off x="7573570" y="1951725"/>
            <a:ext cx="840295" cy="461665"/>
          </a:xfrm>
          <a:prstGeom prst="rect">
            <a:avLst/>
          </a:prstGeom>
          <a:noFill/>
        </p:spPr>
        <p:txBody>
          <a:bodyPr wrap="none" rtlCol="0">
            <a:spAutoFit/>
          </a:bodyPr>
          <a:lstStyle/>
          <a:p>
            <a:r>
              <a:rPr lang="en-US" sz="2400" dirty="0">
                <a:solidFill>
                  <a:schemeClr val="accent4">
                    <a:lumMod val="50000"/>
                  </a:schemeClr>
                </a:solidFill>
              </a:rPr>
              <a:t>NULL</a:t>
            </a:r>
          </a:p>
        </p:txBody>
      </p:sp>
      <p:sp>
        <p:nvSpPr>
          <p:cNvPr id="167" name="TextBox 166"/>
          <p:cNvSpPr txBox="1"/>
          <p:nvPr/>
        </p:nvSpPr>
        <p:spPr>
          <a:xfrm rot="2700000">
            <a:off x="9829089" y="1951725"/>
            <a:ext cx="840295" cy="461665"/>
          </a:xfrm>
          <a:prstGeom prst="rect">
            <a:avLst/>
          </a:prstGeom>
          <a:noFill/>
        </p:spPr>
        <p:txBody>
          <a:bodyPr wrap="none" rtlCol="0">
            <a:spAutoFit/>
          </a:bodyPr>
          <a:lstStyle/>
          <a:p>
            <a:r>
              <a:rPr lang="en-US" sz="2400" dirty="0">
                <a:solidFill>
                  <a:schemeClr val="accent4">
                    <a:lumMod val="50000"/>
                  </a:schemeClr>
                </a:solidFill>
              </a:rPr>
              <a:t>NULL</a:t>
            </a:r>
          </a:p>
        </p:txBody>
      </p:sp>
      <p:sp>
        <p:nvSpPr>
          <p:cNvPr id="168" name="TextBox 167"/>
          <p:cNvSpPr txBox="1"/>
          <p:nvPr/>
        </p:nvSpPr>
        <p:spPr>
          <a:xfrm rot="2700000">
            <a:off x="2733628" y="1670663"/>
            <a:ext cx="1635256" cy="461665"/>
          </a:xfrm>
          <a:prstGeom prst="rect">
            <a:avLst/>
          </a:prstGeom>
          <a:noFill/>
        </p:spPr>
        <p:txBody>
          <a:bodyPr wrap="none" rtlCol="0">
            <a:spAutoFit/>
          </a:bodyPr>
          <a:lstStyle/>
          <a:p>
            <a:r>
              <a:rPr lang="en-US" sz="2400" dirty="0" err="1">
                <a:solidFill>
                  <a:schemeClr val="accent6">
                    <a:lumMod val="75000"/>
                  </a:schemeClr>
                </a:solidFill>
              </a:rPr>
              <a:t>Team_Wins</a:t>
            </a:r>
            <a:endParaRPr lang="en-US" sz="2400" dirty="0">
              <a:solidFill>
                <a:schemeClr val="accent6">
                  <a:lumMod val="75000"/>
                </a:schemeClr>
              </a:solidFill>
            </a:endParaRPr>
          </a:p>
        </p:txBody>
      </p:sp>
      <p:sp>
        <p:nvSpPr>
          <p:cNvPr id="169" name="TextBox 168"/>
          <p:cNvSpPr txBox="1"/>
          <p:nvPr/>
        </p:nvSpPr>
        <p:spPr>
          <a:xfrm rot="2700000">
            <a:off x="3861995" y="1607188"/>
            <a:ext cx="1814792" cy="461665"/>
          </a:xfrm>
          <a:prstGeom prst="rect">
            <a:avLst/>
          </a:prstGeom>
          <a:noFill/>
        </p:spPr>
        <p:txBody>
          <a:bodyPr wrap="none" rtlCol="0">
            <a:spAutoFit/>
          </a:bodyPr>
          <a:lstStyle/>
          <a:p>
            <a:r>
              <a:rPr lang="en-US" sz="2400" dirty="0" err="1">
                <a:solidFill>
                  <a:schemeClr val="accent6">
                    <a:lumMod val="75000"/>
                  </a:schemeClr>
                </a:solidFill>
              </a:rPr>
              <a:t>Team_Losses</a:t>
            </a:r>
            <a:endParaRPr lang="en-US" sz="2400" dirty="0">
              <a:solidFill>
                <a:schemeClr val="accent6">
                  <a:lumMod val="75000"/>
                </a:schemeClr>
              </a:solidFill>
            </a:endParaRPr>
          </a:p>
        </p:txBody>
      </p:sp>
      <p:sp>
        <p:nvSpPr>
          <p:cNvPr id="170" name="TextBox 169"/>
          <p:cNvSpPr txBox="1"/>
          <p:nvPr/>
        </p:nvSpPr>
        <p:spPr>
          <a:xfrm rot="2700000">
            <a:off x="5642527" y="1624712"/>
            <a:ext cx="1765227" cy="461665"/>
          </a:xfrm>
          <a:prstGeom prst="rect">
            <a:avLst/>
          </a:prstGeom>
          <a:noFill/>
        </p:spPr>
        <p:txBody>
          <a:bodyPr wrap="none" rtlCol="0">
            <a:spAutoFit/>
          </a:bodyPr>
          <a:lstStyle/>
          <a:p>
            <a:r>
              <a:rPr lang="en-US" sz="2400" dirty="0" err="1">
                <a:solidFill>
                  <a:schemeClr val="accent6">
                    <a:lumMod val="75000"/>
                  </a:schemeClr>
                </a:solidFill>
              </a:rPr>
              <a:t>Points_Delta</a:t>
            </a:r>
            <a:endParaRPr lang="en-US" sz="2400" dirty="0">
              <a:solidFill>
                <a:schemeClr val="accent6">
                  <a:lumMod val="75000"/>
                </a:schemeClr>
              </a:solidFill>
            </a:endParaRPr>
          </a:p>
        </p:txBody>
      </p:sp>
      <p:sp>
        <p:nvSpPr>
          <p:cNvPr id="171" name="TextBox 170"/>
          <p:cNvSpPr txBox="1"/>
          <p:nvPr/>
        </p:nvSpPr>
        <p:spPr>
          <a:xfrm rot="2700000">
            <a:off x="8012857" y="1628724"/>
            <a:ext cx="1753878" cy="461665"/>
          </a:xfrm>
          <a:prstGeom prst="rect">
            <a:avLst/>
          </a:prstGeom>
          <a:noFill/>
        </p:spPr>
        <p:txBody>
          <a:bodyPr wrap="none" rtlCol="0">
            <a:spAutoFit/>
          </a:bodyPr>
          <a:lstStyle/>
          <a:p>
            <a:r>
              <a:rPr lang="en-US" sz="2400" dirty="0" err="1">
                <a:solidFill>
                  <a:srgbClr val="7030A0"/>
                </a:solidFill>
              </a:rPr>
              <a:t>Team_Name</a:t>
            </a:r>
            <a:endParaRPr lang="en-US" sz="2400" dirty="0">
              <a:solidFill>
                <a:srgbClr val="7030A0"/>
              </a:solidFill>
            </a:endParaRPr>
          </a:p>
        </p:txBody>
      </p:sp>
      <p:sp>
        <p:nvSpPr>
          <p:cNvPr id="172" name="TextBox 171"/>
          <p:cNvSpPr txBox="1"/>
          <p:nvPr/>
        </p:nvSpPr>
        <p:spPr>
          <a:xfrm rot="2700000">
            <a:off x="11051030" y="1976026"/>
            <a:ext cx="771558" cy="461665"/>
          </a:xfrm>
          <a:prstGeom prst="rect">
            <a:avLst/>
          </a:prstGeom>
          <a:noFill/>
        </p:spPr>
        <p:txBody>
          <a:bodyPr wrap="none" rtlCol="0">
            <a:spAutoFit/>
          </a:bodyPr>
          <a:lstStyle/>
          <a:p>
            <a:r>
              <a:rPr lang="en-US" sz="2400" dirty="0">
                <a:solidFill>
                  <a:srgbClr val="00B0F0"/>
                </a:solidFill>
              </a:rPr>
              <a:t>Date</a:t>
            </a:r>
          </a:p>
        </p:txBody>
      </p:sp>
      <p:sp>
        <p:nvSpPr>
          <p:cNvPr id="71" name="Right Arrow 70"/>
          <p:cNvSpPr/>
          <p:nvPr/>
        </p:nvSpPr>
        <p:spPr>
          <a:xfrm>
            <a:off x="5024359" y="5405377"/>
            <a:ext cx="1334805" cy="25677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2" name="Picture 71"/>
          <p:cNvPicPr>
            <a:picLocks noChangeAspect="1"/>
          </p:cNvPicPr>
          <p:nvPr>
            <p:custDataLst>
              <p:tags r:id="rId1"/>
            </p:custDataLst>
          </p:nvPr>
        </p:nvPicPr>
        <p:blipFill>
          <a:blip r:embed="rId5" cstate="print">
            <a:extLst>
              <a:ext uri="{28A0092B-C50C-407E-A947-70E740481C1C}">
                <a14:useLocalDpi xmlns:a14="http://schemas.microsoft.com/office/drawing/2010/main" val="0"/>
              </a:ext>
            </a:extLst>
          </a:blip>
          <a:stretch>
            <a:fillRect/>
          </a:stretch>
        </p:blipFill>
        <p:spPr>
          <a:xfrm>
            <a:off x="6600481" y="5149161"/>
            <a:ext cx="4976111" cy="1046536"/>
          </a:xfrm>
          <a:prstGeom prst="rect">
            <a:avLst/>
          </a:prstGeom>
        </p:spPr>
      </p:pic>
      <p:pic>
        <p:nvPicPr>
          <p:cNvPr id="73" name="Picture 72"/>
          <p:cNvPicPr>
            <a:picLocks noChangeAspect="1"/>
          </p:cNvPicPr>
          <p:nvPr>
            <p:custDataLst>
              <p:tags r:id="rId2"/>
            </p:custDataLst>
          </p:nvPr>
        </p:nvPicPr>
        <p:blipFill>
          <a:blip r:embed="rId6" cstate="print">
            <a:extLst>
              <a:ext uri="{28A0092B-C50C-407E-A947-70E740481C1C}">
                <a14:useLocalDpi xmlns:a14="http://schemas.microsoft.com/office/drawing/2010/main" val="0"/>
              </a:ext>
            </a:extLst>
          </a:blip>
          <a:stretch>
            <a:fillRect/>
          </a:stretch>
        </p:blipFill>
        <p:spPr>
          <a:xfrm>
            <a:off x="583979" y="5129887"/>
            <a:ext cx="4199063" cy="1065810"/>
          </a:xfrm>
          <a:prstGeom prst="rect">
            <a:avLst/>
          </a:prstGeom>
        </p:spPr>
      </p:pic>
      <p:sp>
        <p:nvSpPr>
          <p:cNvPr id="74" name="Title 1"/>
          <p:cNvSpPr>
            <a:spLocks noGrp="1"/>
          </p:cNvSpPr>
          <p:nvPr>
            <p:ph type="title"/>
          </p:nvPr>
        </p:nvSpPr>
        <p:spPr>
          <a:xfrm>
            <a:off x="838200" y="365125"/>
            <a:ext cx="10515600" cy="650875"/>
          </a:xfrm>
        </p:spPr>
        <p:txBody>
          <a:bodyPr>
            <a:normAutofit fontScale="90000"/>
          </a:bodyPr>
          <a:lstStyle/>
          <a:p>
            <a:r>
              <a:rPr lang="en-US" dirty="0">
                <a:solidFill>
                  <a:srgbClr val="0070C0"/>
                </a:solidFill>
              </a:rPr>
              <a:t>Skipping NULL Tags</a:t>
            </a:r>
          </a:p>
        </p:txBody>
      </p:sp>
      <p:cxnSp>
        <p:nvCxnSpPr>
          <p:cNvPr id="3" name="Straight Connector 2"/>
          <p:cNvCxnSpPr/>
          <p:nvPr/>
        </p:nvCxnSpPr>
        <p:spPr>
          <a:xfrm>
            <a:off x="2676924" y="1463040"/>
            <a:ext cx="8915" cy="30480"/>
          </a:xfrm>
          <a:prstGeom prst="line">
            <a:avLst/>
          </a:prstGeom>
        </p:spPr>
        <p:style>
          <a:lnRef idx="1">
            <a:schemeClr val="accent1"/>
          </a:lnRef>
          <a:fillRef idx="0">
            <a:schemeClr val="accent1"/>
          </a:fillRef>
          <a:effectRef idx="0">
            <a:schemeClr val="accent1"/>
          </a:effectRef>
          <a:fontRef idx="minor">
            <a:schemeClr val="tx1"/>
          </a:fontRef>
        </p:style>
      </p:cxnSp>
      <p:sp>
        <p:nvSpPr>
          <p:cNvPr id="5" name="Freeform 4"/>
          <p:cNvSpPr/>
          <p:nvPr/>
        </p:nvSpPr>
        <p:spPr>
          <a:xfrm>
            <a:off x="2293620" y="1036320"/>
            <a:ext cx="3192780" cy="3215640"/>
          </a:xfrm>
          <a:custGeom>
            <a:avLst/>
            <a:gdLst>
              <a:gd name="connsiteX0" fmla="*/ 1889760 w 3192780"/>
              <a:gd name="connsiteY0" fmla="*/ 0 h 3291840"/>
              <a:gd name="connsiteX1" fmla="*/ 3185160 w 3192780"/>
              <a:gd name="connsiteY1" fmla="*/ 1295400 h 3291840"/>
              <a:gd name="connsiteX2" fmla="*/ 3192780 w 3192780"/>
              <a:gd name="connsiteY2" fmla="*/ 1417320 h 3291840"/>
              <a:gd name="connsiteX3" fmla="*/ 3192780 w 3192780"/>
              <a:gd name="connsiteY3" fmla="*/ 3291840 h 3291840"/>
              <a:gd name="connsiteX4" fmla="*/ 1424940 w 3192780"/>
              <a:gd name="connsiteY4" fmla="*/ 3291840 h 3291840"/>
              <a:gd name="connsiteX5" fmla="*/ 1424940 w 3192780"/>
              <a:gd name="connsiteY5" fmla="*/ 1501140 h 3291840"/>
              <a:gd name="connsiteX6" fmla="*/ 0 w 3192780"/>
              <a:gd name="connsiteY6" fmla="*/ 76200 h 3291840"/>
              <a:gd name="connsiteX7" fmla="*/ 1950720 w 3192780"/>
              <a:gd name="connsiteY7" fmla="*/ 76200 h 3291840"/>
              <a:gd name="connsiteX0" fmla="*/ 1954054 w 3192780"/>
              <a:gd name="connsiteY0" fmla="*/ 0 h 3215640"/>
              <a:gd name="connsiteX1" fmla="*/ 3185160 w 3192780"/>
              <a:gd name="connsiteY1" fmla="*/ 1219200 h 3215640"/>
              <a:gd name="connsiteX2" fmla="*/ 3192780 w 3192780"/>
              <a:gd name="connsiteY2" fmla="*/ 1341120 h 3215640"/>
              <a:gd name="connsiteX3" fmla="*/ 3192780 w 3192780"/>
              <a:gd name="connsiteY3" fmla="*/ 3215640 h 3215640"/>
              <a:gd name="connsiteX4" fmla="*/ 1424940 w 3192780"/>
              <a:gd name="connsiteY4" fmla="*/ 3215640 h 3215640"/>
              <a:gd name="connsiteX5" fmla="*/ 1424940 w 3192780"/>
              <a:gd name="connsiteY5" fmla="*/ 1424940 h 3215640"/>
              <a:gd name="connsiteX6" fmla="*/ 0 w 3192780"/>
              <a:gd name="connsiteY6" fmla="*/ 0 h 3215640"/>
              <a:gd name="connsiteX7" fmla="*/ 1950720 w 3192780"/>
              <a:gd name="connsiteY7" fmla="*/ 0 h 32156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192780" h="3215640">
                <a:moveTo>
                  <a:pt x="1954054" y="0"/>
                </a:moveTo>
                <a:lnTo>
                  <a:pt x="3185160" y="1219200"/>
                </a:lnTo>
                <a:lnTo>
                  <a:pt x="3192780" y="1341120"/>
                </a:lnTo>
                <a:lnTo>
                  <a:pt x="3192780" y="3215640"/>
                </a:lnTo>
                <a:lnTo>
                  <a:pt x="1424940" y="3215640"/>
                </a:lnTo>
                <a:lnTo>
                  <a:pt x="1424940" y="1424940"/>
                </a:lnTo>
                <a:lnTo>
                  <a:pt x="0" y="0"/>
                </a:lnTo>
                <a:lnTo>
                  <a:pt x="1950720" y="0"/>
                </a:lnTo>
              </a:path>
            </a:pathLst>
          </a:custGeom>
          <a:ln w="31750"/>
        </p:spPr>
        <p:style>
          <a:lnRef idx="3">
            <a:schemeClr val="accent3"/>
          </a:lnRef>
          <a:fillRef idx="0">
            <a:schemeClr val="accent3"/>
          </a:fillRef>
          <a:effectRef idx="2">
            <a:schemeClr val="accent3"/>
          </a:effectRef>
          <a:fontRef idx="minor">
            <a:schemeClr val="tx1"/>
          </a:fontRef>
        </p:style>
        <p:txBody>
          <a:bodyPr rtlCol="0" anchor="ctr"/>
          <a:lstStyle/>
          <a:p>
            <a:pPr algn="ctr"/>
            <a:endParaRPr lang="en-US"/>
          </a:p>
        </p:txBody>
      </p:sp>
      <p:cxnSp>
        <p:nvCxnSpPr>
          <p:cNvPr id="7" name="Straight Arrow Connector 6"/>
          <p:cNvCxnSpPr>
            <a:endCxn id="73" idx="0"/>
          </p:cNvCxnSpPr>
          <p:nvPr/>
        </p:nvCxnSpPr>
        <p:spPr>
          <a:xfrm flipH="1">
            <a:off x="2683511" y="4251960"/>
            <a:ext cx="1903083" cy="877927"/>
          </a:xfrm>
          <a:prstGeom prst="straightConnector1">
            <a:avLst/>
          </a:prstGeom>
          <a:ln>
            <a:tailEnd type="arrow" w="lg" len="lg"/>
          </a:ln>
        </p:spPr>
        <p:style>
          <a:lnRef idx="3">
            <a:schemeClr val="accent3"/>
          </a:lnRef>
          <a:fillRef idx="0">
            <a:schemeClr val="accent3"/>
          </a:fillRef>
          <a:effectRef idx="2">
            <a:schemeClr val="accent3"/>
          </a:effectRef>
          <a:fontRef idx="minor">
            <a:schemeClr val="tx1"/>
          </a:fontRef>
        </p:style>
      </p:cxnSp>
      <p:cxnSp>
        <p:nvCxnSpPr>
          <p:cNvPr id="11" name="Straight Arrow Connector 10"/>
          <p:cNvCxnSpPr>
            <a:endCxn id="72" idx="0"/>
          </p:cNvCxnSpPr>
          <p:nvPr/>
        </p:nvCxnSpPr>
        <p:spPr>
          <a:xfrm>
            <a:off x="4586594" y="4251960"/>
            <a:ext cx="4501943" cy="897201"/>
          </a:xfrm>
          <a:prstGeom prst="straightConnector1">
            <a:avLst/>
          </a:prstGeom>
          <a:ln>
            <a:tailEnd type="arrow" w="lg" len="lg"/>
          </a:ln>
        </p:spPr>
        <p:style>
          <a:lnRef idx="3">
            <a:schemeClr val="accent3"/>
          </a:lnRef>
          <a:fillRef idx="0">
            <a:schemeClr val="accent3"/>
          </a:fillRef>
          <a:effectRef idx="2">
            <a:schemeClr val="accent3"/>
          </a:effectRef>
          <a:fontRef idx="minor">
            <a:schemeClr val="tx1"/>
          </a:fontRef>
        </p:style>
      </p:cxnSp>
    </p:spTree>
    <p:extLst>
      <p:ext uri="{BB962C8B-B14F-4D97-AF65-F5344CB8AC3E}">
        <p14:creationId xmlns:p14="http://schemas.microsoft.com/office/powerpoint/2010/main" val="5181334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nodeType="clickEffect">
                                  <p:stCondLst>
                                    <p:cond delay="0"/>
                                  </p:stCondLst>
                                  <p:childTnLst>
                                    <p:set>
                                      <p:cBhvr>
                                        <p:cTn id="6" dur="1" fill="hold">
                                          <p:stCondLst>
                                            <p:cond delay="0"/>
                                          </p:stCondLst>
                                        </p:cTn>
                                        <p:tgtEl>
                                          <p:spTgt spid="159"/>
                                        </p:tgtEl>
                                        <p:attrNameLst>
                                          <p:attrName>style.visibility</p:attrName>
                                        </p:attrNameLst>
                                      </p:cBhvr>
                                      <p:to>
                                        <p:strVal val="visible"/>
                                      </p:to>
                                    </p:set>
                                    <p:animEffect transition="in" filter="fade">
                                      <p:cBhvr>
                                        <p:cTn id="7" dur="1000"/>
                                        <p:tgtEl>
                                          <p:spTgt spid="159"/>
                                        </p:tgtEl>
                                      </p:cBhvr>
                                    </p:animEffect>
                                    <p:anim calcmode="lin" valueType="num">
                                      <p:cBhvr>
                                        <p:cTn id="8" dur="1000" fill="hold"/>
                                        <p:tgtEl>
                                          <p:spTgt spid="159"/>
                                        </p:tgtEl>
                                        <p:attrNameLst>
                                          <p:attrName>ppt_x</p:attrName>
                                        </p:attrNameLst>
                                      </p:cBhvr>
                                      <p:tavLst>
                                        <p:tav tm="0">
                                          <p:val>
                                            <p:strVal val="#ppt_x"/>
                                          </p:val>
                                        </p:tav>
                                        <p:tav tm="100000">
                                          <p:val>
                                            <p:strVal val="#ppt_x"/>
                                          </p:val>
                                        </p:tav>
                                      </p:tavLst>
                                    </p:anim>
                                    <p:anim calcmode="lin" valueType="num">
                                      <p:cBhvr>
                                        <p:cTn id="9" dur="1000" fill="hold"/>
                                        <p:tgtEl>
                                          <p:spTgt spid="159"/>
                                        </p:tgtEl>
                                        <p:attrNameLst>
                                          <p:attrName>ppt_y</p:attrName>
                                        </p:attrNameLst>
                                      </p:cBhvr>
                                      <p:tavLst>
                                        <p:tav tm="0">
                                          <p:val>
                                            <p:strVal val="#ppt_y-.1"/>
                                          </p:val>
                                        </p:tav>
                                        <p:tav tm="100000">
                                          <p:val>
                                            <p:strVal val="#ppt_y"/>
                                          </p:val>
                                        </p:tav>
                                      </p:tavLst>
                                    </p:anim>
                                  </p:childTnLst>
                                </p:cTn>
                              </p:par>
                              <p:par>
                                <p:cTn id="10" presetID="47" presetClass="entr" presetSubtype="0" fill="hold" nodeType="withEffect">
                                  <p:stCondLst>
                                    <p:cond delay="0"/>
                                  </p:stCondLst>
                                  <p:childTnLst>
                                    <p:set>
                                      <p:cBhvr>
                                        <p:cTn id="11" dur="1" fill="hold">
                                          <p:stCondLst>
                                            <p:cond delay="0"/>
                                          </p:stCondLst>
                                        </p:cTn>
                                        <p:tgtEl>
                                          <p:spTgt spid="154"/>
                                        </p:tgtEl>
                                        <p:attrNameLst>
                                          <p:attrName>style.visibility</p:attrName>
                                        </p:attrNameLst>
                                      </p:cBhvr>
                                      <p:to>
                                        <p:strVal val="visible"/>
                                      </p:to>
                                    </p:set>
                                    <p:animEffect transition="in" filter="fade">
                                      <p:cBhvr>
                                        <p:cTn id="12" dur="1000"/>
                                        <p:tgtEl>
                                          <p:spTgt spid="154"/>
                                        </p:tgtEl>
                                      </p:cBhvr>
                                    </p:animEffect>
                                    <p:anim calcmode="lin" valueType="num">
                                      <p:cBhvr>
                                        <p:cTn id="13" dur="1000" fill="hold"/>
                                        <p:tgtEl>
                                          <p:spTgt spid="154"/>
                                        </p:tgtEl>
                                        <p:attrNameLst>
                                          <p:attrName>ppt_x</p:attrName>
                                        </p:attrNameLst>
                                      </p:cBhvr>
                                      <p:tavLst>
                                        <p:tav tm="0">
                                          <p:val>
                                            <p:strVal val="#ppt_x"/>
                                          </p:val>
                                        </p:tav>
                                        <p:tav tm="100000">
                                          <p:val>
                                            <p:strVal val="#ppt_x"/>
                                          </p:val>
                                        </p:tav>
                                      </p:tavLst>
                                    </p:anim>
                                    <p:anim calcmode="lin" valueType="num">
                                      <p:cBhvr>
                                        <p:cTn id="14" dur="1000" fill="hold"/>
                                        <p:tgtEl>
                                          <p:spTgt spid="154"/>
                                        </p:tgtEl>
                                        <p:attrNameLst>
                                          <p:attrName>ppt_y</p:attrName>
                                        </p:attrNameLst>
                                      </p:cBhvr>
                                      <p:tavLst>
                                        <p:tav tm="0">
                                          <p:val>
                                            <p:strVal val="#ppt_y-.1"/>
                                          </p:val>
                                        </p:tav>
                                        <p:tav tm="100000">
                                          <p:val>
                                            <p:strVal val="#ppt_y"/>
                                          </p:val>
                                        </p:tav>
                                      </p:tavLst>
                                    </p:anim>
                                  </p:childTnLst>
                                </p:cTn>
                              </p:par>
                              <p:par>
                                <p:cTn id="15" presetID="47" presetClass="entr" presetSubtype="0" fill="hold" nodeType="withEffect">
                                  <p:stCondLst>
                                    <p:cond delay="0"/>
                                  </p:stCondLst>
                                  <p:childTnLst>
                                    <p:set>
                                      <p:cBhvr>
                                        <p:cTn id="16" dur="1" fill="hold">
                                          <p:stCondLst>
                                            <p:cond delay="0"/>
                                          </p:stCondLst>
                                        </p:cTn>
                                        <p:tgtEl>
                                          <p:spTgt spid="152"/>
                                        </p:tgtEl>
                                        <p:attrNameLst>
                                          <p:attrName>style.visibility</p:attrName>
                                        </p:attrNameLst>
                                      </p:cBhvr>
                                      <p:to>
                                        <p:strVal val="visible"/>
                                      </p:to>
                                    </p:set>
                                    <p:animEffect transition="in" filter="fade">
                                      <p:cBhvr>
                                        <p:cTn id="17" dur="1000"/>
                                        <p:tgtEl>
                                          <p:spTgt spid="152"/>
                                        </p:tgtEl>
                                      </p:cBhvr>
                                    </p:animEffect>
                                    <p:anim calcmode="lin" valueType="num">
                                      <p:cBhvr>
                                        <p:cTn id="18" dur="1000" fill="hold"/>
                                        <p:tgtEl>
                                          <p:spTgt spid="152"/>
                                        </p:tgtEl>
                                        <p:attrNameLst>
                                          <p:attrName>ppt_x</p:attrName>
                                        </p:attrNameLst>
                                      </p:cBhvr>
                                      <p:tavLst>
                                        <p:tav tm="0">
                                          <p:val>
                                            <p:strVal val="#ppt_x"/>
                                          </p:val>
                                        </p:tav>
                                        <p:tav tm="100000">
                                          <p:val>
                                            <p:strVal val="#ppt_x"/>
                                          </p:val>
                                        </p:tav>
                                      </p:tavLst>
                                    </p:anim>
                                    <p:anim calcmode="lin" valueType="num">
                                      <p:cBhvr>
                                        <p:cTn id="19" dur="1000" fill="hold"/>
                                        <p:tgtEl>
                                          <p:spTgt spid="152"/>
                                        </p:tgtEl>
                                        <p:attrNameLst>
                                          <p:attrName>ppt_y</p:attrName>
                                        </p:attrNameLst>
                                      </p:cBhvr>
                                      <p:tavLst>
                                        <p:tav tm="0">
                                          <p:val>
                                            <p:strVal val="#ppt_y-.1"/>
                                          </p:val>
                                        </p:tav>
                                        <p:tav tm="100000">
                                          <p:val>
                                            <p:strVal val="#ppt_y"/>
                                          </p:val>
                                        </p:tav>
                                      </p:tavLst>
                                    </p:anim>
                                  </p:childTnLst>
                                </p:cTn>
                              </p:par>
                              <p:par>
                                <p:cTn id="20" presetID="47" presetClass="entr" presetSubtype="0" fill="hold" nodeType="withEffect">
                                  <p:stCondLst>
                                    <p:cond delay="0"/>
                                  </p:stCondLst>
                                  <p:childTnLst>
                                    <p:set>
                                      <p:cBhvr>
                                        <p:cTn id="21" dur="1" fill="hold">
                                          <p:stCondLst>
                                            <p:cond delay="0"/>
                                          </p:stCondLst>
                                        </p:cTn>
                                        <p:tgtEl>
                                          <p:spTgt spid="150"/>
                                        </p:tgtEl>
                                        <p:attrNameLst>
                                          <p:attrName>style.visibility</p:attrName>
                                        </p:attrNameLst>
                                      </p:cBhvr>
                                      <p:to>
                                        <p:strVal val="visible"/>
                                      </p:to>
                                    </p:set>
                                    <p:animEffect transition="in" filter="fade">
                                      <p:cBhvr>
                                        <p:cTn id="22" dur="1000"/>
                                        <p:tgtEl>
                                          <p:spTgt spid="150"/>
                                        </p:tgtEl>
                                      </p:cBhvr>
                                    </p:animEffect>
                                    <p:anim calcmode="lin" valueType="num">
                                      <p:cBhvr>
                                        <p:cTn id="23" dur="1000" fill="hold"/>
                                        <p:tgtEl>
                                          <p:spTgt spid="150"/>
                                        </p:tgtEl>
                                        <p:attrNameLst>
                                          <p:attrName>ppt_x</p:attrName>
                                        </p:attrNameLst>
                                      </p:cBhvr>
                                      <p:tavLst>
                                        <p:tav tm="0">
                                          <p:val>
                                            <p:strVal val="#ppt_x"/>
                                          </p:val>
                                        </p:tav>
                                        <p:tav tm="100000">
                                          <p:val>
                                            <p:strVal val="#ppt_x"/>
                                          </p:val>
                                        </p:tav>
                                      </p:tavLst>
                                    </p:anim>
                                    <p:anim calcmode="lin" valueType="num">
                                      <p:cBhvr>
                                        <p:cTn id="24" dur="1000" fill="hold"/>
                                        <p:tgtEl>
                                          <p:spTgt spid="150"/>
                                        </p:tgtEl>
                                        <p:attrNameLst>
                                          <p:attrName>ppt_y</p:attrName>
                                        </p:attrNameLst>
                                      </p:cBhvr>
                                      <p:tavLst>
                                        <p:tav tm="0">
                                          <p:val>
                                            <p:strVal val="#ppt_y-.1"/>
                                          </p:val>
                                        </p:tav>
                                        <p:tav tm="100000">
                                          <p:val>
                                            <p:strVal val="#ppt_y"/>
                                          </p:val>
                                        </p:tav>
                                      </p:tavLst>
                                    </p:anim>
                                  </p:childTnLst>
                                </p:cTn>
                              </p:par>
                              <p:par>
                                <p:cTn id="25" presetID="47" presetClass="entr" presetSubtype="0" fill="hold" nodeType="withEffect">
                                  <p:stCondLst>
                                    <p:cond delay="0"/>
                                  </p:stCondLst>
                                  <p:childTnLst>
                                    <p:set>
                                      <p:cBhvr>
                                        <p:cTn id="26" dur="1" fill="hold">
                                          <p:stCondLst>
                                            <p:cond delay="0"/>
                                          </p:stCondLst>
                                        </p:cTn>
                                        <p:tgtEl>
                                          <p:spTgt spid="148"/>
                                        </p:tgtEl>
                                        <p:attrNameLst>
                                          <p:attrName>style.visibility</p:attrName>
                                        </p:attrNameLst>
                                      </p:cBhvr>
                                      <p:to>
                                        <p:strVal val="visible"/>
                                      </p:to>
                                    </p:set>
                                    <p:animEffect transition="in" filter="fade">
                                      <p:cBhvr>
                                        <p:cTn id="27" dur="1000"/>
                                        <p:tgtEl>
                                          <p:spTgt spid="148"/>
                                        </p:tgtEl>
                                      </p:cBhvr>
                                    </p:animEffect>
                                    <p:anim calcmode="lin" valueType="num">
                                      <p:cBhvr>
                                        <p:cTn id="28" dur="1000" fill="hold"/>
                                        <p:tgtEl>
                                          <p:spTgt spid="148"/>
                                        </p:tgtEl>
                                        <p:attrNameLst>
                                          <p:attrName>ppt_x</p:attrName>
                                        </p:attrNameLst>
                                      </p:cBhvr>
                                      <p:tavLst>
                                        <p:tav tm="0">
                                          <p:val>
                                            <p:strVal val="#ppt_x"/>
                                          </p:val>
                                        </p:tav>
                                        <p:tav tm="100000">
                                          <p:val>
                                            <p:strVal val="#ppt_x"/>
                                          </p:val>
                                        </p:tav>
                                      </p:tavLst>
                                    </p:anim>
                                    <p:anim calcmode="lin" valueType="num">
                                      <p:cBhvr>
                                        <p:cTn id="29" dur="1000" fill="hold"/>
                                        <p:tgtEl>
                                          <p:spTgt spid="148"/>
                                        </p:tgtEl>
                                        <p:attrNameLst>
                                          <p:attrName>ppt_y</p:attrName>
                                        </p:attrNameLst>
                                      </p:cBhvr>
                                      <p:tavLst>
                                        <p:tav tm="0">
                                          <p:val>
                                            <p:strVal val="#ppt_y-.1"/>
                                          </p:val>
                                        </p:tav>
                                        <p:tav tm="100000">
                                          <p:val>
                                            <p:strVal val="#ppt_y"/>
                                          </p:val>
                                        </p:tav>
                                      </p:tavLst>
                                    </p:anim>
                                  </p:childTnLst>
                                </p:cTn>
                              </p:par>
                              <p:par>
                                <p:cTn id="30" presetID="47" presetClass="entr" presetSubtype="0" fill="hold" nodeType="withEffect">
                                  <p:stCondLst>
                                    <p:cond delay="0"/>
                                  </p:stCondLst>
                                  <p:childTnLst>
                                    <p:set>
                                      <p:cBhvr>
                                        <p:cTn id="31" dur="1" fill="hold">
                                          <p:stCondLst>
                                            <p:cond delay="0"/>
                                          </p:stCondLst>
                                        </p:cTn>
                                        <p:tgtEl>
                                          <p:spTgt spid="146"/>
                                        </p:tgtEl>
                                        <p:attrNameLst>
                                          <p:attrName>style.visibility</p:attrName>
                                        </p:attrNameLst>
                                      </p:cBhvr>
                                      <p:to>
                                        <p:strVal val="visible"/>
                                      </p:to>
                                    </p:set>
                                    <p:animEffect transition="in" filter="fade">
                                      <p:cBhvr>
                                        <p:cTn id="32" dur="1000"/>
                                        <p:tgtEl>
                                          <p:spTgt spid="146"/>
                                        </p:tgtEl>
                                      </p:cBhvr>
                                    </p:animEffect>
                                    <p:anim calcmode="lin" valueType="num">
                                      <p:cBhvr>
                                        <p:cTn id="33" dur="1000" fill="hold"/>
                                        <p:tgtEl>
                                          <p:spTgt spid="146"/>
                                        </p:tgtEl>
                                        <p:attrNameLst>
                                          <p:attrName>ppt_x</p:attrName>
                                        </p:attrNameLst>
                                      </p:cBhvr>
                                      <p:tavLst>
                                        <p:tav tm="0">
                                          <p:val>
                                            <p:strVal val="#ppt_x"/>
                                          </p:val>
                                        </p:tav>
                                        <p:tav tm="100000">
                                          <p:val>
                                            <p:strVal val="#ppt_x"/>
                                          </p:val>
                                        </p:tav>
                                      </p:tavLst>
                                    </p:anim>
                                    <p:anim calcmode="lin" valueType="num">
                                      <p:cBhvr>
                                        <p:cTn id="34" dur="1000" fill="hold"/>
                                        <p:tgtEl>
                                          <p:spTgt spid="146"/>
                                        </p:tgtEl>
                                        <p:attrNameLst>
                                          <p:attrName>ppt_y</p:attrName>
                                        </p:attrNameLst>
                                      </p:cBhvr>
                                      <p:tavLst>
                                        <p:tav tm="0">
                                          <p:val>
                                            <p:strVal val="#ppt_y-.1"/>
                                          </p:val>
                                        </p:tav>
                                        <p:tav tm="100000">
                                          <p:val>
                                            <p:strVal val="#ppt_y"/>
                                          </p:val>
                                        </p:tav>
                                      </p:tavLst>
                                    </p:anim>
                                  </p:childTnLst>
                                </p:cTn>
                              </p:par>
                              <p:par>
                                <p:cTn id="35" presetID="42" presetClass="exit" presetSubtype="0" fill="hold" nodeType="withEffect">
                                  <p:stCondLst>
                                    <p:cond delay="0"/>
                                  </p:stCondLst>
                                  <p:childTnLst>
                                    <p:animEffect transition="out" filter="fade">
                                      <p:cBhvr>
                                        <p:cTn id="36" dur="1000"/>
                                        <p:tgtEl>
                                          <p:spTgt spid="60"/>
                                        </p:tgtEl>
                                      </p:cBhvr>
                                    </p:animEffect>
                                    <p:anim calcmode="lin" valueType="num">
                                      <p:cBhvr>
                                        <p:cTn id="37" dur="1000"/>
                                        <p:tgtEl>
                                          <p:spTgt spid="60"/>
                                        </p:tgtEl>
                                        <p:attrNameLst>
                                          <p:attrName>ppt_x</p:attrName>
                                        </p:attrNameLst>
                                      </p:cBhvr>
                                      <p:tavLst>
                                        <p:tav tm="0">
                                          <p:val>
                                            <p:strVal val="ppt_x"/>
                                          </p:val>
                                        </p:tav>
                                        <p:tav tm="100000">
                                          <p:val>
                                            <p:strVal val="ppt_x"/>
                                          </p:val>
                                        </p:tav>
                                      </p:tavLst>
                                    </p:anim>
                                    <p:anim calcmode="lin" valueType="num">
                                      <p:cBhvr>
                                        <p:cTn id="38" dur="1000"/>
                                        <p:tgtEl>
                                          <p:spTgt spid="60"/>
                                        </p:tgtEl>
                                        <p:attrNameLst>
                                          <p:attrName>ppt_y</p:attrName>
                                        </p:attrNameLst>
                                      </p:cBhvr>
                                      <p:tavLst>
                                        <p:tav tm="0">
                                          <p:val>
                                            <p:strVal val="ppt_y"/>
                                          </p:val>
                                        </p:tav>
                                        <p:tav tm="100000">
                                          <p:val>
                                            <p:strVal val="ppt_y+.1"/>
                                          </p:val>
                                        </p:tav>
                                      </p:tavLst>
                                    </p:anim>
                                    <p:set>
                                      <p:cBhvr>
                                        <p:cTn id="39" dur="1" fill="hold">
                                          <p:stCondLst>
                                            <p:cond delay="999"/>
                                          </p:stCondLst>
                                        </p:cTn>
                                        <p:tgtEl>
                                          <p:spTgt spid="60"/>
                                        </p:tgtEl>
                                        <p:attrNameLst>
                                          <p:attrName>style.visibility</p:attrName>
                                        </p:attrNameLst>
                                      </p:cBhvr>
                                      <p:to>
                                        <p:strVal val="hidden"/>
                                      </p:to>
                                    </p:set>
                                  </p:childTnLst>
                                </p:cTn>
                              </p:par>
                              <p:par>
                                <p:cTn id="40" presetID="42" presetClass="exit" presetSubtype="0" fill="hold" nodeType="withEffect">
                                  <p:stCondLst>
                                    <p:cond delay="0"/>
                                  </p:stCondLst>
                                  <p:childTnLst>
                                    <p:animEffect transition="out" filter="fade">
                                      <p:cBhvr>
                                        <p:cTn id="41" dur="1000"/>
                                        <p:tgtEl>
                                          <p:spTgt spid="62"/>
                                        </p:tgtEl>
                                      </p:cBhvr>
                                    </p:animEffect>
                                    <p:anim calcmode="lin" valueType="num">
                                      <p:cBhvr>
                                        <p:cTn id="42" dur="1000"/>
                                        <p:tgtEl>
                                          <p:spTgt spid="62"/>
                                        </p:tgtEl>
                                        <p:attrNameLst>
                                          <p:attrName>ppt_x</p:attrName>
                                        </p:attrNameLst>
                                      </p:cBhvr>
                                      <p:tavLst>
                                        <p:tav tm="0">
                                          <p:val>
                                            <p:strVal val="ppt_x"/>
                                          </p:val>
                                        </p:tav>
                                        <p:tav tm="100000">
                                          <p:val>
                                            <p:strVal val="ppt_x"/>
                                          </p:val>
                                        </p:tav>
                                      </p:tavLst>
                                    </p:anim>
                                    <p:anim calcmode="lin" valueType="num">
                                      <p:cBhvr>
                                        <p:cTn id="43" dur="1000"/>
                                        <p:tgtEl>
                                          <p:spTgt spid="62"/>
                                        </p:tgtEl>
                                        <p:attrNameLst>
                                          <p:attrName>ppt_y</p:attrName>
                                        </p:attrNameLst>
                                      </p:cBhvr>
                                      <p:tavLst>
                                        <p:tav tm="0">
                                          <p:val>
                                            <p:strVal val="ppt_y"/>
                                          </p:val>
                                        </p:tav>
                                        <p:tav tm="100000">
                                          <p:val>
                                            <p:strVal val="ppt_y+.1"/>
                                          </p:val>
                                        </p:tav>
                                      </p:tavLst>
                                    </p:anim>
                                    <p:set>
                                      <p:cBhvr>
                                        <p:cTn id="44" dur="1" fill="hold">
                                          <p:stCondLst>
                                            <p:cond delay="999"/>
                                          </p:stCondLst>
                                        </p:cTn>
                                        <p:tgtEl>
                                          <p:spTgt spid="62"/>
                                        </p:tgtEl>
                                        <p:attrNameLst>
                                          <p:attrName>style.visibility</p:attrName>
                                        </p:attrNameLst>
                                      </p:cBhvr>
                                      <p:to>
                                        <p:strVal val="hidden"/>
                                      </p:to>
                                    </p:set>
                                  </p:childTnLst>
                                </p:cTn>
                              </p:par>
                              <p:par>
                                <p:cTn id="45" presetID="42" presetClass="exit" presetSubtype="0" fill="hold" nodeType="withEffect">
                                  <p:stCondLst>
                                    <p:cond delay="0"/>
                                  </p:stCondLst>
                                  <p:childTnLst>
                                    <p:animEffect transition="out" filter="fade">
                                      <p:cBhvr>
                                        <p:cTn id="46" dur="1000"/>
                                        <p:tgtEl>
                                          <p:spTgt spid="64"/>
                                        </p:tgtEl>
                                      </p:cBhvr>
                                    </p:animEffect>
                                    <p:anim calcmode="lin" valueType="num">
                                      <p:cBhvr>
                                        <p:cTn id="47" dur="1000"/>
                                        <p:tgtEl>
                                          <p:spTgt spid="64"/>
                                        </p:tgtEl>
                                        <p:attrNameLst>
                                          <p:attrName>ppt_x</p:attrName>
                                        </p:attrNameLst>
                                      </p:cBhvr>
                                      <p:tavLst>
                                        <p:tav tm="0">
                                          <p:val>
                                            <p:strVal val="ppt_x"/>
                                          </p:val>
                                        </p:tav>
                                        <p:tav tm="100000">
                                          <p:val>
                                            <p:strVal val="ppt_x"/>
                                          </p:val>
                                        </p:tav>
                                      </p:tavLst>
                                    </p:anim>
                                    <p:anim calcmode="lin" valueType="num">
                                      <p:cBhvr>
                                        <p:cTn id="48" dur="1000"/>
                                        <p:tgtEl>
                                          <p:spTgt spid="64"/>
                                        </p:tgtEl>
                                        <p:attrNameLst>
                                          <p:attrName>ppt_y</p:attrName>
                                        </p:attrNameLst>
                                      </p:cBhvr>
                                      <p:tavLst>
                                        <p:tav tm="0">
                                          <p:val>
                                            <p:strVal val="ppt_y"/>
                                          </p:val>
                                        </p:tav>
                                        <p:tav tm="100000">
                                          <p:val>
                                            <p:strVal val="ppt_y+.1"/>
                                          </p:val>
                                        </p:tav>
                                      </p:tavLst>
                                    </p:anim>
                                    <p:set>
                                      <p:cBhvr>
                                        <p:cTn id="49" dur="1" fill="hold">
                                          <p:stCondLst>
                                            <p:cond delay="999"/>
                                          </p:stCondLst>
                                        </p:cTn>
                                        <p:tgtEl>
                                          <p:spTgt spid="64"/>
                                        </p:tgtEl>
                                        <p:attrNameLst>
                                          <p:attrName>style.visibility</p:attrName>
                                        </p:attrNameLst>
                                      </p:cBhvr>
                                      <p:to>
                                        <p:strVal val="hidden"/>
                                      </p:to>
                                    </p:set>
                                  </p:childTnLst>
                                </p:cTn>
                              </p:par>
                              <p:par>
                                <p:cTn id="50" presetID="42" presetClass="exit" presetSubtype="0" fill="hold" nodeType="withEffect">
                                  <p:stCondLst>
                                    <p:cond delay="0"/>
                                  </p:stCondLst>
                                  <p:childTnLst>
                                    <p:animEffect transition="out" filter="fade">
                                      <p:cBhvr>
                                        <p:cTn id="51" dur="1000"/>
                                        <p:tgtEl>
                                          <p:spTgt spid="66"/>
                                        </p:tgtEl>
                                      </p:cBhvr>
                                    </p:animEffect>
                                    <p:anim calcmode="lin" valueType="num">
                                      <p:cBhvr>
                                        <p:cTn id="52" dur="1000"/>
                                        <p:tgtEl>
                                          <p:spTgt spid="66"/>
                                        </p:tgtEl>
                                        <p:attrNameLst>
                                          <p:attrName>ppt_x</p:attrName>
                                        </p:attrNameLst>
                                      </p:cBhvr>
                                      <p:tavLst>
                                        <p:tav tm="0">
                                          <p:val>
                                            <p:strVal val="ppt_x"/>
                                          </p:val>
                                        </p:tav>
                                        <p:tav tm="100000">
                                          <p:val>
                                            <p:strVal val="ppt_x"/>
                                          </p:val>
                                        </p:tav>
                                      </p:tavLst>
                                    </p:anim>
                                    <p:anim calcmode="lin" valueType="num">
                                      <p:cBhvr>
                                        <p:cTn id="53" dur="1000"/>
                                        <p:tgtEl>
                                          <p:spTgt spid="66"/>
                                        </p:tgtEl>
                                        <p:attrNameLst>
                                          <p:attrName>ppt_y</p:attrName>
                                        </p:attrNameLst>
                                      </p:cBhvr>
                                      <p:tavLst>
                                        <p:tav tm="0">
                                          <p:val>
                                            <p:strVal val="ppt_y"/>
                                          </p:val>
                                        </p:tav>
                                        <p:tav tm="100000">
                                          <p:val>
                                            <p:strVal val="ppt_y+.1"/>
                                          </p:val>
                                        </p:tav>
                                      </p:tavLst>
                                    </p:anim>
                                    <p:set>
                                      <p:cBhvr>
                                        <p:cTn id="54" dur="1" fill="hold">
                                          <p:stCondLst>
                                            <p:cond delay="999"/>
                                          </p:stCondLst>
                                        </p:cTn>
                                        <p:tgtEl>
                                          <p:spTgt spid="66"/>
                                        </p:tgtEl>
                                        <p:attrNameLst>
                                          <p:attrName>style.visibility</p:attrName>
                                        </p:attrNameLst>
                                      </p:cBhvr>
                                      <p:to>
                                        <p:strVal val="hidden"/>
                                      </p:to>
                                    </p:set>
                                  </p:childTnLst>
                                </p:cTn>
                              </p:par>
                              <p:par>
                                <p:cTn id="55" presetID="42" presetClass="exit" presetSubtype="0" fill="hold" nodeType="withEffect">
                                  <p:stCondLst>
                                    <p:cond delay="0"/>
                                  </p:stCondLst>
                                  <p:childTnLst>
                                    <p:animEffect transition="out" filter="fade">
                                      <p:cBhvr>
                                        <p:cTn id="56" dur="1000"/>
                                        <p:tgtEl>
                                          <p:spTgt spid="68"/>
                                        </p:tgtEl>
                                      </p:cBhvr>
                                    </p:animEffect>
                                    <p:anim calcmode="lin" valueType="num">
                                      <p:cBhvr>
                                        <p:cTn id="57" dur="1000"/>
                                        <p:tgtEl>
                                          <p:spTgt spid="68"/>
                                        </p:tgtEl>
                                        <p:attrNameLst>
                                          <p:attrName>ppt_x</p:attrName>
                                        </p:attrNameLst>
                                      </p:cBhvr>
                                      <p:tavLst>
                                        <p:tav tm="0">
                                          <p:val>
                                            <p:strVal val="ppt_x"/>
                                          </p:val>
                                        </p:tav>
                                        <p:tav tm="100000">
                                          <p:val>
                                            <p:strVal val="ppt_x"/>
                                          </p:val>
                                        </p:tav>
                                      </p:tavLst>
                                    </p:anim>
                                    <p:anim calcmode="lin" valueType="num">
                                      <p:cBhvr>
                                        <p:cTn id="58" dur="1000"/>
                                        <p:tgtEl>
                                          <p:spTgt spid="68"/>
                                        </p:tgtEl>
                                        <p:attrNameLst>
                                          <p:attrName>ppt_y</p:attrName>
                                        </p:attrNameLst>
                                      </p:cBhvr>
                                      <p:tavLst>
                                        <p:tav tm="0">
                                          <p:val>
                                            <p:strVal val="ppt_y"/>
                                          </p:val>
                                        </p:tav>
                                        <p:tav tm="100000">
                                          <p:val>
                                            <p:strVal val="ppt_y+.1"/>
                                          </p:val>
                                        </p:tav>
                                      </p:tavLst>
                                    </p:anim>
                                    <p:set>
                                      <p:cBhvr>
                                        <p:cTn id="59" dur="1" fill="hold">
                                          <p:stCondLst>
                                            <p:cond delay="999"/>
                                          </p:stCondLst>
                                        </p:cTn>
                                        <p:tgtEl>
                                          <p:spTgt spid="68"/>
                                        </p:tgtEl>
                                        <p:attrNameLst>
                                          <p:attrName>style.visibility</p:attrName>
                                        </p:attrNameLst>
                                      </p:cBhvr>
                                      <p:to>
                                        <p:strVal val="hidden"/>
                                      </p:to>
                                    </p:set>
                                  </p:childTnLst>
                                </p:cTn>
                              </p:par>
                              <p:par>
                                <p:cTn id="60" presetID="42" presetClass="exit" presetSubtype="0" fill="hold" nodeType="withEffect">
                                  <p:stCondLst>
                                    <p:cond delay="0"/>
                                  </p:stCondLst>
                                  <p:childTnLst>
                                    <p:animEffect transition="out" filter="fade">
                                      <p:cBhvr>
                                        <p:cTn id="61" dur="1000"/>
                                        <p:tgtEl>
                                          <p:spTgt spid="70"/>
                                        </p:tgtEl>
                                      </p:cBhvr>
                                    </p:animEffect>
                                    <p:anim calcmode="lin" valueType="num">
                                      <p:cBhvr>
                                        <p:cTn id="62" dur="1000"/>
                                        <p:tgtEl>
                                          <p:spTgt spid="70"/>
                                        </p:tgtEl>
                                        <p:attrNameLst>
                                          <p:attrName>ppt_x</p:attrName>
                                        </p:attrNameLst>
                                      </p:cBhvr>
                                      <p:tavLst>
                                        <p:tav tm="0">
                                          <p:val>
                                            <p:strVal val="ppt_x"/>
                                          </p:val>
                                        </p:tav>
                                        <p:tav tm="100000">
                                          <p:val>
                                            <p:strVal val="ppt_x"/>
                                          </p:val>
                                        </p:tav>
                                      </p:tavLst>
                                    </p:anim>
                                    <p:anim calcmode="lin" valueType="num">
                                      <p:cBhvr>
                                        <p:cTn id="63" dur="1000"/>
                                        <p:tgtEl>
                                          <p:spTgt spid="70"/>
                                        </p:tgtEl>
                                        <p:attrNameLst>
                                          <p:attrName>ppt_y</p:attrName>
                                        </p:attrNameLst>
                                      </p:cBhvr>
                                      <p:tavLst>
                                        <p:tav tm="0">
                                          <p:val>
                                            <p:strVal val="ppt_y"/>
                                          </p:val>
                                        </p:tav>
                                        <p:tav tm="100000">
                                          <p:val>
                                            <p:strVal val="ppt_y+.1"/>
                                          </p:val>
                                        </p:tav>
                                      </p:tavLst>
                                    </p:anim>
                                    <p:set>
                                      <p:cBhvr>
                                        <p:cTn id="64" dur="1" fill="hold">
                                          <p:stCondLst>
                                            <p:cond delay="999"/>
                                          </p:stCondLst>
                                        </p:cTn>
                                        <p:tgtEl>
                                          <p:spTgt spid="70"/>
                                        </p:tgtEl>
                                        <p:attrNameLst>
                                          <p:attrName>style.visibility</p:attrName>
                                        </p:attrNameLst>
                                      </p:cBhvr>
                                      <p:to>
                                        <p:strVal val="hidden"/>
                                      </p:to>
                                    </p:set>
                                  </p:childTnLst>
                                </p:cTn>
                              </p:par>
                              <p:par>
                                <p:cTn id="65" presetID="1" presetClass="entr" presetSubtype="0" fill="hold" grpId="0" nodeType="withEffect">
                                  <p:stCondLst>
                                    <p:cond delay="0"/>
                                  </p:stCondLst>
                                  <p:childTnLst>
                                    <p:set>
                                      <p:cBhvr>
                                        <p:cTn id="66" dur="1" fill="hold">
                                          <p:stCondLst>
                                            <p:cond delay="0"/>
                                          </p:stCondLst>
                                        </p:cTn>
                                        <p:tgtEl>
                                          <p:spTgt spid="71"/>
                                        </p:tgtEl>
                                        <p:attrNameLst>
                                          <p:attrName>style.visibility</p:attrName>
                                        </p:attrNameLst>
                                      </p:cBhvr>
                                      <p:to>
                                        <p:strVal val="visible"/>
                                      </p:to>
                                    </p:set>
                                  </p:childTnLst>
                                </p:cTn>
                              </p:par>
                              <p:par>
                                <p:cTn id="67" presetID="1" presetClass="entr" presetSubtype="0" fill="hold" nodeType="withEffect">
                                  <p:stCondLst>
                                    <p:cond delay="0"/>
                                  </p:stCondLst>
                                  <p:childTnLst>
                                    <p:set>
                                      <p:cBhvr>
                                        <p:cTn id="68" dur="1" fill="hold">
                                          <p:stCondLst>
                                            <p:cond delay="0"/>
                                          </p:stCondLst>
                                        </p:cTn>
                                        <p:tgtEl>
                                          <p:spTgt spid="72"/>
                                        </p:tgtEl>
                                        <p:attrNameLst>
                                          <p:attrName>style.visibility</p:attrName>
                                        </p:attrNameLst>
                                      </p:cBhvr>
                                      <p:to>
                                        <p:strVal val="visible"/>
                                      </p:to>
                                    </p:set>
                                  </p:childTnLst>
                                </p:cTn>
                              </p:par>
                              <p:par>
                                <p:cTn id="69" presetID="1" presetClass="exit" presetSubtype="0" fill="hold" nodeType="withEffect">
                                  <p:stCondLst>
                                    <p:cond delay="0"/>
                                  </p:stCondLst>
                                  <p:childTnLst>
                                    <p:set>
                                      <p:cBhvr>
                                        <p:cTn id="70" dur="1" fill="hold">
                                          <p:stCondLst>
                                            <p:cond delay="0"/>
                                          </p:stCondLst>
                                        </p:cTn>
                                        <p:tgtEl>
                                          <p:spTgt spid="7"/>
                                        </p:tgtEl>
                                        <p:attrNameLst>
                                          <p:attrName>style.visibility</p:attrName>
                                        </p:attrNameLst>
                                      </p:cBhvr>
                                      <p:to>
                                        <p:strVal val="hidden"/>
                                      </p:to>
                                    </p:set>
                                  </p:childTnLst>
                                </p:cTn>
                              </p:par>
                              <p:par>
                                <p:cTn id="71" presetID="1" presetClass="entr" presetSubtype="0" fill="hold" nodeType="withEffect">
                                  <p:stCondLst>
                                    <p:cond delay="0"/>
                                  </p:stCondLst>
                                  <p:childTnLst>
                                    <p:set>
                                      <p:cBhvr>
                                        <p:cTn id="72"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650875"/>
          </a:xfrm>
        </p:spPr>
        <p:txBody>
          <a:bodyPr>
            <a:normAutofit fontScale="90000"/>
          </a:bodyPr>
          <a:lstStyle/>
          <a:p>
            <a:r>
              <a:rPr lang="en-US" dirty="0">
                <a:solidFill>
                  <a:srgbClr val="0070C0"/>
                </a:solidFill>
              </a:rPr>
              <a:t>The Issue of “Garbage Collection”</a:t>
            </a:r>
          </a:p>
        </p:txBody>
      </p:sp>
      <p:sp>
        <p:nvSpPr>
          <p:cNvPr id="3" name="TextBox 2"/>
          <p:cNvSpPr txBox="1"/>
          <p:nvPr/>
        </p:nvSpPr>
        <p:spPr>
          <a:xfrm>
            <a:off x="2701849" y="2107068"/>
            <a:ext cx="603050" cy="461665"/>
          </a:xfrm>
          <a:prstGeom prst="rect">
            <a:avLst/>
          </a:prstGeom>
          <a:noFill/>
        </p:spPr>
        <p:txBody>
          <a:bodyPr wrap="none" rtlCol="0">
            <a:spAutoFit/>
          </a:bodyPr>
          <a:lstStyle/>
          <a:p>
            <a:r>
              <a:rPr lang="en-US" sz="2400" dirty="0">
                <a:solidFill>
                  <a:srgbClr val="0070C0"/>
                </a:solidFill>
              </a:rPr>
              <a:t>the</a:t>
            </a:r>
          </a:p>
        </p:txBody>
      </p:sp>
      <p:sp>
        <p:nvSpPr>
          <p:cNvPr id="4" name="TextBox 3"/>
          <p:cNvSpPr txBox="1"/>
          <p:nvPr/>
        </p:nvSpPr>
        <p:spPr>
          <a:xfrm>
            <a:off x="3296490" y="2604941"/>
            <a:ext cx="655949" cy="461665"/>
          </a:xfrm>
          <a:prstGeom prst="rect">
            <a:avLst/>
          </a:prstGeom>
          <a:noFill/>
        </p:spPr>
        <p:txBody>
          <a:bodyPr wrap="none" rtlCol="0">
            <a:spAutoFit/>
          </a:bodyPr>
          <a:lstStyle/>
          <a:p>
            <a:r>
              <a:rPr lang="en-US" sz="2400" dirty="0">
                <a:solidFill>
                  <a:srgbClr val="0070C0"/>
                </a:solidFill>
              </a:rPr>
              <a:t>and</a:t>
            </a:r>
          </a:p>
        </p:txBody>
      </p:sp>
      <p:sp>
        <p:nvSpPr>
          <p:cNvPr id="5" name="TextBox 4"/>
          <p:cNvSpPr txBox="1"/>
          <p:nvPr/>
        </p:nvSpPr>
        <p:spPr>
          <a:xfrm>
            <a:off x="3674799" y="1894340"/>
            <a:ext cx="277640" cy="461665"/>
          </a:xfrm>
          <a:prstGeom prst="rect">
            <a:avLst/>
          </a:prstGeom>
          <a:noFill/>
        </p:spPr>
        <p:txBody>
          <a:bodyPr wrap="none" rtlCol="0">
            <a:spAutoFit/>
          </a:bodyPr>
          <a:lstStyle/>
          <a:p>
            <a:r>
              <a:rPr lang="en-US" sz="2400" dirty="0">
                <a:solidFill>
                  <a:srgbClr val="0070C0"/>
                </a:solidFill>
              </a:rPr>
              <a:t>(</a:t>
            </a:r>
          </a:p>
        </p:txBody>
      </p:sp>
      <p:sp>
        <p:nvSpPr>
          <p:cNvPr id="6" name="TextBox 5"/>
          <p:cNvSpPr txBox="1"/>
          <p:nvPr/>
        </p:nvSpPr>
        <p:spPr>
          <a:xfrm>
            <a:off x="3674799" y="3250553"/>
            <a:ext cx="277640" cy="461665"/>
          </a:xfrm>
          <a:prstGeom prst="rect">
            <a:avLst/>
          </a:prstGeom>
          <a:noFill/>
        </p:spPr>
        <p:txBody>
          <a:bodyPr wrap="none" rtlCol="0">
            <a:spAutoFit/>
          </a:bodyPr>
          <a:lstStyle/>
          <a:p>
            <a:r>
              <a:rPr lang="en-US" sz="2400" dirty="0">
                <a:solidFill>
                  <a:srgbClr val="0070C0"/>
                </a:solidFill>
              </a:rPr>
              <a:t>)</a:t>
            </a:r>
          </a:p>
        </p:txBody>
      </p:sp>
      <p:sp>
        <p:nvSpPr>
          <p:cNvPr id="8" name="TextBox 7"/>
          <p:cNvSpPr txBox="1"/>
          <p:nvPr/>
        </p:nvSpPr>
        <p:spPr>
          <a:xfrm>
            <a:off x="4003661" y="2344984"/>
            <a:ext cx="1486433" cy="461665"/>
          </a:xfrm>
          <a:prstGeom prst="rect">
            <a:avLst/>
          </a:prstGeom>
          <a:noFill/>
        </p:spPr>
        <p:txBody>
          <a:bodyPr wrap="none" rtlCol="0">
            <a:spAutoFit/>
          </a:bodyPr>
          <a:lstStyle/>
          <a:p>
            <a:r>
              <a:rPr lang="en-US" sz="2400" dirty="0">
                <a:solidFill>
                  <a:srgbClr val="0070C0"/>
                </a:solidFill>
              </a:rPr>
              <a:t>next game</a:t>
            </a:r>
          </a:p>
        </p:txBody>
      </p:sp>
      <p:sp>
        <p:nvSpPr>
          <p:cNvPr id="9" name="TextBox 8"/>
          <p:cNvSpPr txBox="1"/>
          <p:nvPr/>
        </p:nvSpPr>
        <p:spPr>
          <a:xfrm>
            <a:off x="4143034" y="3066606"/>
            <a:ext cx="788870" cy="461665"/>
          </a:xfrm>
          <a:prstGeom prst="rect">
            <a:avLst/>
          </a:prstGeom>
          <a:noFill/>
        </p:spPr>
        <p:txBody>
          <a:bodyPr wrap="none" rtlCol="0">
            <a:spAutoFit/>
          </a:bodyPr>
          <a:lstStyle/>
          <a:p>
            <a:r>
              <a:rPr lang="en-US" sz="2400" dirty="0">
                <a:solidFill>
                  <a:srgbClr val="0070C0"/>
                </a:solidFill>
              </a:rPr>
              <a:t>from</a:t>
            </a:r>
          </a:p>
        </p:txBody>
      </p:sp>
      <p:sp>
        <p:nvSpPr>
          <p:cNvPr id="12" name="TextBox 11"/>
          <p:cNvSpPr txBox="1"/>
          <p:nvPr/>
        </p:nvSpPr>
        <p:spPr>
          <a:xfrm>
            <a:off x="2784770" y="3472959"/>
            <a:ext cx="441146" cy="461665"/>
          </a:xfrm>
          <a:prstGeom prst="rect">
            <a:avLst/>
          </a:prstGeom>
          <a:noFill/>
        </p:spPr>
        <p:txBody>
          <a:bodyPr wrap="none" rtlCol="0">
            <a:spAutoFit/>
          </a:bodyPr>
          <a:lstStyle/>
          <a:p>
            <a:r>
              <a:rPr lang="en-US" sz="2400" dirty="0">
                <a:solidFill>
                  <a:srgbClr val="0070C0"/>
                </a:solidFill>
              </a:rPr>
              <a:t>of</a:t>
            </a:r>
          </a:p>
        </p:txBody>
      </p:sp>
      <p:sp>
        <p:nvSpPr>
          <p:cNvPr id="13" name="TextBox 12"/>
          <p:cNvSpPr txBox="1"/>
          <p:nvPr/>
        </p:nvSpPr>
        <p:spPr>
          <a:xfrm>
            <a:off x="1927278" y="2806649"/>
            <a:ext cx="1469185" cy="461665"/>
          </a:xfrm>
          <a:prstGeom prst="rect">
            <a:avLst/>
          </a:prstGeom>
          <a:noFill/>
        </p:spPr>
        <p:txBody>
          <a:bodyPr wrap="none" rtlCol="0">
            <a:spAutoFit/>
          </a:bodyPr>
          <a:lstStyle/>
          <a:p>
            <a:r>
              <a:rPr lang="en-US" sz="2400" dirty="0">
                <a:solidFill>
                  <a:srgbClr val="0070C0"/>
                </a:solidFill>
              </a:rPr>
              <a:t>win streak</a:t>
            </a:r>
          </a:p>
        </p:txBody>
      </p:sp>
      <p:sp>
        <p:nvSpPr>
          <p:cNvPr id="14" name="TextBox 13"/>
          <p:cNvSpPr txBox="1"/>
          <p:nvPr/>
        </p:nvSpPr>
        <p:spPr>
          <a:xfrm>
            <a:off x="7246321" y="2050007"/>
            <a:ext cx="2158861" cy="461665"/>
          </a:xfrm>
          <a:prstGeom prst="rect">
            <a:avLst/>
          </a:prstGeom>
          <a:noFill/>
        </p:spPr>
        <p:txBody>
          <a:bodyPr wrap="none" rtlCol="0">
            <a:spAutoFit/>
          </a:bodyPr>
          <a:lstStyle/>
          <a:p>
            <a:r>
              <a:rPr lang="en-US" sz="2400" dirty="0">
                <a:solidFill>
                  <a:srgbClr val="FF0000"/>
                </a:solidFill>
              </a:rPr>
              <a:t>Team Win Delta</a:t>
            </a:r>
          </a:p>
        </p:txBody>
      </p:sp>
      <p:sp>
        <p:nvSpPr>
          <p:cNvPr id="15" name="TextBox 14"/>
          <p:cNvSpPr txBox="1"/>
          <p:nvPr/>
        </p:nvSpPr>
        <p:spPr>
          <a:xfrm>
            <a:off x="7246321" y="3469553"/>
            <a:ext cx="3514360" cy="461665"/>
          </a:xfrm>
          <a:prstGeom prst="rect">
            <a:avLst/>
          </a:prstGeom>
          <a:noFill/>
        </p:spPr>
        <p:txBody>
          <a:bodyPr wrap="none" rtlCol="0">
            <a:spAutoFit/>
          </a:bodyPr>
          <a:lstStyle/>
          <a:p>
            <a:r>
              <a:rPr lang="en-US" sz="2400" dirty="0">
                <a:solidFill>
                  <a:srgbClr val="FF0000"/>
                </a:solidFill>
              </a:rPr>
              <a:t>Player Offensive Rebounds</a:t>
            </a:r>
          </a:p>
        </p:txBody>
      </p:sp>
      <p:sp>
        <p:nvSpPr>
          <p:cNvPr id="16" name="TextBox 15"/>
          <p:cNvSpPr txBox="1"/>
          <p:nvPr/>
        </p:nvSpPr>
        <p:spPr>
          <a:xfrm>
            <a:off x="7246321" y="2760608"/>
            <a:ext cx="2897268" cy="461665"/>
          </a:xfrm>
          <a:prstGeom prst="rect">
            <a:avLst/>
          </a:prstGeom>
          <a:noFill/>
        </p:spPr>
        <p:txBody>
          <a:bodyPr wrap="none" rtlCol="0">
            <a:spAutoFit/>
          </a:bodyPr>
          <a:lstStyle/>
          <a:p>
            <a:r>
              <a:rPr lang="en-US" sz="2400" dirty="0">
                <a:solidFill>
                  <a:srgbClr val="FF0000"/>
                </a:solidFill>
              </a:rPr>
              <a:t>Team Rebounds Delta</a:t>
            </a:r>
          </a:p>
        </p:txBody>
      </p:sp>
      <p:sp>
        <p:nvSpPr>
          <p:cNvPr id="17" name="Oval 16"/>
          <p:cNvSpPr/>
          <p:nvPr/>
        </p:nvSpPr>
        <p:spPr>
          <a:xfrm>
            <a:off x="1552532" y="1615127"/>
            <a:ext cx="4072379" cy="2752626"/>
          </a:xfrm>
          <a:prstGeom prst="ellipse">
            <a:avLst/>
          </a:prstGeom>
          <a:noFill/>
          <a:ln w="9525" cap="flat" cmpd="sng" algn="ctr">
            <a:solidFill>
              <a:schemeClr val="accent5"/>
            </a:solidFill>
            <a:prstDash val="solid"/>
            <a:round/>
            <a:headEnd type="none" w="med" len="med"/>
            <a:tailEnd type="none" w="med" len="med"/>
          </a:ln>
        </p:spPr>
        <p:style>
          <a:lnRef idx="0">
            <a:scrgbClr r="0" g="0" b="0"/>
          </a:lnRef>
          <a:fillRef idx="0">
            <a:scrgbClr r="0" g="0" b="0"/>
          </a:fillRef>
          <a:effectRef idx="0">
            <a:scrgbClr r="0" g="0" b="0"/>
          </a:effectRef>
          <a:fontRef idx="minor">
            <a:schemeClr val="accent5"/>
          </a:fontRef>
        </p:style>
        <p:txBody>
          <a:bodyPr rtlCol="0" anchor="ctr"/>
          <a:lstStyle/>
          <a:p>
            <a:pPr algn="ctr"/>
            <a:endParaRPr lang="en-US"/>
          </a:p>
        </p:txBody>
      </p:sp>
      <p:sp>
        <p:nvSpPr>
          <p:cNvPr id="18" name="Rounded Rectangle 17"/>
          <p:cNvSpPr/>
          <p:nvPr/>
        </p:nvSpPr>
        <p:spPr>
          <a:xfrm>
            <a:off x="7122853" y="1970582"/>
            <a:ext cx="3761295" cy="2041715"/>
          </a:xfrm>
          <a:prstGeom prst="roundRect">
            <a:avLst/>
          </a:prstGeom>
          <a:noFill/>
          <a:ln w="9525" cap="flat" cmpd="sng" algn="ctr">
            <a:solidFill>
              <a:schemeClr val="accent2"/>
            </a:solidFill>
            <a:prstDash val="solid"/>
            <a:round/>
            <a:headEnd type="none" w="med" len="med"/>
            <a:tailEnd type="none" w="med" len="med"/>
          </a:ln>
        </p:spPr>
        <p:style>
          <a:lnRef idx="0">
            <a:scrgbClr r="0" g="0" b="0"/>
          </a:lnRef>
          <a:fillRef idx="0">
            <a:scrgbClr r="0" g="0" b="0"/>
          </a:fillRef>
          <a:effectRef idx="0">
            <a:scrgbClr r="0" g="0" b="0"/>
          </a:effectRef>
          <a:fontRef idx="minor">
            <a:schemeClr val="accent2"/>
          </a:fontRef>
        </p:style>
        <p:txBody>
          <a:bodyPr rtlCol="0" anchor="ctr"/>
          <a:lstStyle/>
          <a:p>
            <a:pPr algn="ctr"/>
            <a:endParaRPr lang="en-US"/>
          </a:p>
        </p:txBody>
      </p:sp>
      <p:sp>
        <p:nvSpPr>
          <p:cNvPr id="26" name="TextBox 25"/>
          <p:cNvSpPr txBox="1"/>
          <p:nvPr/>
        </p:nvSpPr>
        <p:spPr>
          <a:xfrm>
            <a:off x="1128558" y="4779463"/>
            <a:ext cx="5092484" cy="1446550"/>
          </a:xfrm>
          <a:prstGeom prst="rect">
            <a:avLst/>
          </a:prstGeom>
          <a:noFill/>
        </p:spPr>
        <p:txBody>
          <a:bodyPr wrap="none" rtlCol="0">
            <a:spAutoFit/>
          </a:bodyPr>
          <a:lstStyle/>
          <a:p>
            <a:pPr algn="ctr"/>
            <a:r>
              <a:rPr lang="en-US" sz="3200" dirty="0"/>
              <a:t>Non-informative words</a:t>
            </a:r>
          </a:p>
          <a:p>
            <a:pPr algn="ctr"/>
            <a:r>
              <a:rPr lang="en-US" sz="2400" dirty="0"/>
              <a:t>or</a:t>
            </a:r>
          </a:p>
          <a:p>
            <a:pPr algn="ctr"/>
            <a:r>
              <a:rPr lang="en-US" sz="3200" dirty="0"/>
              <a:t>Information outside the table</a:t>
            </a:r>
          </a:p>
        </p:txBody>
      </p:sp>
      <p:sp>
        <p:nvSpPr>
          <p:cNvPr id="27" name="TextBox 26"/>
          <p:cNvSpPr txBox="1"/>
          <p:nvPr/>
        </p:nvSpPr>
        <p:spPr>
          <a:xfrm>
            <a:off x="8127657" y="4779462"/>
            <a:ext cx="1751698" cy="707886"/>
          </a:xfrm>
          <a:prstGeom prst="rect">
            <a:avLst/>
          </a:prstGeom>
          <a:noFill/>
        </p:spPr>
        <p:txBody>
          <a:bodyPr wrap="none" rtlCol="0">
            <a:spAutoFit/>
          </a:bodyPr>
          <a:lstStyle/>
          <a:p>
            <a:pPr algn="ctr"/>
            <a:r>
              <a:rPr lang="en-US" sz="3600" dirty="0" smtClean="0"/>
              <a:t>Tail</a:t>
            </a:r>
            <a:r>
              <a:rPr lang="en-US" sz="3200" dirty="0" smtClean="0"/>
              <a:t> </a:t>
            </a:r>
            <a:r>
              <a:rPr lang="en-US" sz="4000" dirty="0"/>
              <a:t>tags</a:t>
            </a:r>
            <a:endParaRPr lang="en-US" sz="3200" dirty="0"/>
          </a:p>
        </p:txBody>
      </p:sp>
      <p:cxnSp>
        <p:nvCxnSpPr>
          <p:cNvPr id="20" name="Straight Connector 19"/>
          <p:cNvCxnSpPr>
            <a:stCxn id="17" idx="6"/>
            <a:endCxn id="18" idx="1"/>
          </p:cNvCxnSpPr>
          <p:nvPr/>
        </p:nvCxnSpPr>
        <p:spPr>
          <a:xfrm>
            <a:off x="5624911" y="2991440"/>
            <a:ext cx="1497942" cy="0"/>
          </a:xfrm>
          <a:prstGeom prst="line">
            <a:avLst/>
          </a:prstGeom>
          <a:ln w="41275"/>
        </p:spPr>
        <p:style>
          <a:lnRef idx="3">
            <a:schemeClr val="accent2"/>
          </a:lnRef>
          <a:fillRef idx="0">
            <a:schemeClr val="accent2"/>
          </a:fillRef>
          <a:effectRef idx="2">
            <a:schemeClr val="accent2"/>
          </a:effectRef>
          <a:fontRef idx="minor">
            <a:schemeClr val="tx1"/>
          </a:fontRef>
        </p:style>
      </p:cxnSp>
      <p:sp>
        <p:nvSpPr>
          <p:cNvPr id="7" name="Multiply 6"/>
          <p:cNvSpPr/>
          <p:nvPr/>
        </p:nvSpPr>
        <p:spPr>
          <a:xfrm>
            <a:off x="5952662" y="2538654"/>
            <a:ext cx="901811" cy="905569"/>
          </a:xfrm>
          <a:prstGeom prst="mathMultiply">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16215680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650875"/>
          </a:xfrm>
        </p:spPr>
        <p:txBody>
          <a:bodyPr>
            <a:normAutofit fontScale="90000"/>
          </a:bodyPr>
          <a:lstStyle/>
          <a:p>
            <a:r>
              <a:rPr lang="en-US" dirty="0">
                <a:solidFill>
                  <a:srgbClr val="0070C0"/>
                </a:solidFill>
              </a:rPr>
              <a:t>Solution: Injecting Statistical Constraints</a:t>
            </a:r>
          </a:p>
        </p:txBody>
      </p:sp>
      <p:sp>
        <p:nvSpPr>
          <p:cNvPr id="11" name="Down Arrow 10"/>
          <p:cNvSpPr/>
          <p:nvPr/>
        </p:nvSpPr>
        <p:spPr>
          <a:xfrm>
            <a:off x="8633547" y="3923887"/>
            <a:ext cx="451945" cy="777765"/>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38200" y="2056512"/>
            <a:ext cx="11058144" cy="1336622"/>
          </a:xfrm>
          <a:prstGeom prst="rect">
            <a:avLst/>
          </a:prstGeom>
        </p:spPr>
      </p:pic>
      <p:pic>
        <p:nvPicPr>
          <p:cNvPr id="4" name="Picture 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38200" y="5232405"/>
            <a:ext cx="10867128" cy="1184889"/>
          </a:xfrm>
          <a:prstGeom prst="rect">
            <a:avLst/>
          </a:prstGeom>
        </p:spPr>
      </p:pic>
      <p:pic>
        <p:nvPicPr>
          <p:cNvPr id="14" name="Picture 13"/>
          <p:cNvPicPr>
            <a:picLocks noChangeAspect="1"/>
          </p:cNvPicPr>
          <p:nvPr>
            <p:custDataLst>
              <p:tags r:id="rId1"/>
            </p:custDataLst>
          </p:nvPr>
        </p:nvPicPr>
        <p:blipFill>
          <a:blip r:embed="rId6" cstate="print">
            <a:extLst>
              <a:ext uri="{28A0092B-C50C-407E-A947-70E740481C1C}">
                <a14:useLocalDpi xmlns:a14="http://schemas.microsoft.com/office/drawing/2010/main" val="0"/>
              </a:ext>
            </a:extLst>
          </a:blip>
          <a:stretch>
            <a:fillRect/>
          </a:stretch>
        </p:blipFill>
        <p:spPr>
          <a:xfrm>
            <a:off x="2661921" y="4086326"/>
            <a:ext cx="5343262" cy="462926"/>
          </a:xfrm>
          <a:prstGeom prst="rect">
            <a:avLst/>
          </a:prstGeom>
        </p:spPr>
      </p:pic>
      <p:sp>
        <p:nvSpPr>
          <p:cNvPr id="7" name="Freeform 6"/>
          <p:cNvSpPr/>
          <p:nvPr/>
        </p:nvSpPr>
        <p:spPr>
          <a:xfrm>
            <a:off x="4814438" y="2029101"/>
            <a:ext cx="3000375" cy="1391443"/>
          </a:xfrm>
          <a:custGeom>
            <a:avLst/>
            <a:gdLst>
              <a:gd name="connsiteX0" fmla="*/ 101600 w 2997200"/>
              <a:gd name="connsiteY0" fmla="*/ 76200 h 1384300"/>
              <a:gd name="connsiteX1" fmla="*/ 1409700 w 2997200"/>
              <a:gd name="connsiteY1" fmla="*/ 1384300 h 1384300"/>
              <a:gd name="connsiteX2" fmla="*/ 2997200 w 2997200"/>
              <a:gd name="connsiteY2" fmla="*/ 1384300 h 1384300"/>
              <a:gd name="connsiteX3" fmla="*/ 1612900 w 2997200"/>
              <a:gd name="connsiteY3" fmla="*/ 0 h 1384300"/>
              <a:gd name="connsiteX4" fmla="*/ 0 w 2997200"/>
              <a:gd name="connsiteY4" fmla="*/ 0 h 1384300"/>
              <a:gd name="connsiteX0" fmla="*/ 0 w 3000375"/>
              <a:gd name="connsiteY0" fmla="*/ 0 h 1391443"/>
              <a:gd name="connsiteX1" fmla="*/ 1412875 w 3000375"/>
              <a:gd name="connsiteY1" fmla="*/ 1391443 h 1391443"/>
              <a:gd name="connsiteX2" fmla="*/ 3000375 w 3000375"/>
              <a:gd name="connsiteY2" fmla="*/ 1391443 h 1391443"/>
              <a:gd name="connsiteX3" fmla="*/ 1616075 w 3000375"/>
              <a:gd name="connsiteY3" fmla="*/ 7143 h 1391443"/>
              <a:gd name="connsiteX4" fmla="*/ 3175 w 3000375"/>
              <a:gd name="connsiteY4" fmla="*/ 7143 h 13914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00375" h="1391443">
                <a:moveTo>
                  <a:pt x="0" y="0"/>
                </a:moveTo>
                <a:lnTo>
                  <a:pt x="1412875" y="1391443"/>
                </a:lnTo>
                <a:lnTo>
                  <a:pt x="3000375" y="1391443"/>
                </a:lnTo>
                <a:lnTo>
                  <a:pt x="1616075" y="7143"/>
                </a:lnTo>
                <a:lnTo>
                  <a:pt x="3175" y="7143"/>
                </a:ln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reeform 11"/>
          <p:cNvSpPr/>
          <p:nvPr/>
        </p:nvSpPr>
        <p:spPr>
          <a:xfrm>
            <a:off x="4761098" y="5129127"/>
            <a:ext cx="3000375" cy="1391443"/>
          </a:xfrm>
          <a:custGeom>
            <a:avLst/>
            <a:gdLst>
              <a:gd name="connsiteX0" fmla="*/ 101600 w 2997200"/>
              <a:gd name="connsiteY0" fmla="*/ 76200 h 1384300"/>
              <a:gd name="connsiteX1" fmla="*/ 1409700 w 2997200"/>
              <a:gd name="connsiteY1" fmla="*/ 1384300 h 1384300"/>
              <a:gd name="connsiteX2" fmla="*/ 2997200 w 2997200"/>
              <a:gd name="connsiteY2" fmla="*/ 1384300 h 1384300"/>
              <a:gd name="connsiteX3" fmla="*/ 1612900 w 2997200"/>
              <a:gd name="connsiteY3" fmla="*/ 0 h 1384300"/>
              <a:gd name="connsiteX4" fmla="*/ 0 w 2997200"/>
              <a:gd name="connsiteY4" fmla="*/ 0 h 1384300"/>
              <a:gd name="connsiteX0" fmla="*/ 0 w 3000375"/>
              <a:gd name="connsiteY0" fmla="*/ 0 h 1391443"/>
              <a:gd name="connsiteX1" fmla="*/ 1412875 w 3000375"/>
              <a:gd name="connsiteY1" fmla="*/ 1391443 h 1391443"/>
              <a:gd name="connsiteX2" fmla="*/ 3000375 w 3000375"/>
              <a:gd name="connsiteY2" fmla="*/ 1391443 h 1391443"/>
              <a:gd name="connsiteX3" fmla="*/ 1616075 w 3000375"/>
              <a:gd name="connsiteY3" fmla="*/ 7143 h 1391443"/>
              <a:gd name="connsiteX4" fmla="*/ 3175 w 3000375"/>
              <a:gd name="connsiteY4" fmla="*/ 7143 h 13914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00375" h="1391443">
                <a:moveTo>
                  <a:pt x="0" y="0"/>
                </a:moveTo>
                <a:lnTo>
                  <a:pt x="1412875" y="1391443"/>
                </a:lnTo>
                <a:lnTo>
                  <a:pt x="3000375" y="1391443"/>
                </a:lnTo>
                <a:lnTo>
                  <a:pt x="1616075" y="7143"/>
                </a:lnTo>
                <a:lnTo>
                  <a:pt x="3175" y="7143"/>
                </a:ln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p:cNvSpPr txBox="1"/>
          <p:nvPr/>
        </p:nvSpPr>
        <p:spPr>
          <a:xfrm>
            <a:off x="3475671" y="1166924"/>
            <a:ext cx="4006866" cy="461665"/>
          </a:xfrm>
          <a:prstGeom prst="rect">
            <a:avLst/>
          </a:prstGeom>
          <a:noFill/>
        </p:spPr>
        <p:txBody>
          <a:bodyPr wrap="none" rtlCol="0">
            <a:spAutoFit/>
          </a:bodyPr>
          <a:lstStyle/>
          <a:p>
            <a:r>
              <a:rPr lang="en-US" sz="2400" dirty="0" smtClean="0"/>
              <a:t>Black: Correct!    </a:t>
            </a:r>
            <a:r>
              <a:rPr lang="en-US" sz="2400" dirty="0" smtClean="0">
                <a:solidFill>
                  <a:srgbClr val="FF0000"/>
                </a:solidFill>
              </a:rPr>
              <a:t>*Red</a:t>
            </a:r>
            <a:r>
              <a:rPr lang="en-US" sz="2400" dirty="0">
                <a:solidFill>
                  <a:srgbClr val="FF0000"/>
                </a:solidFill>
              </a:rPr>
              <a:t>: Wrong</a:t>
            </a:r>
            <a:r>
              <a:rPr lang="en-US" sz="2400" dirty="0" smtClean="0">
                <a:solidFill>
                  <a:srgbClr val="FF0000"/>
                </a:solidFill>
              </a:rPr>
              <a:t>!</a:t>
            </a:r>
            <a:endParaRPr lang="en-US" sz="2400" dirty="0">
              <a:solidFill>
                <a:srgbClr val="FF0000"/>
              </a:solidFill>
            </a:endParaRPr>
          </a:p>
        </p:txBody>
      </p:sp>
    </p:spTree>
    <p:extLst>
      <p:ext uri="{BB962C8B-B14F-4D97-AF65-F5344CB8AC3E}">
        <p14:creationId xmlns:p14="http://schemas.microsoft.com/office/powerpoint/2010/main" val="4432545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4"/>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7"/>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7" grpId="0" animBg="1"/>
      <p:bldP spid="12"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650875"/>
          </a:xfrm>
        </p:spPr>
        <p:txBody>
          <a:bodyPr>
            <a:normAutofit fontScale="90000"/>
          </a:bodyPr>
          <a:lstStyle/>
          <a:p>
            <a:r>
              <a:rPr lang="en-US" dirty="0">
                <a:solidFill>
                  <a:srgbClr val="0070C0"/>
                </a:solidFill>
              </a:rPr>
              <a:t>Solution: Injecting Statistical Constraints</a:t>
            </a:r>
          </a:p>
        </p:txBody>
      </p:sp>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66800" y="1674995"/>
            <a:ext cx="10058400" cy="2809724"/>
          </a:xfrm>
          <a:prstGeom prst="rect">
            <a:avLst/>
          </a:prstGeom>
        </p:spPr>
      </p:pic>
      <p:sp>
        <p:nvSpPr>
          <p:cNvPr id="11" name="TextBox 10"/>
          <p:cNvSpPr txBox="1"/>
          <p:nvPr/>
        </p:nvSpPr>
        <p:spPr>
          <a:xfrm>
            <a:off x="4016648" y="4851326"/>
            <a:ext cx="4158703" cy="584775"/>
          </a:xfrm>
          <a:prstGeom prst="rect">
            <a:avLst/>
          </a:prstGeom>
          <a:noFill/>
        </p:spPr>
        <p:txBody>
          <a:bodyPr wrap="none" rtlCol="0">
            <a:spAutoFit/>
          </a:bodyPr>
          <a:lstStyle/>
          <a:p>
            <a:pPr algn="ctr"/>
            <a:r>
              <a:rPr lang="en-US" sz="3200" dirty="0"/>
              <a:t>Posterior Regularization</a:t>
            </a:r>
          </a:p>
        </p:txBody>
      </p:sp>
      <p:sp>
        <p:nvSpPr>
          <p:cNvPr id="23" name="Footer Placeholder 22"/>
          <p:cNvSpPr>
            <a:spLocks noGrp="1"/>
          </p:cNvSpPr>
          <p:nvPr>
            <p:ph type="ftr" sz="quarter" idx="11"/>
          </p:nvPr>
        </p:nvSpPr>
        <p:spPr>
          <a:xfrm>
            <a:off x="218440" y="6285230"/>
            <a:ext cx="4114800" cy="365125"/>
          </a:xfrm>
        </p:spPr>
        <p:txBody>
          <a:bodyPr/>
          <a:lstStyle/>
          <a:p>
            <a:pPr algn="l"/>
            <a:r>
              <a:rPr lang="en-US" sz="1800" dirty="0" err="1"/>
              <a:t>Ganchev</a:t>
            </a:r>
            <a:r>
              <a:rPr lang="en-US" sz="1800" dirty="0"/>
              <a:t> et al., 2010</a:t>
            </a:r>
          </a:p>
        </p:txBody>
      </p:sp>
    </p:spTree>
    <p:extLst>
      <p:ext uri="{BB962C8B-B14F-4D97-AF65-F5344CB8AC3E}">
        <p14:creationId xmlns:p14="http://schemas.microsoft.com/office/powerpoint/2010/main" val="243610961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650875"/>
          </a:xfrm>
        </p:spPr>
        <p:txBody>
          <a:bodyPr>
            <a:normAutofit fontScale="90000"/>
          </a:bodyPr>
          <a:lstStyle/>
          <a:p>
            <a:r>
              <a:rPr lang="en-US" dirty="0">
                <a:solidFill>
                  <a:srgbClr val="0070C0"/>
                </a:solidFill>
              </a:rPr>
              <a:t>Results</a:t>
            </a:r>
          </a:p>
        </p:txBody>
      </p:sp>
      <p:graphicFrame>
        <p:nvGraphicFramePr>
          <p:cNvPr id="3" name="Table 2"/>
          <p:cNvGraphicFramePr>
            <a:graphicFrameLocks noGrp="1"/>
          </p:cNvGraphicFramePr>
          <p:nvPr>
            <p:extLst>
              <p:ext uri="{D42A27DB-BD31-4B8C-83A1-F6EECF244321}">
                <p14:modId xmlns:p14="http://schemas.microsoft.com/office/powerpoint/2010/main" val="4050837401"/>
              </p:ext>
            </p:extLst>
          </p:nvPr>
        </p:nvGraphicFramePr>
        <p:xfrm>
          <a:off x="838200" y="2106747"/>
          <a:ext cx="8218716" cy="1854200"/>
        </p:xfrm>
        <a:graphic>
          <a:graphicData uri="http://schemas.openxmlformats.org/drawingml/2006/table">
            <a:tbl>
              <a:tblPr firstRow="1" bandRow="1">
                <a:tableStyleId>{5C22544A-7EE6-4342-B048-85BDC9FD1C3A}</a:tableStyleId>
              </a:tblPr>
              <a:tblGrid>
                <a:gridCol w="3849916">
                  <a:extLst>
                    <a:ext uri="{9D8B030D-6E8A-4147-A177-3AD203B41FA5}">
                      <a16:colId xmlns:a16="http://schemas.microsoft.com/office/drawing/2014/main" val="1293666678"/>
                    </a:ext>
                  </a:extLst>
                </a:gridCol>
                <a:gridCol w="1335315">
                  <a:extLst>
                    <a:ext uri="{9D8B030D-6E8A-4147-A177-3AD203B41FA5}">
                      <a16:colId xmlns:a16="http://schemas.microsoft.com/office/drawing/2014/main" val="2787757655"/>
                    </a:ext>
                  </a:extLst>
                </a:gridCol>
                <a:gridCol w="1436914">
                  <a:extLst>
                    <a:ext uri="{9D8B030D-6E8A-4147-A177-3AD203B41FA5}">
                      <a16:colId xmlns:a16="http://schemas.microsoft.com/office/drawing/2014/main" val="3540230044"/>
                    </a:ext>
                  </a:extLst>
                </a:gridCol>
                <a:gridCol w="1596571">
                  <a:extLst>
                    <a:ext uri="{9D8B030D-6E8A-4147-A177-3AD203B41FA5}">
                      <a16:colId xmlns:a16="http://schemas.microsoft.com/office/drawing/2014/main" val="136430174"/>
                    </a:ext>
                  </a:extLst>
                </a:gridCol>
              </a:tblGrid>
              <a:tr h="370840">
                <a:tc>
                  <a:txBody>
                    <a:bodyPr/>
                    <a:lstStyle/>
                    <a:p>
                      <a:r>
                        <a:rPr lang="en-US" dirty="0"/>
                        <a:t>Models</a:t>
                      </a:r>
                    </a:p>
                  </a:txBody>
                  <a:tcPr/>
                </a:tc>
                <a:tc>
                  <a:txBody>
                    <a:bodyPr/>
                    <a:lstStyle/>
                    <a:p>
                      <a:r>
                        <a:rPr lang="en-US" dirty="0"/>
                        <a:t>Precision</a:t>
                      </a:r>
                    </a:p>
                  </a:txBody>
                  <a:tcPr/>
                </a:tc>
                <a:tc>
                  <a:txBody>
                    <a:bodyPr/>
                    <a:lstStyle/>
                    <a:p>
                      <a:r>
                        <a:rPr lang="en-US" dirty="0"/>
                        <a:t>Recall</a:t>
                      </a:r>
                    </a:p>
                  </a:txBody>
                  <a:tcPr/>
                </a:tc>
                <a:tc>
                  <a:txBody>
                    <a:bodyPr/>
                    <a:lstStyle/>
                    <a:p>
                      <a:r>
                        <a:rPr lang="en-US" dirty="0"/>
                        <a:t>F1</a:t>
                      </a:r>
                    </a:p>
                  </a:txBody>
                  <a:tcPr/>
                </a:tc>
                <a:extLst>
                  <a:ext uri="{0D108BD9-81ED-4DB2-BD59-A6C34878D82A}">
                    <a16:rowId xmlns:a16="http://schemas.microsoft.com/office/drawing/2014/main" val="2305466863"/>
                  </a:ext>
                </a:extLst>
              </a:tr>
              <a:tr h="370840">
                <a:tc>
                  <a:txBody>
                    <a:bodyPr/>
                    <a:lstStyle/>
                    <a:p>
                      <a:r>
                        <a:rPr lang="en-US" b="0" dirty="0"/>
                        <a:t>Liang 2009</a:t>
                      </a:r>
                    </a:p>
                  </a:txBody>
                  <a:tcPr/>
                </a:tc>
                <a:tc>
                  <a:txBody>
                    <a:bodyPr/>
                    <a:lstStyle/>
                    <a:p>
                      <a:r>
                        <a:rPr lang="en-US" dirty="0"/>
                        <a:t>0.319</a:t>
                      </a:r>
                    </a:p>
                  </a:txBody>
                  <a:tcPr/>
                </a:tc>
                <a:tc>
                  <a:txBody>
                    <a:bodyPr/>
                    <a:lstStyle/>
                    <a:p>
                      <a:r>
                        <a:rPr lang="en-US" dirty="0"/>
                        <a:t>0.643</a:t>
                      </a:r>
                    </a:p>
                  </a:txBody>
                  <a:tcPr/>
                </a:tc>
                <a:tc>
                  <a:txBody>
                    <a:bodyPr/>
                    <a:lstStyle/>
                    <a:p>
                      <a:r>
                        <a:rPr lang="en-US" dirty="0"/>
                        <a:t>0.426</a:t>
                      </a:r>
                    </a:p>
                  </a:txBody>
                  <a:tcPr/>
                </a:tc>
                <a:extLst>
                  <a:ext uri="{0D108BD9-81ED-4DB2-BD59-A6C34878D82A}">
                    <a16:rowId xmlns:a16="http://schemas.microsoft.com/office/drawing/2014/main" val="3427002917"/>
                  </a:ext>
                </a:extLst>
              </a:tr>
              <a:tr h="370840">
                <a:tc>
                  <a:txBody>
                    <a:bodyPr/>
                    <a:lstStyle/>
                    <a:p>
                      <a:r>
                        <a:rPr lang="en-US" b="1" dirty="0"/>
                        <a:t>Semi-HMMs</a:t>
                      </a:r>
                    </a:p>
                  </a:txBody>
                  <a:tcPr/>
                </a:tc>
                <a:tc>
                  <a:txBody>
                    <a:bodyPr/>
                    <a:lstStyle/>
                    <a:p>
                      <a:r>
                        <a:rPr lang="en-US" dirty="0"/>
                        <a:t>0.254</a:t>
                      </a:r>
                    </a:p>
                  </a:txBody>
                  <a:tcPr/>
                </a:tc>
                <a:tc>
                  <a:txBody>
                    <a:bodyPr/>
                    <a:lstStyle/>
                    <a:p>
                      <a:r>
                        <a:rPr lang="en-US" dirty="0"/>
                        <a:t>0.765</a:t>
                      </a:r>
                    </a:p>
                  </a:txBody>
                  <a:tcPr/>
                </a:tc>
                <a:tc>
                  <a:txBody>
                    <a:bodyPr/>
                    <a:lstStyle/>
                    <a:p>
                      <a:r>
                        <a:rPr lang="en-US" dirty="0"/>
                        <a:t>0.381</a:t>
                      </a:r>
                    </a:p>
                  </a:txBody>
                  <a:tcPr/>
                </a:tc>
                <a:extLst>
                  <a:ext uri="{0D108BD9-81ED-4DB2-BD59-A6C34878D82A}">
                    <a16:rowId xmlns:a16="http://schemas.microsoft.com/office/drawing/2014/main" val="3051604727"/>
                  </a:ext>
                </a:extLst>
              </a:tr>
              <a:tr h="370840">
                <a:tc>
                  <a:txBody>
                    <a:bodyPr/>
                    <a:lstStyle/>
                    <a:p>
                      <a:r>
                        <a:rPr lang="en-US" dirty="0"/>
                        <a:t>Liang 2009 + </a:t>
                      </a:r>
                      <a:r>
                        <a:rPr lang="en-US" dirty="0" smtClean="0"/>
                        <a:t>posterior</a:t>
                      </a:r>
                      <a:r>
                        <a:rPr lang="en-US" baseline="0" dirty="0" smtClean="0"/>
                        <a:t> regularization</a:t>
                      </a:r>
                      <a:endParaRPr lang="en-US" dirty="0"/>
                    </a:p>
                  </a:txBody>
                  <a:tcPr/>
                </a:tc>
                <a:tc>
                  <a:txBody>
                    <a:bodyPr/>
                    <a:lstStyle/>
                    <a:p>
                      <a:r>
                        <a:rPr lang="en-US" dirty="0"/>
                        <a:t>0.397</a:t>
                      </a:r>
                    </a:p>
                  </a:txBody>
                  <a:tcPr/>
                </a:tc>
                <a:tc>
                  <a:txBody>
                    <a:bodyPr/>
                    <a:lstStyle/>
                    <a:p>
                      <a:r>
                        <a:rPr lang="en-US" dirty="0"/>
                        <a:t>0.640</a:t>
                      </a:r>
                    </a:p>
                  </a:txBody>
                  <a:tcPr/>
                </a:tc>
                <a:tc>
                  <a:txBody>
                    <a:bodyPr/>
                    <a:lstStyle/>
                    <a:p>
                      <a:r>
                        <a:rPr lang="en-US" dirty="0"/>
                        <a:t>0.490</a:t>
                      </a:r>
                    </a:p>
                  </a:txBody>
                  <a:tcPr/>
                </a:tc>
                <a:extLst>
                  <a:ext uri="{0D108BD9-81ED-4DB2-BD59-A6C34878D82A}">
                    <a16:rowId xmlns:a16="http://schemas.microsoft.com/office/drawing/2014/main" val="1330566790"/>
                  </a:ext>
                </a:extLst>
              </a:tr>
              <a:tr h="370840">
                <a:tc>
                  <a:txBody>
                    <a:bodyPr/>
                    <a:lstStyle/>
                    <a:p>
                      <a:r>
                        <a:rPr lang="en-US" b="1" dirty="0"/>
                        <a:t>Semi-HMMs</a:t>
                      </a:r>
                      <a:r>
                        <a:rPr lang="en-US" b="1" baseline="0" dirty="0"/>
                        <a:t> + </a:t>
                      </a:r>
                      <a:r>
                        <a:rPr lang="en-US" b="1" dirty="0" smtClean="0"/>
                        <a:t>posterior</a:t>
                      </a:r>
                      <a:r>
                        <a:rPr lang="en-US" b="1" baseline="0" dirty="0" smtClean="0"/>
                        <a:t> regularization</a:t>
                      </a:r>
                      <a:endParaRPr lang="en-US" b="1" dirty="0"/>
                    </a:p>
                  </a:txBody>
                  <a:tcPr/>
                </a:tc>
                <a:tc>
                  <a:txBody>
                    <a:bodyPr/>
                    <a:lstStyle/>
                    <a:p>
                      <a:r>
                        <a:rPr lang="en-US" b="0" dirty="0"/>
                        <a:t>0.504</a:t>
                      </a:r>
                    </a:p>
                  </a:txBody>
                  <a:tcPr/>
                </a:tc>
                <a:tc>
                  <a:txBody>
                    <a:bodyPr/>
                    <a:lstStyle/>
                    <a:p>
                      <a:r>
                        <a:rPr lang="en-US" b="0" dirty="0"/>
                        <a:t>0.786</a:t>
                      </a:r>
                    </a:p>
                  </a:txBody>
                  <a:tcPr/>
                </a:tc>
                <a:tc>
                  <a:txBody>
                    <a:bodyPr/>
                    <a:lstStyle/>
                    <a:p>
                      <a:r>
                        <a:rPr lang="en-US" b="0" dirty="0"/>
                        <a:t>0.614</a:t>
                      </a:r>
                    </a:p>
                  </a:txBody>
                  <a:tcPr/>
                </a:tc>
                <a:extLst>
                  <a:ext uri="{0D108BD9-81ED-4DB2-BD59-A6C34878D82A}">
                    <a16:rowId xmlns:a16="http://schemas.microsoft.com/office/drawing/2014/main" val="2089583083"/>
                  </a:ext>
                </a:extLst>
              </a:tr>
            </a:tbl>
          </a:graphicData>
        </a:graphic>
      </p:graphicFrame>
      <p:sp>
        <p:nvSpPr>
          <p:cNvPr id="12" name="Rectangle 11"/>
          <p:cNvSpPr/>
          <p:nvPr/>
        </p:nvSpPr>
        <p:spPr>
          <a:xfrm>
            <a:off x="642938" y="3202987"/>
            <a:ext cx="9201150" cy="814388"/>
          </a:xfrm>
          <a:prstGeom prst="rect">
            <a:avLst/>
          </a:prstGeom>
          <a:ln w="0">
            <a:noFill/>
          </a:ln>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17" name="Footer Placeholder 16"/>
          <p:cNvSpPr>
            <a:spLocks noGrp="1"/>
          </p:cNvSpPr>
          <p:nvPr>
            <p:ph type="ftr" sz="quarter" idx="11"/>
          </p:nvPr>
        </p:nvSpPr>
        <p:spPr>
          <a:xfrm>
            <a:off x="838199" y="4575548"/>
            <a:ext cx="7748589" cy="101001"/>
          </a:xfrm>
        </p:spPr>
        <p:txBody>
          <a:bodyPr/>
          <a:lstStyle/>
          <a:p>
            <a:pPr algn="l"/>
            <a:r>
              <a:rPr lang="en-US" sz="1600" dirty="0"/>
              <a:t>P. Liang, M. I. Jordan, and D. Klein. 2009. Learning Semantic Correspondences with Less Supervision. In Association for Computational Linguistics and International Joint Conference on Natural Lan- </a:t>
            </a:r>
            <a:r>
              <a:rPr lang="en-US" sz="1600" dirty="0" err="1"/>
              <a:t>guage</a:t>
            </a:r>
            <a:r>
              <a:rPr lang="en-US" sz="1600" dirty="0"/>
              <a:t> Processing (ACL-IJCNLP)</a:t>
            </a:r>
          </a:p>
        </p:txBody>
      </p:sp>
    </p:spTree>
    <p:extLst>
      <p:ext uri="{BB962C8B-B14F-4D97-AF65-F5344CB8AC3E}">
        <p14:creationId xmlns:p14="http://schemas.microsoft.com/office/powerpoint/2010/main" val="17561126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0" nodeType="clickEffect">
                                  <p:stCondLst>
                                    <p:cond delay="0"/>
                                  </p:stCondLst>
                                  <p:childTnLst>
                                    <p:set>
                                      <p:cBhvr>
                                        <p:cTn id="10" dur="1" fill="hold">
                                          <p:stCondLst>
                                            <p:cond delay="0"/>
                                          </p:stCondLst>
                                        </p:cTn>
                                        <p:tgtEl>
                                          <p:spTgt spid="1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650875"/>
          </a:xfrm>
        </p:spPr>
        <p:txBody>
          <a:bodyPr>
            <a:normAutofit fontScale="90000"/>
          </a:bodyPr>
          <a:lstStyle/>
          <a:p>
            <a:r>
              <a:rPr lang="en-US" dirty="0" smtClean="0">
                <a:solidFill>
                  <a:srgbClr val="0070C0"/>
                </a:solidFill>
              </a:rPr>
              <a:t>Ablation Studies</a:t>
            </a:r>
            <a:endParaRPr lang="en-US" dirty="0">
              <a:solidFill>
                <a:srgbClr val="0070C0"/>
              </a:solidFill>
            </a:endParaRPr>
          </a:p>
        </p:txBody>
      </p:sp>
      <p:graphicFrame>
        <p:nvGraphicFramePr>
          <p:cNvPr id="6" name="Table 5"/>
          <p:cNvGraphicFramePr>
            <a:graphicFrameLocks noGrp="1"/>
          </p:cNvGraphicFramePr>
          <p:nvPr>
            <p:extLst>
              <p:ext uri="{D42A27DB-BD31-4B8C-83A1-F6EECF244321}">
                <p14:modId xmlns:p14="http://schemas.microsoft.com/office/powerpoint/2010/main" val="1204899057"/>
              </p:ext>
            </p:extLst>
          </p:nvPr>
        </p:nvGraphicFramePr>
        <p:xfrm>
          <a:off x="838201" y="1236980"/>
          <a:ext cx="6172200" cy="1854200"/>
        </p:xfrm>
        <a:graphic>
          <a:graphicData uri="http://schemas.openxmlformats.org/drawingml/2006/table">
            <a:tbl>
              <a:tblPr firstRow="1" bandRow="1">
                <a:tableStyleId>{5C22544A-7EE6-4342-B048-85BDC9FD1C3A}</a:tableStyleId>
              </a:tblPr>
              <a:tblGrid>
                <a:gridCol w="2114994">
                  <a:extLst>
                    <a:ext uri="{9D8B030D-6E8A-4147-A177-3AD203B41FA5}">
                      <a16:colId xmlns:a16="http://schemas.microsoft.com/office/drawing/2014/main" val="1293666678"/>
                    </a:ext>
                  </a:extLst>
                </a:gridCol>
                <a:gridCol w="1415605">
                  <a:extLst>
                    <a:ext uri="{9D8B030D-6E8A-4147-A177-3AD203B41FA5}">
                      <a16:colId xmlns:a16="http://schemas.microsoft.com/office/drawing/2014/main" val="2787757655"/>
                    </a:ext>
                  </a:extLst>
                </a:gridCol>
                <a:gridCol w="1320800">
                  <a:extLst>
                    <a:ext uri="{9D8B030D-6E8A-4147-A177-3AD203B41FA5}">
                      <a16:colId xmlns:a16="http://schemas.microsoft.com/office/drawing/2014/main" val="3540230044"/>
                    </a:ext>
                  </a:extLst>
                </a:gridCol>
                <a:gridCol w="1320801">
                  <a:extLst>
                    <a:ext uri="{9D8B030D-6E8A-4147-A177-3AD203B41FA5}">
                      <a16:colId xmlns:a16="http://schemas.microsoft.com/office/drawing/2014/main" val="136430174"/>
                    </a:ext>
                  </a:extLst>
                </a:gridCol>
              </a:tblGrid>
              <a:tr h="370840">
                <a:tc>
                  <a:txBody>
                    <a:bodyPr/>
                    <a:lstStyle/>
                    <a:p>
                      <a:r>
                        <a:rPr lang="en-US" dirty="0"/>
                        <a:t>Models</a:t>
                      </a:r>
                    </a:p>
                  </a:txBody>
                  <a:tcPr/>
                </a:tc>
                <a:tc>
                  <a:txBody>
                    <a:bodyPr/>
                    <a:lstStyle/>
                    <a:p>
                      <a:r>
                        <a:rPr lang="en-US" dirty="0"/>
                        <a:t>Precision</a:t>
                      </a:r>
                    </a:p>
                  </a:txBody>
                  <a:tcPr/>
                </a:tc>
                <a:tc>
                  <a:txBody>
                    <a:bodyPr/>
                    <a:lstStyle/>
                    <a:p>
                      <a:r>
                        <a:rPr lang="en-US" dirty="0"/>
                        <a:t>Recall</a:t>
                      </a:r>
                    </a:p>
                  </a:txBody>
                  <a:tcPr/>
                </a:tc>
                <a:tc>
                  <a:txBody>
                    <a:bodyPr/>
                    <a:lstStyle/>
                    <a:p>
                      <a:r>
                        <a:rPr lang="en-US" dirty="0"/>
                        <a:t>F1</a:t>
                      </a:r>
                    </a:p>
                  </a:txBody>
                  <a:tcPr/>
                </a:tc>
                <a:extLst>
                  <a:ext uri="{0D108BD9-81ED-4DB2-BD59-A6C34878D82A}">
                    <a16:rowId xmlns:a16="http://schemas.microsoft.com/office/drawing/2014/main" val="2305466863"/>
                  </a:ext>
                </a:extLst>
              </a:tr>
              <a:tr h="370840">
                <a:tc>
                  <a:txBody>
                    <a:bodyPr/>
                    <a:lstStyle/>
                    <a:p>
                      <a:r>
                        <a:rPr lang="en-US" b="1" dirty="0"/>
                        <a:t>Semi-HMMs</a:t>
                      </a:r>
                      <a:r>
                        <a:rPr lang="en-US" b="1" baseline="0" dirty="0"/>
                        <a:t> + PR</a:t>
                      </a:r>
                      <a:endParaRPr lang="en-US" b="1" dirty="0"/>
                    </a:p>
                  </a:txBody>
                  <a:tcPr/>
                </a:tc>
                <a:tc>
                  <a:txBody>
                    <a:bodyPr/>
                    <a:lstStyle/>
                    <a:p>
                      <a:r>
                        <a:rPr lang="en-US" dirty="0"/>
                        <a:t>0.504</a:t>
                      </a:r>
                    </a:p>
                  </a:txBody>
                  <a:tcPr/>
                </a:tc>
                <a:tc>
                  <a:txBody>
                    <a:bodyPr/>
                    <a:lstStyle/>
                    <a:p>
                      <a:r>
                        <a:rPr lang="en-US" dirty="0"/>
                        <a:t>0.786</a:t>
                      </a:r>
                    </a:p>
                  </a:txBody>
                  <a:tcPr/>
                </a:tc>
                <a:tc>
                  <a:txBody>
                    <a:bodyPr/>
                    <a:lstStyle/>
                    <a:p>
                      <a:r>
                        <a:rPr lang="en-US" dirty="0"/>
                        <a:t>0.614</a:t>
                      </a:r>
                    </a:p>
                  </a:txBody>
                  <a:tcPr/>
                </a:tc>
                <a:extLst>
                  <a:ext uri="{0D108BD9-81ED-4DB2-BD59-A6C34878D82A}">
                    <a16:rowId xmlns:a16="http://schemas.microsoft.com/office/drawing/2014/main" val="3427002917"/>
                  </a:ext>
                </a:extLst>
              </a:tr>
              <a:tr h="370840">
                <a:tc>
                  <a:txBody>
                    <a:bodyPr/>
                    <a:lstStyle/>
                    <a:p>
                      <a:r>
                        <a:rPr lang="en-US" dirty="0" smtClean="0"/>
                        <a:t>-</a:t>
                      </a:r>
                      <a:r>
                        <a:rPr lang="en-US" baseline="0" dirty="0" smtClean="0"/>
                        <a:t> Semi</a:t>
                      </a:r>
                      <a:endParaRPr lang="en-US" dirty="0"/>
                    </a:p>
                  </a:txBody>
                  <a:tcPr/>
                </a:tc>
                <a:tc>
                  <a:txBody>
                    <a:bodyPr/>
                    <a:lstStyle/>
                    <a:p>
                      <a:r>
                        <a:rPr lang="en-US" smtClean="0"/>
                        <a:t>0.545</a:t>
                      </a:r>
                      <a:endParaRPr lang="en-US" dirty="0"/>
                    </a:p>
                  </a:txBody>
                  <a:tcPr/>
                </a:tc>
                <a:tc>
                  <a:txBody>
                    <a:bodyPr/>
                    <a:lstStyle/>
                    <a:p>
                      <a:r>
                        <a:rPr lang="en-US" smtClean="0"/>
                        <a:t>0.694</a:t>
                      </a:r>
                      <a:endParaRPr lang="en-US" dirty="0"/>
                    </a:p>
                  </a:txBody>
                  <a:tcPr/>
                </a:tc>
                <a:tc>
                  <a:txBody>
                    <a:bodyPr/>
                    <a:lstStyle/>
                    <a:p>
                      <a:r>
                        <a:rPr lang="en-US" smtClean="0"/>
                        <a:t>0.610</a:t>
                      </a:r>
                      <a:endParaRPr lang="en-US" dirty="0"/>
                    </a:p>
                  </a:txBody>
                  <a:tcPr/>
                </a:tc>
                <a:extLst>
                  <a:ext uri="{0D108BD9-81ED-4DB2-BD59-A6C34878D82A}">
                    <a16:rowId xmlns:a16="http://schemas.microsoft.com/office/drawing/2014/main" val="3051604727"/>
                  </a:ext>
                </a:extLst>
              </a:tr>
              <a:tr h="370840">
                <a:tc>
                  <a:txBody>
                    <a:bodyPr/>
                    <a:lstStyle/>
                    <a:p>
                      <a:r>
                        <a:rPr lang="en-US" smtClean="0"/>
                        <a:t>- Transition</a:t>
                      </a:r>
                      <a:endParaRPr lang="en-US" dirty="0"/>
                    </a:p>
                  </a:txBody>
                  <a:tcPr/>
                </a:tc>
                <a:tc>
                  <a:txBody>
                    <a:bodyPr/>
                    <a:lstStyle/>
                    <a:p>
                      <a:r>
                        <a:rPr lang="en-US" smtClean="0"/>
                        <a:t>0.468</a:t>
                      </a:r>
                      <a:endParaRPr lang="en-US" dirty="0"/>
                    </a:p>
                  </a:txBody>
                  <a:tcPr/>
                </a:tc>
                <a:tc>
                  <a:txBody>
                    <a:bodyPr/>
                    <a:lstStyle/>
                    <a:p>
                      <a:r>
                        <a:rPr lang="en-US" smtClean="0"/>
                        <a:t>0.633</a:t>
                      </a:r>
                      <a:endParaRPr lang="en-US" dirty="0"/>
                    </a:p>
                  </a:txBody>
                  <a:tcPr/>
                </a:tc>
                <a:tc>
                  <a:txBody>
                    <a:bodyPr/>
                    <a:lstStyle/>
                    <a:p>
                      <a:r>
                        <a:rPr lang="en-US" smtClean="0"/>
                        <a:t>0.538</a:t>
                      </a:r>
                      <a:endParaRPr lang="en-US" dirty="0"/>
                    </a:p>
                  </a:txBody>
                  <a:tcPr/>
                </a:tc>
                <a:extLst>
                  <a:ext uri="{0D108BD9-81ED-4DB2-BD59-A6C34878D82A}">
                    <a16:rowId xmlns:a16="http://schemas.microsoft.com/office/drawing/2014/main" val="1330566790"/>
                  </a:ext>
                </a:extLst>
              </a:tr>
              <a:tr h="370840">
                <a:tc>
                  <a:txBody>
                    <a:bodyPr/>
                    <a:lstStyle/>
                    <a:p>
                      <a:r>
                        <a:rPr lang="en-US" smtClean="0"/>
                        <a:t>- NULL-Skipping</a:t>
                      </a:r>
                      <a:endParaRPr lang="en-US" dirty="0"/>
                    </a:p>
                  </a:txBody>
                  <a:tcPr/>
                </a:tc>
                <a:tc>
                  <a:txBody>
                    <a:bodyPr/>
                    <a:lstStyle/>
                    <a:p>
                      <a:r>
                        <a:rPr lang="en-US" smtClean="0"/>
                        <a:t>0.454</a:t>
                      </a:r>
                      <a:endParaRPr lang="en-US" dirty="0"/>
                    </a:p>
                  </a:txBody>
                  <a:tcPr/>
                </a:tc>
                <a:tc>
                  <a:txBody>
                    <a:bodyPr/>
                    <a:lstStyle/>
                    <a:p>
                      <a:r>
                        <a:rPr lang="en-US" smtClean="0"/>
                        <a:t>0.737</a:t>
                      </a:r>
                      <a:endParaRPr lang="en-US" dirty="0"/>
                    </a:p>
                  </a:txBody>
                  <a:tcPr/>
                </a:tc>
                <a:tc>
                  <a:txBody>
                    <a:bodyPr/>
                    <a:lstStyle/>
                    <a:p>
                      <a:r>
                        <a:rPr lang="en-US" dirty="0" smtClean="0"/>
                        <a:t>0.562</a:t>
                      </a:r>
                      <a:endParaRPr lang="en-US" dirty="0"/>
                    </a:p>
                  </a:txBody>
                  <a:tcPr/>
                </a:tc>
                <a:extLst>
                  <a:ext uri="{0D108BD9-81ED-4DB2-BD59-A6C34878D82A}">
                    <a16:rowId xmlns:a16="http://schemas.microsoft.com/office/drawing/2014/main" val="2089583083"/>
                  </a:ext>
                </a:extLst>
              </a:tr>
            </a:tbl>
          </a:graphicData>
        </a:graphic>
      </p:graphicFrame>
      <p:sp>
        <p:nvSpPr>
          <p:cNvPr id="76" name="TextBox 75"/>
          <p:cNvSpPr txBox="1"/>
          <p:nvPr/>
        </p:nvSpPr>
        <p:spPr>
          <a:xfrm>
            <a:off x="563178" y="6031656"/>
            <a:ext cx="651140" cy="461665"/>
          </a:xfrm>
          <a:prstGeom prst="rect">
            <a:avLst/>
          </a:prstGeom>
          <a:noFill/>
        </p:spPr>
        <p:txBody>
          <a:bodyPr wrap="none" rtlCol="0">
            <a:spAutoFit/>
          </a:bodyPr>
          <a:lstStyle/>
          <a:p>
            <a:r>
              <a:rPr lang="en-US" sz="2400" dirty="0">
                <a:solidFill>
                  <a:srgbClr val="7030A0"/>
                </a:solidFill>
              </a:rPr>
              <a:t>The</a:t>
            </a:r>
          </a:p>
        </p:txBody>
      </p:sp>
      <p:sp>
        <p:nvSpPr>
          <p:cNvPr id="77" name="TextBox 76"/>
          <p:cNvSpPr txBox="1"/>
          <p:nvPr/>
        </p:nvSpPr>
        <p:spPr>
          <a:xfrm>
            <a:off x="1474774" y="6031656"/>
            <a:ext cx="1143262" cy="461665"/>
          </a:xfrm>
          <a:prstGeom prst="rect">
            <a:avLst/>
          </a:prstGeom>
          <a:noFill/>
        </p:spPr>
        <p:txBody>
          <a:bodyPr wrap="none" rtlCol="0">
            <a:spAutoFit/>
          </a:bodyPr>
          <a:lstStyle/>
          <a:p>
            <a:r>
              <a:rPr lang="en-US" sz="2400" dirty="0">
                <a:solidFill>
                  <a:srgbClr val="7030A0"/>
                </a:solidFill>
              </a:rPr>
              <a:t>Raptors</a:t>
            </a:r>
          </a:p>
        </p:txBody>
      </p:sp>
      <p:sp>
        <p:nvSpPr>
          <p:cNvPr id="78" name="TextBox 77"/>
          <p:cNvSpPr txBox="1"/>
          <p:nvPr/>
        </p:nvSpPr>
        <p:spPr>
          <a:xfrm>
            <a:off x="2878492" y="6031657"/>
            <a:ext cx="277640" cy="461665"/>
          </a:xfrm>
          <a:prstGeom prst="rect">
            <a:avLst/>
          </a:prstGeom>
          <a:noFill/>
        </p:spPr>
        <p:txBody>
          <a:bodyPr wrap="none" rtlCol="0">
            <a:spAutoFit/>
          </a:bodyPr>
          <a:lstStyle/>
          <a:p>
            <a:r>
              <a:rPr lang="en-US" sz="2400" dirty="0">
                <a:solidFill>
                  <a:srgbClr val="7030A0"/>
                </a:solidFill>
              </a:rPr>
              <a:t>(</a:t>
            </a:r>
          </a:p>
        </p:txBody>
      </p:sp>
      <p:sp>
        <p:nvSpPr>
          <p:cNvPr id="79" name="TextBox 78"/>
          <p:cNvSpPr txBox="1"/>
          <p:nvPr/>
        </p:nvSpPr>
        <p:spPr>
          <a:xfrm>
            <a:off x="3416588" y="6031657"/>
            <a:ext cx="495649" cy="461665"/>
          </a:xfrm>
          <a:prstGeom prst="rect">
            <a:avLst/>
          </a:prstGeom>
          <a:noFill/>
        </p:spPr>
        <p:txBody>
          <a:bodyPr wrap="none" rtlCol="0">
            <a:spAutoFit/>
          </a:bodyPr>
          <a:lstStyle/>
          <a:p>
            <a:r>
              <a:rPr lang="en-US" sz="2400" dirty="0">
                <a:solidFill>
                  <a:schemeClr val="accent6">
                    <a:lumMod val="75000"/>
                  </a:schemeClr>
                </a:solidFill>
              </a:rPr>
              <a:t>33</a:t>
            </a:r>
          </a:p>
        </p:txBody>
      </p:sp>
      <p:sp>
        <p:nvSpPr>
          <p:cNvPr id="80" name="TextBox 79"/>
          <p:cNvSpPr txBox="1"/>
          <p:nvPr/>
        </p:nvSpPr>
        <p:spPr>
          <a:xfrm>
            <a:off x="4172693" y="6031657"/>
            <a:ext cx="279244" cy="461665"/>
          </a:xfrm>
          <a:prstGeom prst="rect">
            <a:avLst/>
          </a:prstGeom>
          <a:noFill/>
        </p:spPr>
        <p:txBody>
          <a:bodyPr wrap="none" rtlCol="0">
            <a:spAutoFit/>
          </a:bodyPr>
          <a:lstStyle/>
          <a:p>
            <a:r>
              <a:rPr lang="en-US" sz="2400" dirty="0">
                <a:solidFill>
                  <a:srgbClr val="7030A0"/>
                </a:solidFill>
              </a:rPr>
              <a:t>-</a:t>
            </a:r>
          </a:p>
        </p:txBody>
      </p:sp>
      <p:sp>
        <p:nvSpPr>
          <p:cNvPr id="81" name="TextBox 80"/>
          <p:cNvSpPr txBox="1"/>
          <p:nvPr/>
        </p:nvSpPr>
        <p:spPr>
          <a:xfrm>
            <a:off x="4712393" y="6031657"/>
            <a:ext cx="495649" cy="461665"/>
          </a:xfrm>
          <a:prstGeom prst="rect">
            <a:avLst/>
          </a:prstGeom>
          <a:noFill/>
        </p:spPr>
        <p:txBody>
          <a:bodyPr wrap="none" rtlCol="0">
            <a:spAutoFit/>
          </a:bodyPr>
          <a:lstStyle/>
          <a:p>
            <a:r>
              <a:rPr lang="en-US" sz="2400" dirty="0">
                <a:solidFill>
                  <a:schemeClr val="accent6">
                    <a:lumMod val="75000"/>
                  </a:schemeClr>
                </a:solidFill>
              </a:rPr>
              <a:t>15</a:t>
            </a:r>
          </a:p>
        </p:txBody>
      </p:sp>
      <p:sp>
        <p:nvSpPr>
          <p:cNvPr id="82" name="TextBox 81"/>
          <p:cNvSpPr txBox="1"/>
          <p:nvPr/>
        </p:nvSpPr>
        <p:spPr>
          <a:xfrm>
            <a:off x="5468498" y="6031657"/>
            <a:ext cx="277640" cy="461665"/>
          </a:xfrm>
          <a:prstGeom prst="rect">
            <a:avLst/>
          </a:prstGeom>
          <a:noFill/>
        </p:spPr>
        <p:txBody>
          <a:bodyPr wrap="none" rtlCol="0">
            <a:spAutoFit/>
          </a:bodyPr>
          <a:lstStyle/>
          <a:p>
            <a:r>
              <a:rPr lang="en-US" sz="2400" dirty="0">
                <a:solidFill>
                  <a:srgbClr val="7030A0"/>
                </a:solidFill>
              </a:rPr>
              <a:t>)</a:t>
            </a:r>
          </a:p>
        </p:txBody>
      </p:sp>
      <p:sp>
        <p:nvSpPr>
          <p:cNvPr id="83" name="TextBox 82"/>
          <p:cNvSpPr txBox="1"/>
          <p:nvPr/>
        </p:nvSpPr>
        <p:spPr>
          <a:xfrm>
            <a:off x="6006594" y="6031657"/>
            <a:ext cx="1291379" cy="461665"/>
          </a:xfrm>
          <a:prstGeom prst="rect">
            <a:avLst/>
          </a:prstGeom>
          <a:noFill/>
        </p:spPr>
        <p:txBody>
          <a:bodyPr wrap="none" rtlCol="0">
            <a:spAutoFit/>
          </a:bodyPr>
          <a:lstStyle/>
          <a:p>
            <a:r>
              <a:rPr lang="en-US" sz="2400" u="sng" dirty="0">
                <a:solidFill>
                  <a:srgbClr val="7030A0"/>
                </a:solidFill>
              </a:rPr>
              <a:t>edge out</a:t>
            </a:r>
          </a:p>
        </p:txBody>
      </p:sp>
      <p:sp>
        <p:nvSpPr>
          <p:cNvPr id="84" name="TextBox 83"/>
          <p:cNvSpPr txBox="1"/>
          <p:nvPr/>
        </p:nvSpPr>
        <p:spPr>
          <a:xfrm>
            <a:off x="7558429" y="6031657"/>
            <a:ext cx="603050" cy="461665"/>
          </a:xfrm>
          <a:prstGeom prst="rect">
            <a:avLst/>
          </a:prstGeom>
          <a:noFill/>
        </p:spPr>
        <p:txBody>
          <a:bodyPr wrap="none" rtlCol="0">
            <a:spAutoFit/>
          </a:bodyPr>
          <a:lstStyle/>
          <a:p>
            <a:r>
              <a:rPr lang="en-US" sz="2400" dirty="0">
                <a:solidFill>
                  <a:srgbClr val="7030A0"/>
                </a:solidFill>
              </a:rPr>
              <a:t>the</a:t>
            </a:r>
          </a:p>
        </p:txBody>
      </p:sp>
      <p:sp>
        <p:nvSpPr>
          <p:cNvPr id="85" name="TextBox 84"/>
          <p:cNvSpPr txBox="1"/>
          <p:nvPr/>
        </p:nvSpPr>
        <p:spPr>
          <a:xfrm>
            <a:off x="8421935" y="6031657"/>
            <a:ext cx="1178784" cy="461665"/>
          </a:xfrm>
          <a:prstGeom prst="rect">
            <a:avLst/>
          </a:prstGeom>
          <a:noFill/>
        </p:spPr>
        <p:txBody>
          <a:bodyPr wrap="none" rtlCol="0">
            <a:spAutoFit/>
          </a:bodyPr>
          <a:lstStyle/>
          <a:p>
            <a:r>
              <a:rPr lang="en-US" sz="2400" dirty="0">
                <a:solidFill>
                  <a:srgbClr val="7030A0"/>
                </a:solidFill>
              </a:rPr>
              <a:t>Wizards</a:t>
            </a:r>
          </a:p>
        </p:txBody>
      </p:sp>
      <p:sp>
        <p:nvSpPr>
          <p:cNvPr id="86" name="TextBox 85"/>
          <p:cNvSpPr txBox="1"/>
          <p:nvPr/>
        </p:nvSpPr>
        <p:spPr>
          <a:xfrm>
            <a:off x="9861175" y="6031657"/>
            <a:ext cx="508473" cy="461665"/>
          </a:xfrm>
          <a:prstGeom prst="rect">
            <a:avLst/>
          </a:prstGeom>
          <a:noFill/>
        </p:spPr>
        <p:txBody>
          <a:bodyPr wrap="none" rtlCol="0">
            <a:spAutoFit/>
          </a:bodyPr>
          <a:lstStyle/>
          <a:p>
            <a:r>
              <a:rPr lang="en-US" sz="2400" dirty="0">
                <a:solidFill>
                  <a:srgbClr val="7030A0"/>
                </a:solidFill>
              </a:rPr>
              <a:t>on</a:t>
            </a:r>
          </a:p>
        </p:txBody>
      </p:sp>
      <p:sp>
        <p:nvSpPr>
          <p:cNvPr id="87" name="TextBox 86"/>
          <p:cNvSpPr txBox="1"/>
          <p:nvPr/>
        </p:nvSpPr>
        <p:spPr>
          <a:xfrm>
            <a:off x="10630106" y="6031656"/>
            <a:ext cx="1195392" cy="461665"/>
          </a:xfrm>
          <a:prstGeom prst="rect">
            <a:avLst/>
          </a:prstGeom>
          <a:noFill/>
        </p:spPr>
        <p:txBody>
          <a:bodyPr wrap="none" rtlCol="0">
            <a:spAutoFit/>
          </a:bodyPr>
          <a:lstStyle/>
          <a:p>
            <a:r>
              <a:rPr lang="en-US" sz="2400" dirty="0">
                <a:solidFill>
                  <a:srgbClr val="7030A0"/>
                </a:solidFill>
              </a:rPr>
              <a:t>Tuesday</a:t>
            </a:r>
          </a:p>
        </p:txBody>
      </p:sp>
      <p:sp>
        <p:nvSpPr>
          <p:cNvPr id="88" name="Oval 87"/>
          <p:cNvSpPr/>
          <p:nvPr/>
        </p:nvSpPr>
        <p:spPr>
          <a:xfrm>
            <a:off x="769114" y="5032349"/>
            <a:ext cx="220980" cy="220980"/>
          </a:xfrm>
          <a:prstGeom prst="ellipse">
            <a:avLst/>
          </a:prstGeom>
          <a:solidFill>
            <a:srgbClr val="7F6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89" name="Straight Arrow Connector 88"/>
          <p:cNvCxnSpPr>
            <a:stCxn id="88" idx="4"/>
          </p:cNvCxnSpPr>
          <p:nvPr/>
        </p:nvCxnSpPr>
        <p:spPr>
          <a:xfrm>
            <a:off x="879604" y="5253329"/>
            <a:ext cx="0" cy="817880"/>
          </a:xfrm>
          <a:prstGeom prst="straightConnector1">
            <a:avLst/>
          </a:prstGeom>
          <a:ln w="31750">
            <a:solidFill>
              <a:srgbClr val="0000FF"/>
            </a:solidFill>
            <a:tailEnd type="arrow" w="lg" len="lg"/>
          </a:ln>
        </p:spPr>
        <p:style>
          <a:lnRef idx="1">
            <a:schemeClr val="accent1"/>
          </a:lnRef>
          <a:fillRef idx="0">
            <a:schemeClr val="accent1"/>
          </a:fillRef>
          <a:effectRef idx="0">
            <a:schemeClr val="accent1"/>
          </a:effectRef>
          <a:fontRef idx="minor">
            <a:schemeClr val="tx1"/>
          </a:fontRef>
        </p:style>
      </p:cxnSp>
      <p:sp>
        <p:nvSpPr>
          <p:cNvPr id="90" name="Oval 89"/>
          <p:cNvSpPr/>
          <p:nvPr/>
        </p:nvSpPr>
        <p:spPr>
          <a:xfrm>
            <a:off x="1932467" y="5032349"/>
            <a:ext cx="220980" cy="220980"/>
          </a:xfrm>
          <a:prstGeom prst="ellipse">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91" name="Straight Arrow Connector 90"/>
          <p:cNvCxnSpPr>
            <a:stCxn id="90" idx="4"/>
          </p:cNvCxnSpPr>
          <p:nvPr/>
        </p:nvCxnSpPr>
        <p:spPr>
          <a:xfrm>
            <a:off x="2042957" y="5253329"/>
            <a:ext cx="0" cy="817880"/>
          </a:xfrm>
          <a:prstGeom prst="straightConnector1">
            <a:avLst/>
          </a:prstGeom>
          <a:ln w="31750">
            <a:solidFill>
              <a:srgbClr val="0000FF"/>
            </a:solidFill>
            <a:tailEnd type="arrow" w="lg" len="lg"/>
          </a:ln>
        </p:spPr>
        <p:style>
          <a:lnRef idx="1">
            <a:schemeClr val="accent1"/>
          </a:lnRef>
          <a:fillRef idx="0">
            <a:schemeClr val="accent1"/>
          </a:fillRef>
          <a:effectRef idx="0">
            <a:schemeClr val="accent1"/>
          </a:effectRef>
          <a:fontRef idx="minor">
            <a:schemeClr val="tx1"/>
          </a:fontRef>
        </p:style>
      </p:cxnSp>
      <p:sp>
        <p:nvSpPr>
          <p:cNvPr id="92" name="Oval 91"/>
          <p:cNvSpPr/>
          <p:nvPr/>
        </p:nvSpPr>
        <p:spPr>
          <a:xfrm>
            <a:off x="2902605" y="5032349"/>
            <a:ext cx="220980" cy="220980"/>
          </a:xfrm>
          <a:prstGeom prst="ellipse">
            <a:avLst/>
          </a:prstGeom>
          <a:solidFill>
            <a:srgbClr val="7F6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93" name="Straight Arrow Connector 92"/>
          <p:cNvCxnSpPr>
            <a:stCxn id="92" idx="4"/>
          </p:cNvCxnSpPr>
          <p:nvPr/>
        </p:nvCxnSpPr>
        <p:spPr>
          <a:xfrm>
            <a:off x="3013095" y="5253329"/>
            <a:ext cx="0" cy="817880"/>
          </a:xfrm>
          <a:prstGeom prst="straightConnector1">
            <a:avLst/>
          </a:prstGeom>
          <a:ln w="31750">
            <a:solidFill>
              <a:srgbClr val="0000FF"/>
            </a:solidFill>
            <a:tailEnd type="arrow" w="lg" len="lg"/>
          </a:ln>
        </p:spPr>
        <p:style>
          <a:lnRef idx="1">
            <a:schemeClr val="accent1"/>
          </a:lnRef>
          <a:fillRef idx="0">
            <a:schemeClr val="accent1"/>
          </a:fillRef>
          <a:effectRef idx="0">
            <a:schemeClr val="accent1"/>
          </a:effectRef>
          <a:fontRef idx="minor">
            <a:schemeClr val="tx1"/>
          </a:fontRef>
        </p:style>
      </p:cxnSp>
      <p:sp>
        <p:nvSpPr>
          <p:cNvPr id="94" name="Oval 93"/>
          <p:cNvSpPr/>
          <p:nvPr/>
        </p:nvSpPr>
        <p:spPr>
          <a:xfrm>
            <a:off x="3548755" y="5032349"/>
            <a:ext cx="220980" cy="220980"/>
          </a:xfrm>
          <a:prstGeom prst="ellipse">
            <a:avLst/>
          </a:prstGeom>
          <a:solidFill>
            <a:srgbClr val="5C883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95" name="Straight Arrow Connector 94"/>
          <p:cNvCxnSpPr>
            <a:stCxn id="94" idx="4"/>
          </p:cNvCxnSpPr>
          <p:nvPr/>
        </p:nvCxnSpPr>
        <p:spPr>
          <a:xfrm>
            <a:off x="3659245" y="5253329"/>
            <a:ext cx="0" cy="817880"/>
          </a:xfrm>
          <a:prstGeom prst="straightConnector1">
            <a:avLst/>
          </a:prstGeom>
          <a:ln w="31750">
            <a:solidFill>
              <a:srgbClr val="0000FF"/>
            </a:solidFill>
            <a:tailEnd type="arrow" w="lg" len="lg"/>
          </a:ln>
        </p:spPr>
        <p:style>
          <a:lnRef idx="1">
            <a:schemeClr val="accent1"/>
          </a:lnRef>
          <a:fillRef idx="0">
            <a:schemeClr val="accent1"/>
          </a:fillRef>
          <a:effectRef idx="0">
            <a:schemeClr val="accent1"/>
          </a:effectRef>
          <a:fontRef idx="minor">
            <a:schemeClr val="tx1"/>
          </a:fontRef>
        </p:style>
      </p:cxnSp>
      <p:sp>
        <p:nvSpPr>
          <p:cNvPr id="96" name="Oval 95"/>
          <p:cNvSpPr/>
          <p:nvPr/>
        </p:nvSpPr>
        <p:spPr>
          <a:xfrm>
            <a:off x="4185818" y="5032349"/>
            <a:ext cx="220980" cy="220980"/>
          </a:xfrm>
          <a:prstGeom prst="ellipse">
            <a:avLst/>
          </a:prstGeom>
          <a:solidFill>
            <a:srgbClr val="7F6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97" name="Straight Arrow Connector 96"/>
          <p:cNvCxnSpPr>
            <a:stCxn id="96" idx="4"/>
          </p:cNvCxnSpPr>
          <p:nvPr/>
        </p:nvCxnSpPr>
        <p:spPr>
          <a:xfrm>
            <a:off x="4296308" y="5253329"/>
            <a:ext cx="0" cy="817880"/>
          </a:xfrm>
          <a:prstGeom prst="straightConnector1">
            <a:avLst/>
          </a:prstGeom>
          <a:ln w="31750">
            <a:solidFill>
              <a:srgbClr val="0000FF"/>
            </a:solidFill>
            <a:tailEnd type="arrow" w="lg" len="lg"/>
          </a:ln>
        </p:spPr>
        <p:style>
          <a:lnRef idx="1">
            <a:schemeClr val="accent1"/>
          </a:lnRef>
          <a:fillRef idx="0">
            <a:schemeClr val="accent1"/>
          </a:fillRef>
          <a:effectRef idx="0">
            <a:schemeClr val="accent1"/>
          </a:effectRef>
          <a:fontRef idx="minor">
            <a:schemeClr val="tx1"/>
          </a:fontRef>
        </p:style>
      </p:cxnSp>
      <p:sp>
        <p:nvSpPr>
          <p:cNvPr id="98" name="Oval 97"/>
          <p:cNvSpPr/>
          <p:nvPr/>
        </p:nvSpPr>
        <p:spPr>
          <a:xfrm>
            <a:off x="4835151" y="5032349"/>
            <a:ext cx="220980" cy="220980"/>
          </a:xfrm>
          <a:prstGeom prst="ellipse">
            <a:avLst/>
          </a:prstGeom>
          <a:solidFill>
            <a:srgbClr val="5C883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99" name="Straight Arrow Connector 98"/>
          <p:cNvCxnSpPr>
            <a:stCxn id="98" idx="4"/>
          </p:cNvCxnSpPr>
          <p:nvPr/>
        </p:nvCxnSpPr>
        <p:spPr>
          <a:xfrm>
            <a:off x="4945641" y="5253329"/>
            <a:ext cx="0" cy="817880"/>
          </a:xfrm>
          <a:prstGeom prst="straightConnector1">
            <a:avLst/>
          </a:prstGeom>
          <a:ln w="31750">
            <a:solidFill>
              <a:srgbClr val="0000FF"/>
            </a:solidFill>
            <a:tailEnd type="arrow" w="lg" len="lg"/>
          </a:ln>
        </p:spPr>
        <p:style>
          <a:lnRef idx="1">
            <a:schemeClr val="accent1"/>
          </a:lnRef>
          <a:fillRef idx="0">
            <a:schemeClr val="accent1"/>
          </a:fillRef>
          <a:effectRef idx="0">
            <a:schemeClr val="accent1"/>
          </a:effectRef>
          <a:fontRef idx="minor">
            <a:schemeClr val="tx1"/>
          </a:fontRef>
        </p:style>
      </p:cxnSp>
      <p:sp>
        <p:nvSpPr>
          <p:cNvPr id="100" name="Oval 99"/>
          <p:cNvSpPr/>
          <p:nvPr/>
        </p:nvSpPr>
        <p:spPr>
          <a:xfrm>
            <a:off x="5484483" y="5032349"/>
            <a:ext cx="220980" cy="220980"/>
          </a:xfrm>
          <a:prstGeom prst="ellipse">
            <a:avLst/>
          </a:prstGeom>
          <a:solidFill>
            <a:srgbClr val="7F6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01" name="Straight Arrow Connector 100"/>
          <p:cNvCxnSpPr>
            <a:stCxn id="100" idx="4"/>
          </p:cNvCxnSpPr>
          <p:nvPr/>
        </p:nvCxnSpPr>
        <p:spPr>
          <a:xfrm>
            <a:off x="5594973" y="5253329"/>
            <a:ext cx="0" cy="817880"/>
          </a:xfrm>
          <a:prstGeom prst="straightConnector1">
            <a:avLst/>
          </a:prstGeom>
          <a:ln w="31750">
            <a:solidFill>
              <a:srgbClr val="0000FF"/>
            </a:solidFill>
            <a:tailEnd type="arrow" w="lg" len="lg"/>
          </a:ln>
        </p:spPr>
        <p:style>
          <a:lnRef idx="1">
            <a:schemeClr val="accent1"/>
          </a:lnRef>
          <a:fillRef idx="0">
            <a:schemeClr val="accent1"/>
          </a:fillRef>
          <a:effectRef idx="0">
            <a:schemeClr val="accent1"/>
          </a:effectRef>
          <a:fontRef idx="minor">
            <a:schemeClr val="tx1"/>
          </a:fontRef>
        </p:style>
      </p:cxnSp>
      <p:sp>
        <p:nvSpPr>
          <p:cNvPr id="102" name="Oval 101"/>
          <p:cNvSpPr/>
          <p:nvPr/>
        </p:nvSpPr>
        <p:spPr>
          <a:xfrm>
            <a:off x="6572956" y="5032349"/>
            <a:ext cx="220980" cy="220980"/>
          </a:xfrm>
          <a:prstGeom prst="ellipse">
            <a:avLst/>
          </a:prstGeom>
          <a:solidFill>
            <a:srgbClr val="5C883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03" name="Straight Arrow Connector 102"/>
          <p:cNvCxnSpPr>
            <a:stCxn id="102" idx="4"/>
          </p:cNvCxnSpPr>
          <p:nvPr/>
        </p:nvCxnSpPr>
        <p:spPr>
          <a:xfrm>
            <a:off x="6683446" y="5253329"/>
            <a:ext cx="0" cy="817880"/>
          </a:xfrm>
          <a:prstGeom prst="straightConnector1">
            <a:avLst/>
          </a:prstGeom>
          <a:ln w="31750">
            <a:solidFill>
              <a:srgbClr val="0000FF"/>
            </a:solidFill>
            <a:tailEnd type="arrow" w="lg" len="lg"/>
          </a:ln>
        </p:spPr>
        <p:style>
          <a:lnRef idx="1">
            <a:schemeClr val="accent1"/>
          </a:lnRef>
          <a:fillRef idx="0">
            <a:schemeClr val="accent1"/>
          </a:fillRef>
          <a:effectRef idx="0">
            <a:schemeClr val="accent1"/>
          </a:effectRef>
          <a:fontRef idx="minor">
            <a:schemeClr val="tx1"/>
          </a:fontRef>
        </p:style>
      </p:cxnSp>
      <p:sp>
        <p:nvSpPr>
          <p:cNvPr id="104" name="Oval 103"/>
          <p:cNvSpPr/>
          <p:nvPr/>
        </p:nvSpPr>
        <p:spPr>
          <a:xfrm>
            <a:off x="7747076" y="5032349"/>
            <a:ext cx="220980" cy="220980"/>
          </a:xfrm>
          <a:prstGeom prst="ellipse">
            <a:avLst/>
          </a:prstGeom>
          <a:solidFill>
            <a:srgbClr val="7F6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05" name="Straight Arrow Connector 104"/>
          <p:cNvCxnSpPr>
            <a:stCxn id="104" idx="4"/>
          </p:cNvCxnSpPr>
          <p:nvPr/>
        </p:nvCxnSpPr>
        <p:spPr>
          <a:xfrm>
            <a:off x="7857566" y="5253329"/>
            <a:ext cx="0" cy="817880"/>
          </a:xfrm>
          <a:prstGeom prst="straightConnector1">
            <a:avLst/>
          </a:prstGeom>
          <a:ln w="31750">
            <a:solidFill>
              <a:srgbClr val="0000FF"/>
            </a:solidFill>
            <a:tailEnd type="arrow" w="lg" len="lg"/>
          </a:ln>
        </p:spPr>
        <p:style>
          <a:lnRef idx="1">
            <a:schemeClr val="accent1"/>
          </a:lnRef>
          <a:fillRef idx="0">
            <a:schemeClr val="accent1"/>
          </a:fillRef>
          <a:effectRef idx="0">
            <a:schemeClr val="accent1"/>
          </a:effectRef>
          <a:fontRef idx="minor">
            <a:schemeClr val="tx1"/>
          </a:fontRef>
        </p:style>
      </p:cxnSp>
      <p:sp>
        <p:nvSpPr>
          <p:cNvPr id="106" name="Oval 105"/>
          <p:cNvSpPr/>
          <p:nvPr/>
        </p:nvSpPr>
        <p:spPr>
          <a:xfrm>
            <a:off x="8912366" y="5032349"/>
            <a:ext cx="220980" cy="220980"/>
          </a:xfrm>
          <a:prstGeom prst="ellipse">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07" name="Straight Arrow Connector 106"/>
          <p:cNvCxnSpPr>
            <a:stCxn id="106" idx="4"/>
          </p:cNvCxnSpPr>
          <p:nvPr/>
        </p:nvCxnSpPr>
        <p:spPr>
          <a:xfrm>
            <a:off x="9022856" y="5253329"/>
            <a:ext cx="0" cy="817880"/>
          </a:xfrm>
          <a:prstGeom prst="straightConnector1">
            <a:avLst/>
          </a:prstGeom>
          <a:ln w="31750">
            <a:solidFill>
              <a:srgbClr val="0000FF"/>
            </a:solidFill>
            <a:tailEnd type="arrow" w="lg" len="lg"/>
          </a:ln>
        </p:spPr>
        <p:style>
          <a:lnRef idx="1">
            <a:schemeClr val="accent1"/>
          </a:lnRef>
          <a:fillRef idx="0">
            <a:schemeClr val="accent1"/>
          </a:fillRef>
          <a:effectRef idx="0">
            <a:schemeClr val="accent1"/>
          </a:effectRef>
          <a:fontRef idx="minor">
            <a:schemeClr val="tx1"/>
          </a:fontRef>
        </p:style>
      </p:cxnSp>
      <p:sp>
        <p:nvSpPr>
          <p:cNvPr id="108" name="Oval 107"/>
          <p:cNvSpPr/>
          <p:nvPr/>
        </p:nvSpPr>
        <p:spPr>
          <a:xfrm>
            <a:off x="9982855" y="5032349"/>
            <a:ext cx="220980" cy="220980"/>
          </a:xfrm>
          <a:prstGeom prst="ellipse">
            <a:avLst/>
          </a:prstGeom>
          <a:solidFill>
            <a:srgbClr val="7F6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09" name="Straight Arrow Connector 108"/>
          <p:cNvCxnSpPr>
            <a:stCxn id="108" idx="4"/>
          </p:cNvCxnSpPr>
          <p:nvPr/>
        </p:nvCxnSpPr>
        <p:spPr>
          <a:xfrm>
            <a:off x="10093345" y="5253329"/>
            <a:ext cx="0" cy="817880"/>
          </a:xfrm>
          <a:prstGeom prst="straightConnector1">
            <a:avLst/>
          </a:prstGeom>
          <a:ln w="31750">
            <a:solidFill>
              <a:srgbClr val="0000FF"/>
            </a:solidFill>
            <a:tailEnd type="arrow" w="lg" len="lg"/>
          </a:ln>
        </p:spPr>
        <p:style>
          <a:lnRef idx="1">
            <a:schemeClr val="accent1"/>
          </a:lnRef>
          <a:fillRef idx="0">
            <a:schemeClr val="accent1"/>
          </a:fillRef>
          <a:effectRef idx="0">
            <a:schemeClr val="accent1"/>
          </a:effectRef>
          <a:fontRef idx="minor">
            <a:schemeClr val="tx1"/>
          </a:fontRef>
        </p:style>
      </p:cxnSp>
      <p:sp>
        <p:nvSpPr>
          <p:cNvPr id="110" name="Oval 109"/>
          <p:cNvSpPr/>
          <p:nvPr/>
        </p:nvSpPr>
        <p:spPr>
          <a:xfrm>
            <a:off x="11111994" y="5032349"/>
            <a:ext cx="220980" cy="220980"/>
          </a:xfrm>
          <a:prstGeom prst="ellipse">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11" name="Straight Arrow Connector 110"/>
          <p:cNvCxnSpPr>
            <a:stCxn id="110" idx="4"/>
          </p:cNvCxnSpPr>
          <p:nvPr/>
        </p:nvCxnSpPr>
        <p:spPr>
          <a:xfrm>
            <a:off x="11222484" y="5253329"/>
            <a:ext cx="0" cy="817880"/>
          </a:xfrm>
          <a:prstGeom prst="straightConnector1">
            <a:avLst/>
          </a:prstGeom>
          <a:ln w="31750">
            <a:solidFill>
              <a:srgbClr val="0000FF"/>
            </a:solidFill>
            <a:tailEnd type="arrow" w="lg" len="lg"/>
          </a:ln>
        </p:spPr>
        <p:style>
          <a:lnRef idx="1">
            <a:schemeClr val="accent1"/>
          </a:lnRef>
          <a:fillRef idx="0">
            <a:schemeClr val="accent1"/>
          </a:fillRef>
          <a:effectRef idx="0">
            <a:schemeClr val="accent1"/>
          </a:effectRef>
          <a:fontRef idx="minor">
            <a:schemeClr val="tx1"/>
          </a:fontRef>
        </p:style>
      </p:cxnSp>
      <p:cxnSp>
        <p:nvCxnSpPr>
          <p:cNvPr id="113" name="Straight Arrow Connector 112"/>
          <p:cNvCxnSpPr>
            <a:stCxn id="90" idx="6"/>
            <a:endCxn id="92" idx="2"/>
          </p:cNvCxnSpPr>
          <p:nvPr/>
        </p:nvCxnSpPr>
        <p:spPr>
          <a:xfrm>
            <a:off x="2153447" y="5142839"/>
            <a:ext cx="749158" cy="0"/>
          </a:xfrm>
          <a:prstGeom prst="straightConnector1">
            <a:avLst/>
          </a:prstGeom>
          <a:ln w="31750">
            <a:solidFill>
              <a:srgbClr val="CB9764"/>
            </a:solidFill>
            <a:tailEnd type="arrow" w="lg" len="lg"/>
          </a:ln>
        </p:spPr>
        <p:style>
          <a:lnRef idx="1">
            <a:schemeClr val="accent1"/>
          </a:lnRef>
          <a:fillRef idx="0">
            <a:schemeClr val="accent1"/>
          </a:fillRef>
          <a:effectRef idx="0">
            <a:schemeClr val="accent1"/>
          </a:effectRef>
          <a:fontRef idx="minor">
            <a:schemeClr val="tx1"/>
          </a:fontRef>
        </p:style>
      </p:cxnSp>
      <p:cxnSp>
        <p:nvCxnSpPr>
          <p:cNvPr id="115" name="Straight Arrow Connector 114"/>
          <p:cNvCxnSpPr>
            <a:stCxn id="94" idx="6"/>
            <a:endCxn id="96" idx="2"/>
          </p:cNvCxnSpPr>
          <p:nvPr/>
        </p:nvCxnSpPr>
        <p:spPr>
          <a:xfrm>
            <a:off x="3769735" y="5142839"/>
            <a:ext cx="416083" cy="0"/>
          </a:xfrm>
          <a:prstGeom prst="straightConnector1">
            <a:avLst/>
          </a:prstGeom>
          <a:ln w="31750">
            <a:solidFill>
              <a:srgbClr val="CB9764"/>
            </a:solidFill>
            <a:tailEnd type="arrow" w="lg" len="lg"/>
          </a:ln>
        </p:spPr>
        <p:style>
          <a:lnRef idx="1">
            <a:schemeClr val="accent1"/>
          </a:lnRef>
          <a:fillRef idx="0">
            <a:schemeClr val="accent1"/>
          </a:fillRef>
          <a:effectRef idx="0">
            <a:schemeClr val="accent1"/>
          </a:effectRef>
          <a:fontRef idx="minor">
            <a:schemeClr val="tx1"/>
          </a:fontRef>
        </p:style>
      </p:cxnSp>
      <p:cxnSp>
        <p:nvCxnSpPr>
          <p:cNvPr id="117" name="Straight Arrow Connector 116"/>
          <p:cNvCxnSpPr>
            <a:stCxn id="98" idx="6"/>
            <a:endCxn id="100" idx="2"/>
          </p:cNvCxnSpPr>
          <p:nvPr/>
        </p:nvCxnSpPr>
        <p:spPr>
          <a:xfrm>
            <a:off x="5056131" y="5142839"/>
            <a:ext cx="428352" cy="0"/>
          </a:xfrm>
          <a:prstGeom prst="straightConnector1">
            <a:avLst/>
          </a:prstGeom>
          <a:ln w="31750">
            <a:solidFill>
              <a:srgbClr val="CB9764"/>
            </a:solidFill>
            <a:tailEnd type="arrow" w="lg" len="lg"/>
          </a:ln>
        </p:spPr>
        <p:style>
          <a:lnRef idx="1">
            <a:schemeClr val="accent1"/>
          </a:lnRef>
          <a:fillRef idx="0">
            <a:schemeClr val="accent1"/>
          </a:fillRef>
          <a:effectRef idx="0">
            <a:schemeClr val="accent1"/>
          </a:effectRef>
          <a:fontRef idx="minor">
            <a:schemeClr val="tx1"/>
          </a:fontRef>
        </p:style>
      </p:cxnSp>
      <p:cxnSp>
        <p:nvCxnSpPr>
          <p:cNvPr id="119" name="Straight Arrow Connector 118"/>
          <p:cNvCxnSpPr>
            <a:stCxn id="102" idx="6"/>
            <a:endCxn id="104" idx="2"/>
          </p:cNvCxnSpPr>
          <p:nvPr/>
        </p:nvCxnSpPr>
        <p:spPr>
          <a:xfrm>
            <a:off x="6793936" y="5142839"/>
            <a:ext cx="953140" cy="0"/>
          </a:xfrm>
          <a:prstGeom prst="straightConnector1">
            <a:avLst/>
          </a:prstGeom>
          <a:ln w="31750">
            <a:solidFill>
              <a:srgbClr val="CB9764"/>
            </a:solidFill>
            <a:tailEnd type="arrow" w="lg" len="lg"/>
          </a:ln>
        </p:spPr>
        <p:style>
          <a:lnRef idx="1">
            <a:schemeClr val="accent1"/>
          </a:lnRef>
          <a:fillRef idx="0">
            <a:schemeClr val="accent1"/>
          </a:fillRef>
          <a:effectRef idx="0">
            <a:schemeClr val="accent1"/>
          </a:effectRef>
          <a:fontRef idx="minor">
            <a:schemeClr val="tx1"/>
          </a:fontRef>
        </p:style>
      </p:cxnSp>
      <p:cxnSp>
        <p:nvCxnSpPr>
          <p:cNvPr id="121" name="Straight Arrow Connector 120"/>
          <p:cNvCxnSpPr>
            <a:stCxn id="106" idx="6"/>
            <a:endCxn id="108" idx="2"/>
          </p:cNvCxnSpPr>
          <p:nvPr/>
        </p:nvCxnSpPr>
        <p:spPr>
          <a:xfrm>
            <a:off x="9133346" y="5142839"/>
            <a:ext cx="849509" cy="0"/>
          </a:xfrm>
          <a:prstGeom prst="straightConnector1">
            <a:avLst/>
          </a:prstGeom>
          <a:ln w="31750">
            <a:solidFill>
              <a:srgbClr val="CB9764"/>
            </a:solidFill>
            <a:tailEnd type="arrow" w="lg" len="lg"/>
          </a:ln>
        </p:spPr>
        <p:style>
          <a:lnRef idx="1">
            <a:schemeClr val="accent1"/>
          </a:lnRef>
          <a:fillRef idx="0">
            <a:schemeClr val="accent1"/>
          </a:fillRef>
          <a:effectRef idx="0">
            <a:schemeClr val="accent1"/>
          </a:effectRef>
          <a:fontRef idx="minor">
            <a:schemeClr val="tx1"/>
          </a:fontRef>
        </p:style>
      </p:cxnSp>
      <p:cxnSp>
        <p:nvCxnSpPr>
          <p:cNvPr id="123" name="Straight Arrow Connector 122"/>
          <p:cNvCxnSpPr>
            <a:stCxn id="88" idx="2"/>
          </p:cNvCxnSpPr>
          <p:nvPr/>
        </p:nvCxnSpPr>
        <p:spPr>
          <a:xfrm flipH="1">
            <a:off x="293694" y="5142839"/>
            <a:ext cx="475420" cy="0"/>
          </a:xfrm>
          <a:prstGeom prst="straightConnector1">
            <a:avLst/>
          </a:prstGeom>
          <a:ln w="31750">
            <a:solidFill>
              <a:srgbClr val="CB9764"/>
            </a:solidFill>
            <a:headEnd type="arrow" w="lg" len="lg"/>
            <a:tailEnd type="none" w="lg" len="lg"/>
          </a:ln>
        </p:spPr>
        <p:style>
          <a:lnRef idx="1">
            <a:schemeClr val="accent1"/>
          </a:lnRef>
          <a:fillRef idx="0">
            <a:schemeClr val="accent1"/>
          </a:fillRef>
          <a:effectRef idx="0">
            <a:schemeClr val="accent1"/>
          </a:effectRef>
          <a:fontRef idx="minor">
            <a:schemeClr val="tx1"/>
          </a:fontRef>
        </p:style>
      </p:cxnSp>
      <p:cxnSp>
        <p:nvCxnSpPr>
          <p:cNvPr id="124" name="Straight Arrow Connector 123"/>
          <p:cNvCxnSpPr>
            <a:stCxn id="110" idx="6"/>
          </p:cNvCxnSpPr>
          <p:nvPr/>
        </p:nvCxnSpPr>
        <p:spPr>
          <a:xfrm>
            <a:off x="11332974" y="5142839"/>
            <a:ext cx="492524" cy="0"/>
          </a:xfrm>
          <a:prstGeom prst="straightConnector1">
            <a:avLst/>
          </a:prstGeom>
          <a:ln w="31750">
            <a:solidFill>
              <a:srgbClr val="CB9764"/>
            </a:solidFill>
            <a:tailEnd type="arrow" w="lg" len="lg"/>
          </a:ln>
        </p:spPr>
        <p:style>
          <a:lnRef idx="1">
            <a:schemeClr val="accent1"/>
          </a:lnRef>
          <a:fillRef idx="0">
            <a:schemeClr val="accent1"/>
          </a:fillRef>
          <a:effectRef idx="0">
            <a:schemeClr val="accent1"/>
          </a:effectRef>
          <a:fontRef idx="minor">
            <a:schemeClr val="tx1"/>
          </a:fontRef>
        </p:style>
      </p:cxnSp>
      <p:cxnSp>
        <p:nvCxnSpPr>
          <p:cNvPr id="125" name="Elbow Connector 124"/>
          <p:cNvCxnSpPr>
            <a:stCxn id="106" idx="7"/>
            <a:endCxn id="110" idx="1"/>
          </p:cNvCxnSpPr>
          <p:nvPr/>
        </p:nvCxnSpPr>
        <p:spPr>
          <a:xfrm rot="5400000" flipH="1" flipV="1">
            <a:off x="10122670" y="4043025"/>
            <a:ext cx="12700" cy="2043372"/>
          </a:xfrm>
          <a:prstGeom prst="bentConnector3">
            <a:avLst>
              <a:gd name="adj1" fmla="val 2054819"/>
            </a:avLst>
          </a:prstGeom>
          <a:ln w="31750">
            <a:solidFill>
              <a:srgbClr val="CB9764"/>
            </a:solidFill>
            <a:tailEnd type="arrow" w="lg" len="lg"/>
          </a:ln>
        </p:spPr>
        <p:style>
          <a:lnRef idx="1">
            <a:schemeClr val="accent1"/>
          </a:lnRef>
          <a:fillRef idx="0">
            <a:schemeClr val="accent1"/>
          </a:fillRef>
          <a:effectRef idx="0">
            <a:schemeClr val="accent1"/>
          </a:effectRef>
          <a:fontRef idx="minor">
            <a:schemeClr val="tx1"/>
          </a:fontRef>
        </p:style>
      </p:cxnSp>
      <p:cxnSp>
        <p:nvCxnSpPr>
          <p:cNvPr id="126" name="Elbow Connector 125"/>
          <p:cNvCxnSpPr>
            <a:stCxn id="102" idx="7"/>
            <a:endCxn id="106" idx="1"/>
          </p:cNvCxnSpPr>
          <p:nvPr/>
        </p:nvCxnSpPr>
        <p:spPr>
          <a:xfrm rot="5400000" flipH="1" flipV="1">
            <a:off x="7853151" y="3973134"/>
            <a:ext cx="12700" cy="2183154"/>
          </a:xfrm>
          <a:prstGeom prst="bentConnector3">
            <a:avLst>
              <a:gd name="adj1" fmla="val 2054819"/>
            </a:avLst>
          </a:prstGeom>
          <a:ln w="31750">
            <a:solidFill>
              <a:srgbClr val="CB9764"/>
            </a:solidFill>
            <a:tailEnd type="arrow" w="lg" len="lg"/>
          </a:ln>
        </p:spPr>
        <p:style>
          <a:lnRef idx="1">
            <a:schemeClr val="accent1"/>
          </a:lnRef>
          <a:fillRef idx="0">
            <a:schemeClr val="accent1"/>
          </a:fillRef>
          <a:effectRef idx="0">
            <a:schemeClr val="accent1"/>
          </a:effectRef>
          <a:fontRef idx="minor">
            <a:schemeClr val="tx1"/>
          </a:fontRef>
        </p:style>
      </p:cxnSp>
      <p:cxnSp>
        <p:nvCxnSpPr>
          <p:cNvPr id="127" name="Elbow Connector 126"/>
          <p:cNvCxnSpPr>
            <a:stCxn id="98" idx="7"/>
            <a:endCxn id="102" idx="1"/>
          </p:cNvCxnSpPr>
          <p:nvPr/>
        </p:nvCxnSpPr>
        <p:spPr>
          <a:xfrm rot="5400000" flipH="1" flipV="1">
            <a:off x="5814543" y="4273937"/>
            <a:ext cx="12700" cy="1581549"/>
          </a:xfrm>
          <a:prstGeom prst="bentConnector3">
            <a:avLst>
              <a:gd name="adj1" fmla="val 2054819"/>
            </a:avLst>
          </a:prstGeom>
          <a:ln w="31750">
            <a:solidFill>
              <a:srgbClr val="CB9764"/>
            </a:solidFill>
            <a:tailEnd type="arrow" w="lg" len="lg"/>
          </a:ln>
        </p:spPr>
        <p:style>
          <a:lnRef idx="1">
            <a:schemeClr val="accent1"/>
          </a:lnRef>
          <a:fillRef idx="0">
            <a:schemeClr val="accent1"/>
          </a:fillRef>
          <a:effectRef idx="0">
            <a:schemeClr val="accent1"/>
          </a:effectRef>
          <a:fontRef idx="minor">
            <a:schemeClr val="tx1"/>
          </a:fontRef>
        </p:style>
      </p:cxnSp>
      <p:cxnSp>
        <p:nvCxnSpPr>
          <p:cNvPr id="128" name="Elbow Connector 127"/>
          <p:cNvCxnSpPr>
            <a:stCxn id="94" idx="7"/>
            <a:endCxn id="98" idx="1"/>
          </p:cNvCxnSpPr>
          <p:nvPr/>
        </p:nvCxnSpPr>
        <p:spPr>
          <a:xfrm rot="5400000" flipH="1" flipV="1">
            <a:off x="4302443" y="4499641"/>
            <a:ext cx="12700" cy="1130140"/>
          </a:xfrm>
          <a:prstGeom prst="bentConnector3">
            <a:avLst>
              <a:gd name="adj1" fmla="val 2054819"/>
            </a:avLst>
          </a:prstGeom>
          <a:ln w="31750">
            <a:solidFill>
              <a:srgbClr val="CB9764"/>
            </a:solidFill>
            <a:tailEnd type="arrow" w="lg" len="lg"/>
          </a:ln>
        </p:spPr>
        <p:style>
          <a:lnRef idx="1">
            <a:schemeClr val="accent1"/>
          </a:lnRef>
          <a:fillRef idx="0">
            <a:schemeClr val="accent1"/>
          </a:fillRef>
          <a:effectRef idx="0">
            <a:schemeClr val="accent1"/>
          </a:effectRef>
          <a:fontRef idx="minor">
            <a:schemeClr val="tx1"/>
          </a:fontRef>
        </p:style>
      </p:cxnSp>
      <p:cxnSp>
        <p:nvCxnSpPr>
          <p:cNvPr id="129" name="Elbow Connector 128"/>
          <p:cNvCxnSpPr>
            <a:stCxn id="90" idx="7"/>
            <a:endCxn id="94" idx="1"/>
          </p:cNvCxnSpPr>
          <p:nvPr/>
        </p:nvCxnSpPr>
        <p:spPr>
          <a:xfrm rot="5400000" flipH="1" flipV="1">
            <a:off x="2851101" y="4334695"/>
            <a:ext cx="12700" cy="1460032"/>
          </a:xfrm>
          <a:prstGeom prst="bentConnector3">
            <a:avLst>
              <a:gd name="adj1" fmla="val 2054819"/>
            </a:avLst>
          </a:prstGeom>
          <a:ln w="31750">
            <a:solidFill>
              <a:srgbClr val="CB9764"/>
            </a:solidFill>
            <a:tailEnd type="arrow" w="lg" len="lg"/>
          </a:ln>
        </p:spPr>
        <p:style>
          <a:lnRef idx="1">
            <a:schemeClr val="accent1"/>
          </a:lnRef>
          <a:fillRef idx="0">
            <a:schemeClr val="accent1"/>
          </a:fillRef>
          <a:effectRef idx="0">
            <a:schemeClr val="accent1"/>
          </a:effectRef>
          <a:fontRef idx="minor">
            <a:schemeClr val="tx1"/>
          </a:fontRef>
        </p:style>
      </p:cxnSp>
      <p:cxnSp>
        <p:nvCxnSpPr>
          <p:cNvPr id="130" name="Elbow Connector 129"/>
          <p:cNvCxnSpPr>
            <a:endCxn id="90" idx="1"/>
          </p:cNvCxnSpPr>
          <p:nvPr/>
        </p:nvCxnSpPr>
        <p:spPr>
          <a:xfrm>
            <a:off x="293694" y="4802571"/>
            <a:ext cx="1671135" cy="262140"/>
          </a:xfrm>
          <a:prstGeom prst="bentConnector2">
            <a:avLst/>
          </a:prstGeom>
          <a:ln w="31750">
            <a:solidFill>
              <a:srgbClr val="CB9764"/>
            </a:solidFill>
            <a:tailEnd type="arrow" w="lg" len="lg"/>
          </a:ln>
        </p:spPr>
        <p:style>
          <a:lnRef idx="1">
            <a:schemeClr val="accent1"/>
          </a:lnRef>
          <a:fillRef idx="0">
            <a:schemeClr val="accent1"/>
          </a:fillRef>
          <a:effectRef idx="0">
            <a:schemeClr val="accent1"/>
          </a:effectRef>
          <a:fontRef idx="minor">
            <a:schemeClr val="tx1"/>
          </a:fontRef>
        </p:style>
      </p:cxnSp>
      <p:sp>
        <p:nvSpPr>
          <p:cNvPr id="131" name="TextBox 130"/>
          <p:cNvSpPr txBox="1"/>
          <p:nvPr/>
        </p:nvSpPr>
        <p:spPr>
          <a:xfrm rot="2700000">
            <a:off x="333859" y="4220555"/>
            <a:ext cx="840295" cy="461665"/>
          </a:xfrm>
          <a:prstGeom prst="rect">
            <a:avLst/>
          </a:prstGeom>
          <a:noFill/>
        </p:spPr>
        <p:txBody>
          <a:bodyPr wrap="none" rtlCol="0">
            <a:spAutoFit/>
          </a:bodyPr>
          <a:lstStyle/>
          <a:p>
            <a:r>
              <a:rPr lang="en-US" sz="2400" dirty="0">
                <a:solidFill>
                  <a:schemeClr val="accent4">
                    <a:lumMod val="50000"/>
                  </a:schemeClr>
                </a:solidFill>
              </a:rPr>
              <a:t>NULL</a:t>
            </a:r>
          </a:p>
        </p:txBody>
      </p:sp>
      <p:sp>
        <p:nvSpPr>
          <p:cNvPr id="132" name="TextBox 131"/>
          <p:cNvSpPr txBox="1"/>
          <p:nvPr/>
        </p:nvSpPr>
        <p:spPr>
          <a:xfrm rot="2700000">
            <a:off x="735301" y="3907714"/>
            <a:ext cx="1753878" cy="461665"/>
          </a:xfrm>
          <a:prstGeom prst="rect">
            <a:avLst/>
          </a:prstGeom>
          <a:noFill/>
        </p:spPr>
        <p:txBody>
          <a:bodyPr wrap="none" rtlCol="0">
            <a:spAutoFit/>
          </a:bodyPr>
          <a:lstStyle/>
          <a:p>
            <a:r>
              <a:rPr lang="en-US" sz="2400" dirty="0" err="1">
                <a:solidFill>
                  <a:srgbClr val="7030A0"/>
                </a:solidFill>
              </a:rPr>
              <a:t>Team_Name</a:t>
            </a:r>
            <a:endParaRPr lang="en-US" sz="2400" dirty="0">
              <a:solidFill>
                <a:srgbClr val="7030A0"/>
              </a:solidFill>
            </a:endParaRPr>
          </a:p>
        </p:txBody>
      </p:sp>
      <p:sp>
        <p:nvSpPr>
          <p:cNvPr id="133" name="TextBox 132"/>
          <p:cNvSpPr txBox="1"/>
          <p:nvPr/>
        </p:nvSpPr>
        <p:spPr>
          <a:xfrm rot="2700000">
            <a:off x="2426803" y="4230715"/>
            <a:ext cx="840295" cy="461665"/>
          </a:xfrm>
          <a:prstGeom prst="rect">
            <a:avLst/>
          </a:prstGeom>
          <a:noFill/>
        </p:spPr>
        <p:txBody>
          <a:bodyPr wrap="none" rtlCol="0">
            <a:spAutoFit/>
          </a:bodyPr>
          <a:lstStyle/>
          <a:p>
            <a:r>
              <a:rPr lang="en-US" sz="2400" dirty="0">
                <a:solidFill>
                  <a:schemeClr val="accent4">
                    <a:lumMod val="50000"/>
                  </a:schemeClr>
                </a:solidFill>
              </a:rPr>
              <a:t>NULL</a:t>
            </a:r>
          </a:p>
        </p:txBody>
      </p:sp>
      <p:sp>
        <p:nvSpPr>
          <p:cNvPr id="134" name="TextBox 133"/>
          <p:cNvSpPr txBox="1"/>
          <p:nvPr/>
        </p:nvSpPr>
        <p:spPr>
          <a:xfrm rot="2700000">
            <a:off x="3727283" y="4230715"/>
            <a:ext cx="840295" cy="461665"/>
          </a:xfrm>
          <a:prstGeom prst="rect">
            <a:avLst/>
          </a:prstGeom>
          <a:noFill/>
        </p:spPr>
        <p:txBody>
          <a:bodyPr wrap="none" rtlCol="0">
            <a:spAutoFit/>
          </a:bodyPr>
          <a:lstStyle/>
          <a:p>
            <a:r>
              <a:rPr lang="en-US" sz="2400" dirty="0">
                <a:solidFill>
                  <a:schemeClr val="accent4">
                    <a:lumMod val="50000"/>
                  </a:schemeClr>
                </a:solidFill>
              </a:rPr>
              <a:t>NULL</a:t>
            </a:r>
          </a:p>
        </p:txBody>
      </p:sp>
      <p:sp>
        <p:nvSpPr>
          <p:cNvPr id="135" name="TextBox 134"/>
          <p:cNvSpPr txBox="1"/>
          <p:nvPr/>
        </p:nvSpPr>
        <p:spPr>
          <a:xfrm rot="2700000">
            <a:off x="5027763" y="4230715"/>
            <a:ext cx="840295" cy="461665"/>
          </a:xfrm>
          <a:prstGeom prst="rect">
            <a:avLst/>
          </a:prstGeom>
          <a:noFill/>
        </p:spPr>
        <p:txBody>
          <a:bodyPr wrap="none" rtlCol="0">
            <a:spAutoFit/>
          </a:bodyPr>
          <a:lstStyle/>
          <a:p>
            <a:r>
              <a:rPr lang="en-US" sz="2400" dirty="0">
                <a:solidFill>
                  <a:schemeClr val="accent4">
                    <a:lumMod val="50000"/>
                  </a:schemeClr>
                </a:solidFill>
              </a:rPr>
              <a:t>NULL</a:t>
            </a:r>
          </a:p>
        </p:txBody>
      </p:sp>
      <p:sp>
        <p:nvSpPr>
          <p:cNvPr id="136" name="TextBox 135"/>
          <p:cNvSpPr txBox="1"/>
          <p:nvPr/>
        </p:nvSpPr>
        <p:spPr>
          <a:xfrm rot="2700000">
            <a:off x="7283284" y="4230715"/>
            <a:ext cx="840295" cy="461665"/>
          </a:xfrm>
          <a:prstGeom prst="rect">
            <a:avLst/>
          </a:prstGeom>
          <a:noFill/>
        </p:spPr>
        <p:txBody>
          <a:bodyPr wrap="none" rtlCol="0">
            <a:spAutoFit/>
          </a:bodyPr>
          <a:lstStyle/>
          <a:p>
            <a:r>
              <a:rPr lang="en-US" sz="2400" dirty="0">
                <a:solidFill>
                  <a:schemeClr val="accent4">
                    <a:lumMod val="50000"/>
                  </a:schemeClr>
                </a:solidFill>
              </a:rPr>
              <a:t>NULL</a:t>
            </a:r>
          </a:p>
        </p:txBody>
      </p:sp>
      <p:sp>
        <p:nvSpPr>
          <p:cNvPr id="137" name="TextBox 136"/>
          <p:cNvSpPr txBox="1"/>
          <p:nvPr/>
        </p:nvSpPr>
        <p:spPr>
          <a:xfrm rot="2700000">
            <a:off x="9538803" y="4230715"/>
            <a:ext cx="840295" cy="461665"/>
          </a:xfrm>
          <a:prstGeom prst="rect">
            <a:avLst/>
          </a:prstGeom>
          <a:noFill/>
        </p:spPr>
        <p:txBody>
          <a:bodyPr wrap="none" rtlCol="0">
            <a:spAutoFit/>
          </a:bodyPr>
          <a:lstStyle/>
          <a:p>
            <a:r>
              <a:rPr lang="en-US" sz="2400" dirty="0">
                <a:solidFill>
                  <a:schemeClr val="accent4">
                    <a:lumMod val="50000"/>
                  </a:schemeClr>
                </a:solidFill>
              </a:rPr>
              <a:t>NULL</a:t>
            </a:r>
          </a:p>
        </p:txBody>
      </p:sp>
      <p:sp>
        <p:nvSpPr>
          <p:cNvPr id="138" name="TextBox 137"/>
          <p:cNvSpPr txBox="1"/>
          <p:nvPr/>
        </p:nvSpPr>
        <p:spPr>
          <a:xfrm rot="2700000">
            <a:off x="2443342" y="3949653"/>
            <a:ext cx="1635256" cy="461665"/>
          </a:xfrm>
          <a:prstGeom prst="rect">
            <a:avLst/>
          </a:prstGeom>
          <a:noFill/>
        </p:spPr>
        <p:txBody>
          <a:bodyPr wrap="none" rtlCol="0">
            <a:spAutoFit/>
          </a:bodyPr>
          <a:lstStyle/>
          <a:p>
            <a:r>
              <a:rPr lang="en-US" sz="2400" dirty="0" err="1">
                <a:solidFill>
                  <a:schemeClr val="accent6">
                    <a:lumMod val="75000"/>
                  </a:schemeClr>
                </a:solidFill>
              </a:rPr>
              <a:t>Team_Wins</a:t>
            </a:r>
            <a:endParaRPr lang="en-US" sz="2400" dirty="0">
              <a:solidFill>
                <a:schemeClr val="accent6">
                  <a:lumMod val="75000"/>
                </a:schemeClr>
              </a:solidFill>
            </a:endParaRPr>
          </a:p>
        </p:txBody>
      </p:sp>
      <p:sp>
        <p:nvSpPr>
          <p:cNvPr id="139" name="TextBox 138"/>
          <p:cNvSpPr txBox="1"/>
          <p:nvPr/>
        </p:nvSpPr>
        <p:spPr>
          <a:xfrm rot="2700000">
            <a:off x="3571709" y="3886178"/>
            <a:ext cx="1814792" cy="461665"/>
          </a:xfrm>
          <a:prstGeom prst="rect">
            <a:avLst/>
          </a:prstGeom>
          <a:noFill/>
        </p:spPr>
        <p:txBody>
          <a:bodyPr wrap="none" rtlCol="0">
            <a:spAutoFit/>
          </a:bodyPr>
          <a:lstStyle/>
          <a:p>
            <a:r>
              <a:rPr lang="en-US" sz="2400" dirty="0" err="1">
                <a:solidFill>
                  <a:schemeClr val="accent6">
                    <a:lumMod val="75000"/>
                  </a:schemeClr>
                </a:solidFill>
              </a:rPr>
              <a:t>Team_Losses</a:t>
            </a:r>
            <a:endParaRPr lang="en-US" sz="2400" dirty="0">
              <a:solidFill>
                <a:schemeClr val="accent6">
                  <a:lumMod val="75000"/>
                </a:schemeClr>
              </a:solidFill>
            </a:endParaRPr>
          </a:p>
        </p:txBody>
      </p:sp>
      <p:sp>
        <p:nvSpPr>
          <p:cNvPr id="140" name="TextBox 139"/>
          <p:cNvSpPr txBox="1"/>
          <p:nvPr/>
        </p:nvSpPr>
        <p:spPr>
          <a:xfrm rot="2700000">
            <a:off x="5352241" y="3903702"/>
            <a:ext cx="1765227" cy="461665"/>
          </a:xfrm>
          <a:prstGeom prst="rect">
            <a:avLst/>
          </a:prstGeom>
          <a:noFill/>
        </p:spPr>
        <p:txBody>
          <a:bodyPr wrap="none" rtlCol="0">
            <a:spAutoFit/>
          </a:bodyPr>
          <a:lstStyle/>
          <a:p>
            <a:r>
              <a:rPr lang="en-US" sz="2400" dirty="0" err="1">
                <a:solidFill>
                  <a:schemeClr val="accent6">
                    <a:lumMod val="75000"/>
                  </a:schemeClr>
                </a:solidFill>
              </a:rPr>
              <a:t>Points_Delta</a:t>
            </a:r>
            <a:endParaRPr lang="en-US" sz="2400" dirty="0">
              <a:solidFill>
                <a:schemeClr val="accent6">
                  <a:lumMod val="75000"/>
                </a:schemeClr>
              </a:solidFill>
            </a:endParaRPr>
          </a:p>
        </p:txBody>
      </p:sp>
      <p:sp>
        <p:nvSpPr>
          <p:cNvPr id="141" name="TextBox 140"/>
          <p:cNvSpPr txBox="1"/>
          <p:nvPr/>
        </p:nvSpPr>
        <p:spPr>
          <a:xfrm rot="2700000">
            <a:off x="7722571" y="3907714"/>
            <a:ext cx="1753878" cy="461665"/>
          </a:xfrm>
          <a:prstGeom prst="rect">
            <a:avLst/>
          </a:prstGeom>
          <a:noFill/>
        </p:spPr>
        <p:txBody>
          <a:bodyPr wrap="none" rtlCol="0">
            <a:spAutoFit/>
          </a:bodyPr>
          <a:lstStyle/>
          <a:p>
            <a:r>
              <a:rPr lang="en-US" sz="2400" dirty="0" err="1">
                <a:solidFill>
                  <a:srgbClr val="7030A0"/>
                </a:solidFill>
              </a:rPr>
              <a:t>Team_Name</a:t>
            </a:r>
            <a:endParaRPr lang="en-US" sz="2400" dirty="0">
              <a:solidFill>
                <a:srgbClr val="7030A0"/>
              </a:solidFill>
            </a:endParaRPr>
          </a:p>
        </p:txBody>
      </p:sp>
      <p:sp>
        <p:nvSpPr>
          <p:cNvPr id="142" name="TextBox 141"/>
          <p:cNvSpPr txBox="1"/>
          <p:nvPr/>
        </p:nvSpPr>
        <p:spPr>
          <a:xfrm rot="2700000">
            <a:off x="10760744" y="4255016"/>
            <a:ext cx="771558" cy="461665"/>
          </a:xfrm>
          <a:prstGeom prst="rect">
            <a:avLst/>
          </a:prstGeom>
          <a:noFill/>
        </p:spPr>
        <p:txBody>
          <a:bodyPr wrap="none" rtlCol="0">
            <a:spAutoFit/>
          </a:bodyPr>
          <a:lstStyle/>
          <a:p>
            <a:r>
              <a:rPr lang="en-US" sz="2400" dirty="0">
                <a:solidFill>
                  <a:srgbClr val="00B0F0"/>
                </a:solidFill>
              </a:rPr>
              <a:t>Date</a:t>
            </a:r>
          </a:p>
        </p:txBody>
      </p:sp>
      <p:cxnSp>
        <p:nvCxnSpPr>
          <p:cNvPr id="143" name="Straight Connector 142"/>
          <p:cNvCxnSpPr/>
          <p:nvPr/>
        </p:nvCxnSpPr>
        <p:spPr>
          <a:xfrm>
            <a:off x="2386638" y="3742030"/>
            <a:ext cx="8915" cy="30480"/>
          </a:xfrm>
          <a:prstGeom prst="line">
            <a:avLst/>
          </a:prstGeom>
        </p:spPr>
        <p:style>
          <a:lnRef idx="1">
            <a:schemeClr val="accent1"/>
          </a:lnRef>
          <a:fillRef idx="0">
            <a:schemeClr val="accent1"/>
          </a:fillRef>
          <a:effectRef idx="0">
            <a:schemeClr val="accent1"/>
          </a:effectRef>
          <a:fontRef idx="minor">
            <a:schemeClr val="tx1"/>
          </a:fontRef>
        </p:style>
      </p:cxnSp>
      <p:sp>
        <p:nvSpPr>
          <p:cNvPr id="148" name="Rectangle 147"/>
          <p:cNvSpPr/>
          <p:nvPr/>
        </p:nvSpPr>
        <p:spPr>
          <a:xfrm>
            <a:off x="563178" y="1988457"/>
            <a:ext cx="7183898" cy="1323704"/>
          </a:xfrm>
          <a:prstGeom prst="rect">
            <a:avLst/>
          </a:prstGeom>
          <a:solidFill>
            <a:schemeClr val="lt1"/>
          </a:solidFill>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cxnSp>
        <p:nvCxnSpPr>
          <p:cNvPr id="150" name="Straight Arrow Connector 149"/>
          <p:cNvCxnSpPr/>
          <p:nvPr/>
        </p:nvCxnSpPr>
        <p:spPr>
          <a:xfrm>
            <a:off x="114300" y="1797050"/>
            <a:ext cx="654814" cy="0"/>
          </a:xfrm>
          <a:prstGeom prst="straightConnector1">
            <a:avLst/>
          </a:prstGeom>
          <a:ln w="44450">
            <a:tailEnd type="arrow" w="lg" len="lg"/>
          </a:ln>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p14="http://schemas.microsoft.com/office/powerpoint/2010/main" val="341991296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650875"/>
          </a:xfrm>
        </p:spPr>
        <p:txBody>
          <a:bodyPr>
            <a:normAutofit fontScale="90000"/>
          </a:bodyPr>
          <a:lstStyle/>
          <a:p>
            <a:r>
              <a:rPr lang="en-US" dirty="0" smtClean="0">
                <a:solidFill>
                  <a:srgbClr val="0070C0"/>
                </a:solidFill>
              </a:rPr>
              <a:t>Ablation Studies</a:t>
            </a:r>
            <a:endParaRPr lang="en-US" dirty="0">
              <a:solidFill>
                <a:srgbClr val="0070C0"/>
              </a:solidFill>
            </a:endParaRPr>
          </a:p>
        </p:txBody>
      </p:sp>
      <p:graphicFrame>
        <p:nvGraphicFramePr>
          <p:cNvPr id="6" name="Table 5"/>
          <p:cNvGraphicFramePr>
            <a:graphicFrameLocks noGrp="1"/>
          </p:cNvGraphicFramePr>
          <p:nvPr>
            <p:extLst/>
          </p:nvPr>
        </p:nvGraphicFramePr>
        <p:xfrm>
          <a:off x="838201" y="1236980"/>
          <a:ext cx="6172200" cy="1854200"/>
        </p:xfrm>
        <a:graphic>
          <a:graphicData uri="http://schemas.openxmlformats.org/drawingml/2006/table">
            <a:tbl>
              <a:tblPr firstRow="1" bandRow="1">
                <a:tableStyleId>{5C22544A-7EE6-4342-B048-85BDC9FD1C3A}</a:tableStyleId>
              </a:tblPr>
              <a:tblGrid>
                <a:gridCol w="2114994">
                  <a:extLst>
                    <a:ext uri="{9D8B030D-6E8A-4147-A177-3AD203B41FA5}">
                      <a16:colId xmlns:a16="http://schemas.microsoft.com/office/drawing/2014/main" val="1293666678"/>
                    </a:ext>
                  </a:extLst>
                </a:gridCol>
                <a:gridCol w="1415605">
                  <a:extLst>
                    <a:ext uri="{9D8B030D-6E8A-4147-A177-3AD203B41FA5}">
                      <a16:colId xmlns:a16="http://schemas.microsoft.com/office/drawing/2014/main" val="2787757655"/>
                    </a:ext>
                  </a:extLst>
                </a:gridCol>
                <a:gridCol w="1320800">
                  <a:extLst>
                    <a:ext uri="{9D8B030D-6E8A-4147-A177-3AD203B41FA5}">
                      <a16:colId xmlns:a16="http://schemas.microsoft.com/office/drawing/2014/main" val="3540230044"/>
                    </a:ext>
                  </a:extLst>
                </a:gridCol>
                <a:gridCol w="1320801">
                  <a:extLst>
                    <a:ext uri="{9D8B030D-6E8A-4147-A177-3AD203B41FA5}">
                      <a16:colId xmlns:a16="http://schemas.microsoft.com/office/drawing/2014/main" val="136430174"/>
                    </a:ext>
                  </a:extLst>
                </a:gridCol>
              </a:tblGrid>
              <a:tr h="370840">
                <a:tc>
                  <a:txBody>
                    <a:bodyPr/>
                    <a:lstStyle/>
                    <a:p>
                      <a:r>
                        <a:rPr lang="en-US" dirty="0"/>
                        <a:t>Models</a:t>
                      </a:r>
                    </a:p>
                  </a:txBody>
                  <a:tcPr/>
                </a:tc>
                <a:tc>
                  <a:txBody>
                    <a:bodyPr/>
                    <a:lstStyle/>
                    <a:p>
                      <a:r>
                        <a:rPr lang="en-US" dirty="0"/>
                        <a:t>Precision</a:t>
                      </a:r>
                    </a:p>
                  </a:txBody>
                  <a:tcPr/>
                </a:tc>
                <a:tc>
                  <a:txBody>
                    <a:bodyPr/>
                    <a:lstStyle/>
                    <a:p>
                      <a:r>
                        <a:rPr lang="en-US" dirty="0"/>
                        <a:t>Recall</a:t>
                      </a:r>
                    </a:p>
                  </a:txBody>
                  <a:tcPr/>
                </a:tc>
                <a:tc>
                  <a:txBody>
                    <a:bodyPr/>
                    <a:lstStyle/>
                    <a:p>
                      <a:r>
                        <a:rPr lang="en-US" dirty="0"/>
                        <a:t>F1</a:t>
                      </a:r>
                    </a:p>
                  </a:txBody>
                  <a:tcPr/>
                </a:tc>
                <a:extLst>
                  <a:ext uri="{0D108BD9-81ED-4DB2-BD59-A6C34878D82A}">
                    <a16:rowId xmlns:a16="http://schemas.microsoft.com/office/drawing/2014/main" val="2305466863"/>
                  </a:ext>
                </a:extLst>
              </a:tr>
              <a:tr h="370840">
                <a:tc>
                  <a:txBody>
                    <a:bodyPr/>
                    <a:lstStyle/>
                    <a:p>
                      <a:r>
                        <a:rPr lang="en-US" b="1" dirty="0"/>
                        <a:t>Semi-HMMs</a:t>
                      </a:r>
                      <a:r>
                        <a:rPr lang="en-US" b="1" baseline="0" dirty="0"/>
                        <a:t> + PR</a:t>
                      </a:r>
                      <a:endParaRPr lang="en-US" b="1" dirty="0"/>
                    </a:p>
                  </a:txBody>
                  <a:tcPr/>
                </a:tc>
                <a:tc>
                  <a:txBody>
                    <a:bodyPr/>
                    <a:lstStyle/>
                    <a:p>
                      <a:r>
                        <a:rPr lang="en-US" dirty="0"/>
                        <a:t>0.504</a:t>
                      </a:r>
                    </a:p>
                  </a:txBody>
                  <a:tcPr/>
                </a:tc>
                <a:tc>
                  <a:txBody>
                    <a:bodyPr/>
                    <a:lstStyle/>
                    <a:p>
                      <a:r>
                        <a:rPr lang="en-US" dirty="0"/>
                        <a:t>0.786</a:t>
                      </a:r>
                    </a:p>
                  </a:txBody>
                  <a:tcPr/>
                </a:tc>
                <a:tc>
                  <a:txBody>
                    <a:bodyPr/>
                    <a:lstStyle/>
                    <a:p>
                      <a:r>
                        <a:rPr lang="en-US" dirty="0"/>
                        <a:t>0.614</a:t>
                      </a:r>
                    </a:p>
                  </a:txBody>
                  <a:tcPr/>
                </a:tc>
                <a:extLst>
                  <a:ext uri="{0D108BD9-81ED-4DB2-BD59-A6C34878D82A}">
                    <a16:rowId xmlns:a16="http://schemas.microsoft.com/office/drawing/2014/main" val="3427002917"/>
                  </a:ext>
                </a:extLst>
              </a:tr>
              <a:tr h="370840">
                <a:tc>
                  <a:txBody>
                    <a:bodyPr/>
                    <a:lstStyle/>
                    <a:p>
                      <a:r>
                        <a:rPr lang="en-US" dirty="0" smtClean="0"/>
                        <a:t>-</a:t>
                      </a:r>
                      <a:r>
                        <a:rPr lang="en-US" baseline="0" dirty="0" smtClean="0"/>
                        <a:t> Semi</a:t>
                      </a:r>
                      <a:endParaRPr lang="en-US" dirty="0"/>
                    </a:p>
                  </a:txBody>
                  <a:tcPr/>
                </a:tc>
                <a:tc>
                  <a:txBody>
                    <a:bodyPr/>
                    <a:lstStyle/>
                    <a:p>
                      <a:r>
                        <a:rPr lang="en-US" smtClean="0"/>
                        <a:t>0.545</a:t>
                      </a:r>
                      <a:endParaRPr lang="en-US" dirty="0"/>
                    </a:p>
                  </a:txBody>
                  <a:tcPr/>
                </a:tc>
                <a:tc>
                  <a:txBody>
                    <a:bodyPr/>
                    <a:lstStyle/>
                    <a:p>
                      <a:r>
                        <a:rPr lang="en-US" smtClean="0"/>
                        <a:t>0.694</a:t>
                      </a:r>
                      <a:endParaRPr lang="en-US" dirty="0"/>
                    </a:p>
                  </a:txBody>
                  <a:tcPr/>
                </a:tc>
                <a:tc>
                  <a:txBody>
                    <a:bodyPr/>
                    <a:lstStyle/>
                    <a:p>
                      <a:r>
                        <a:rPr lang="en-US" smtClean="0"/>
                        <a:t>0.610</a:t>
                      </a:r>
                      <a:endParaRPr lang="en-US" dirty="0"/>
                    </a:p>
                  </a:txBody>
                  <a:tcPr/>
                </a:tc>
                <a:extLst>
                  <a:ext uri="{0D108BD9-81ED-4DB2-BD59-A6C34878D82A}">
                    <a16:rowId xmlns:a16="http://schemas.microsoft.com/office/drawing/2014/main" val="3051604727"/>
                  </a:ext>
                </a:extLst>
              </a:tr>
              <a:tr h="370840">
                <a:tc>
                  <a:txBody>
                    <a:bodyPr/>
                    <a:lstStyle/>
                    <a:p>
                      <a:r>
                        <a:rPr lang="en-US" smtClean="0"/>
                        <a:t>- Transition</a:t>
                      </a:r>
                      <a:endParaRPr lang="en-US" dirty="0"/>
                    </a:p>
                  </a:txBody>
                  <a:tcPr/>
                </a:tc>
                <a:tc>
                  <a:txBody>
                    <a:bodyPr/>
                    <a:lstStyle/>
                    <a:p>
                      <a:r>
                        <a:rPr lang="en-US" smtClean="0"/>
                        <a:t>0.468</a:t>
                      </a:r>
                      <a:endParaRPr lang="en-US" dirty="0"/>
                    </a:p>
                  </a:txBody>
                  <a:tcPr/>
                </a:tc>
                <a:tc>
                  <a:txBody>
                    <a:bodyPr/>
                    <a:lstStyle/>
                    <a:p>
                      <a:r>
                        <a:rPr lang="en-US" smtClean="0"/>
                        <a:t>0.633</a:t>
                      </a:r>
                      <a:endParaRPr lang="en-US" dirty="0"/>
                    </a:p>
                  </a:txBody>
                  <a:tcPr/>
                </a:tc>
                <a:tc>
                  <a:txBody>
                    <a:bodyPr/>
                    <a:lstStyle/>
                    <a:p>
                      <a:r>
                        <a:rPr lang="en-US" smtClean="0"/>
                        <a:t>0.538</a:t>
                      </a:r>
                      <a:endParaRPr lang="en-US" dirty="0"/>
                    </a:p>
                  </a:txBody>
                  <a:tcPr/>
                </a:tc>
                <a:extLst>
                  <a:ext uri="{0D108BD9-81ED-4DB2-BD59-A6C34878D82A}">
                    <a16:rowId xmlns:a16="http://schemas.microsoft.com/office/drawing/2014/main" val="1330566790"/>
                  </a:ext>
                </a:extLst>
              </a:tr>
              <a:tr h="370840">
                <a:tc>
                  <a:txBody>
                    <a:bodyPr/>
                    <a:lstStyle/>
                    <a:p>
                      <a:r>
                        <a:rPr lang="en-US" smtClean="0"/>
                        <a:t>- NULL-Skipping</a:t>
                      </a:r>
                      <a:endParaRPr lang="en-US" dirty="0"/>
                    </a:p>
                  </a:txBody>
                  <a:tcPr/>
                </a:tc>
                <a:tc>
                  <a:txBody>
                    <a:bodyPr/>
                    <a:lstStyle/>
                    <a:p>
                      <a:r>
                        <a:rPr lang="en-US" smtClean="0"/>
                        <a:t>0.454</a:t>
                      </a:r>
                      <a:endParaRPr lang="en-US" dirty="0"/>
                    </a:p>
                  </a:txBody>
                  <a:tcPr/>
                </a:tc>
                <a:tc>
                  <a:txBody>
                    <a:bodyPr/>
                    <a:lstStyle/>
                    <a:p>
                      <a:r>
                        <a:rPr lang="en-US" smtClean="0"/>
                        <a:t>0.737</a:t>
                      </a:r>
                      <a:endParaRPr lang="en-US" dirty="0"/>
                    </a:p>
                  </a:txBody>
                  <a:tcPr/>
                </a:tc>
                <a:tc>
                  <a:txBody>
                    <a:bodyPr/>
                    <a:lstStyle/>
                    <a:p>
                      <a:r>
                        <a:rPr lang="en-US" dirty="0" smtClean="0"/>
                        <a:t>0.562</a:t>
                      </a:r>
                      <a:endParaRPr lang="en-US" dirty="0"/>
                    </a:p>
                  </a:txBody>
                  <a:tcPr/>
                </a:tc>
                <a:extLst>
                  <a:ext uri="{0D108BD9-81ED-4DB2-BD59-A6C34878D82A}">
                    <a16:rowId xmlns:a16="http://schemas.microsoft.com/office/drawing/2014/main" val="2089583083"/>
                  </a:ext>
                </a:extLst>
              </a:tr>
            </a:tbl>
          </a:graphicData>
        </a:graphic>
      </p:graphicFrame>
      <p:sp>
        <p:nvSpPr>
          <p:cNvPr id="76" name="TextBox 75"/>
          <p:cNvSpPr txBox="1"/>
          <p:nvPr/>
        </p:nvSpPr>
        <p:spPr>
          <a:xfrm>
            <a:off x="563178" y="6031656"/>
            <a:ext cx="651140" cy="461665"/>
          </a:xfrm>
          <a:prstGeom prst="rect">
            <a:avLst/>
          </a:prstGeom>
          <a:noFill/>
        </p:spPr>
        <p:txBody>
          <a:bodyPr wrap="none" rtlCol="0">
            <a:spAutoFit/>
          </a:bodyPr>
          <a:lstStyle/>
          <a:p>
            <a:r>
              <a:rPr lang="en-US" sz="2400" dirty="0">
                <a:solidFill>
                  <a:srgbClr val="7030A0"/>
                </a:solidFill>
              </a:rPr>
              <a:t>The</a:t>
            </a:r>
          </a:p>
        </p:txBody>
      </p:sp>
      <p:sp>
        <p:nvSpPr>
          <p:cNvPr id="77" name="TextBox 76"/>
          <p:cNvSpPr txBox="1"/>
          <p:nvPr/>
        </p:nvSpPr>
        <p:spPr>
          <a:xfrm>
            <a:off x="1474774" y="6031656"/>
            <a:ext cx="1143262" cy="461665"/>
          </a:xfrm>
          <a:prstGeom prst="rect">
            <a:avLst/>
          </a:prstGeom>
          <a:noFill/>
        </p:spPr>
        <p:txBody>
          <a:bodyPr wrap="none" rtlCol="0">
            <a:spAutoFit/>
          </a:bodyPr>
          <a:lstStyle/>
          <a:p>
            <a:r>
              <a:rPr lang="en-US" sz="2400" dirty="0">
                <a:solidFill>
                  <a:srgbClr val="7030A0"/>
                </a:solidFill>
              </a:rPr>
              <a:t>Raptors</a:t>
            </a:r>
          </a:p>
        </p:txBody>
      </p:sp>
      <p:sp>
        <p:nvSpPr>
          <p:cNvPr id="78" name="TextBox 77"/>
          <p:cNvSpPr txBox="1"/>
          <p:nvPr/>
        </p:nvSpPr>
        <p:spPr>
          <a:xfrm>
            <a:off x="2878492" y="6031657"/>
            <a:ext cx="277640" cy="461665"/>
          </a:xfrm>
          <a:prstGeom prst="rect">
            <a:avLst/>
          </a:prstGeom>
          <a:noFill/>
        </p:spPr>
        <p:txBody>
          <a:bodyPr wrap="none" rtlCol="0">
            <a:spAutoFit/>
          </a:bodyPr>
          <a:lstStyle/>
          <a:p>
            <a:r>
              <a:rPr lang="en-US" sz="2400" dirty="0">
                <a:solidFill>
                  <a:srgbClr val="7030A0"/>
                </a:solidFill>
              </a:rPr>
              <a:t>(</a:t>
            </a:r>
          </a:p>
        </p:txBody>
      </p:sp>
      <p:sp>
        <p:nvSpPr>
          <p:cNvPr id="79" name="TextBox 78"/>
          <p:cNvSpPr txBox="1"/>
          <p:nvPr/>
        </p:nvSpPr>
        <p:spPr>
          <a:xfrm>
            <a:off x="3416588" y="6031657"/>
            <a:ext cx="495649" cy="461665"/>
          </a:xfrm>
          <a:prstGeom prst="rect">
            <a:avLst/>
          </a:prstGeom>
          <a:noFill/>
        </p:spPr>
        <p:txBody>
          <a:bodyPr wrap="none" rtlCol="0">
            <a:spAutoFit/>
          </a:bodyPr>
          <a:lstStyle/>
          <a:p>
            <a:r>
              <a:rPr lang="en-US" sz="2400" dirty="0">
                <a:solidFill>
                  <a:schemeClr val="accent6">
                    <a:lumMod val="75000"/>
                  </a:schemeClr>
                </a:solidFill>
              </a:rPr>
              <a:t>33</a:t>
            </a:r>
          </a:p>
        </p:txBody>
      </p:sp>
      <p:sp>
        <p:nvSpPr>
          <p:cNvPr id="80" name="TextBox 79"/>
          <p:cNvSpPr txBox="1"/>
          <p:nvPr/>
        </p:nvSpPr>
        <p:spPr>
          <a:xfrm>
            <a:off x="4172693" y="6031657"/>
            <a:ext cx="279244" cy="461665"/>
          </a:xfrm>
          <a:prstGeom prst="rect">
            <a:avLst/>
          </a:prstGeom>
          <a:noFill/>
        </p:spPr>
        <p:txBody>
          <a:bodyPr wrap="none" rtlCol="0">
            <a:spAutoFit/>
          </a:bodyPr>
          <a:lstStyle/>
          <a:p>
            <a:r>
              <a:rPr lang="en-US" sz="2400" dirty="0">
                <a:solidFill>
                  <a:srgbClr val="7030A0"/>
                </a:solidFill>
              </a:rPr>
              <a:t>-</a:t>
            </a:r>
          </a:p>
        </p:txBody>
      </p:sp>
      <p:sp>
        <p:nvSpPr>
          <p:cNvPr id="81" name="TextBox 80"/>
          <p:cNvSpPr txBox="1"/>
          <p:nvPr/>
        </p:nvSpPr>
        <p:spPr>
          <a:xfrm>
            <a:off x="4712393" y="6031657"/>
            <a:ext cx="495649" cy="461665"/>
          </a:xfrm>
          <a:prstGeom prst="rect">
            <a:avLst/>
          </a:prstGeom>
          <a:noFill/>
        </p:spPr>
        <p:txBody>
          <a:bodyPr wrap="none" rtlCol="0">
            <a:spAutoFit/>
          </a:bodyPr>
          <a:lstStyle/>
          <a:p>
            <a:r>
              <a:rPr lang="en-US" sz="2400" dirty="0">
                <a:solidFill>
                  <a:schemeClr val="accent6">
                    <a:lumMod val="75000"/>
                  </a:schemeClr>
                </a:solidFill>
              </a:rPr>
              <a:t>15</a:t>
            </a:r>
          </a:p>
        </p:txBody>
      </p:sp>
      <p:sp>
        <p:nvSpPr>
          <p:cNvPr id="82" name="TextBox 81"/>
          <p:cNvSpPr txBox="1"/>
          <p:nvPr/>
        </p:nvSpPr>
        <p:spPr>
          <a:xfrm>
            <a:off x="5468498" y="6031657"/>
            <a:ext cx="277640" cy="461665"/>
          </a:xfrm>
          <a:prstGeom prst="rect">
            <a:avLst/>
          </a:prstGeom>
          <a:noFill/>
        </p:spPr>
        <p:txBody>
          <a:bodyPr wrap="none" rtlCol="0">
            <a:spAutoFit/>
          </a:bodyPr>
          <a:lstStyle/>
          <a:p>
            <a:r>
              <a:rPr lang="en-US" sz="2400" dirty="0">
                <a:solidFill>
                  <a:srgbClr val="7030A0"/>
                </a:solidFill>
              </a:rPr>
              <a:t>)</a:t>
            </a:r>
          </a:p>
        </p:txBody>
      </p:sp>
      <p:sp>
        <p:nvSpPr>
          <p:cNvPr id="83" name="TextBox 82"/>
          <p:cNvSpPr txBox="1"/>
          <p:nvPr/>
        </p:nvSpPr>
        <p:spPr>
          <a:xfrm>
            <a:off x="6006594" y="6031657"/>
            <a:ext cx="1429237" cy="461665"/>
          </a:xfrm>
          <a:prstGeom prst="rect">
            <a:avLst/>
          </a:prstGeom>
          <a:noFill/>
        </p:spPr>
        <p:txBody>
          <a:bodyPr wrap="none" rtlCol="0">
            <a:spAutoFit/>
          </a:bodyPr>
          <a:lstStyle/>
          <a:p>
            <a:r>
              <a:rPr lang="en-US" sz="2400" dirty="0">
                <a:solidFill>
                  <a:srgbClr val="7030A0"/>
                </a:solidFill>
              </a:rPr>
              <a:t>e</a:t>
            </a:r>
            <a:r>
              <a:rPr lang="en-US" sz="2400" dirty="0" smtClean="0">
                <a:solidFill>
                  <a:srgbClr val="7030A0"/>
                </a:solidFill>
              </a:rPr>
              <a:t>dge   out</a:t>
            </a:r>
            <a:endParaRPr lang="en-US" sz="2400" dirty="0">
              <a:solidFill>
                <a:srgbClr val="7030A0"/>
              </a:solidFill>
            </a:endParaRPr>
          </a:p>
        </p:txBody>
      </p:sp>
      <p:sp>
        <p:nvSpPr>
          <p:cNvPr id="84" name="TextBox 83"/>
          <p:cNvSpPr txBox="1"/>
          <p:nvPr/>
        </p:nvSpPr>
        <p:spPr>
          <a:xfrm>
            <a:off x="7558429" y="6031657"/>
            <a:ext cx="603050" cy="461665"/>
          </a:xfrm>
          <a:prstGeom prst="rect">
            <a:avLst/>
          </a:prstGeom>
          <a:noFill/>
        </p:spPr>
        <p:txBody>
          <a:bodyPr wrap="none" rtlCol="0">
            <a:spAutoFit/>
          </a:bodyPr>
          <a:lstStyle/>
          <a:p>
            <a:r>
              <a:rPr lang="en-US" sz="2400" dirty="0">
                <a:solidFill>
                  <a:srgbClr val="7030A0"/>
                </a:solidFill>
              </a:rPr>
              <a:t>the</a:t>
            </a:r>
          </a:p>
        </p:txBody>
      </p:sp>
      <p:sp>
        <p:nvSpPr>
          <p:cNvPr id="85" name="TextBox 84"/>
          <p:cNvSpPr txBox="1"/>
          <p:nvPr/>
        </p:nvSpPr>
        <p:spPr>
          <a:xfrm>
            <a:off x="8421935" y="6031657"/>
            <a:ext cx="1178784" cy="461665"/>
          </a:xfrm>
          <a:prstGeom prst="rect">
            <a:avLst/>
          </a:prstGeom>
          <a:noFill/>
        </p:spPr>
        <p:txBody>
          <a:bodyPr wrap="none" rtlCol="0">
            <a:spAutoFit/>
          </a:bodyPr>
          <a:lstStyle/>
          <a:p>
            <a:r>
              <a:rPr lang="en-US" sz="2400" dirty="0">
                <a:solidFill>
                  <a:srgbClr val="7030A0"/>
                </a:solidFill>
              </a:rPr>
              <a:t>Wizards</a:t>
            </a:r>
          </a:p>
        </p:txBody>
      </p:sp>
      <p:sp>
        <p:nvSpPr>
          <p:cNvPr id="86" name="TextBox 85"/>
          <p:cNvSpPr txBox="1"/>
          <p:nvPr/>
        </p:nvSpPr>
        <p:spPr>
          <a:xfrm>
            <a:off x="9861175" y="6031657"/>
            <a:ext cx="508473" cy="461665"/>
          </a:xfrm>
          <a:prstGeom prst="rect">
            <a:avLst/>
          </a:prstGeom>
          <a:noFill/>
        </p:spPr>
        <p:txBody>
          <a:bodyPr wrap="none" rtlCol="0">
            <a:spAutoFit/>
          </a:bodyPr>
          <a:lstStyle/>
          <a:p>
            <a:r>
              <a:rPr lang="en-US" sz="2400" dirty="0">
                <a:solidFill>
                  <a:srgbClr val="7030A0"/>
                </a:solidFill>
              </a:rPr>
              <a:t>on</a:t>
            </a:r>
          </a:p>
        </p:txBody>
      </p:sp>
      <p:sp>
        <p:nvSpPr>
          <p:cNvPr id="87" name="TextBox 86"/>
          <p:cNvSpPr txBox="1"/>
          <p:nvPr/>
        </p:nvSpPr>
        <p:spPr>
          <a:xfrm>
            <a:off x="10630106" y="6031656"/>
            <a:ext cx="1195392" cy="461665"/>
          </a:xfrm>
          <a:prstGeom prst="rect">
            <a:avLst/>
          </a:prstGeom>
          <a:noFill/>
        </p:spPr>
        <p:txBody>
          <a:bodyPr wrap="none" rtlCol="0">
            <a:spAutoFit/>
          </a:bodyPr>
          <a:lstStyle/>
          <a:p>
            <a:r>
              <a:rPr lang="en-US" sz="2400" dirty="0">
                <a:solidFill>
                  <a:srgbClr val="7030A0"/>
                </a:solidFill>
              </a:rPr>
              <a:t>Tuesday</a:t>
            </a:r>
          </a:p>
        </p:txBody>
      </p:sp>
      <p:sp>
        <p:nvSpPr>
          <p:cNvPr id="88" name="Oval 87"/>
          <p:cNvSpPr/>
          <p:nvPr/>
        </p:nvSpPr>
        <p:spPr>
          <a:xfrm>
            <a:off x="769114" y="5032349"/>
            <a:ext cx="220980" cy="220980"/>
          </a:xfrm>
          <a:prstGeom prst="ellipse">
            <a:avLst/>
          </a:prstGeom>
          <a:solidFill>
            <a:srgbClr val="7F6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89" name="Straight Arrow Connector 88"/>
          <p:cNvCxnSpPr>
            <a:stCxn id="88" idx="4"/>
          </p:cNvCxnSpPr>
          <p:nvPr/>
        </p:nvCxnSpPr>
        <p:spPr>
          <a:xfrm>
            <a:off x="879604" y="5253329"/>
            <a:ext cx="0" cy="817880"/>
          </a:xfrm>
          <a:prstGeom prst="straightConnector1">
            <a:avLst/>
          </a:prstGeom>
          <a:ln w="31750">
            <a:solidFill>
              <a:srgbClr val="0000FF"/>
            </a:solidFill>
            <a:tailEnd type="arrow" w="lg" len="lg"/>
          </a:ln>
        </p:spPr>
        <p:style>
          <a:lnRef idx="1">
            <a:schemeClr val="accent1"/>
          </a:lnRef>
          <a:fillRef idx="0">
            <a:schemeClr val="accent1"/>
          </a:fillRef>
          <a:effectRef idx="0">
            <a:schemeClr val="accent1"/>
          </a:effectRef>
          <a:fontRef idx="minor">
            <a:schemeClr val="tx1"/>
          </a:fontRef>
        </p:style>
      </p:cxnSp>
      <p:sp>
        <p:nvSpPr>
          <p:cNvPr id="90" name="Oval 89"/>
          <p:cNvSpPr/>
          <p:nvPr/>
        </p:nvSpPr>
        <p:spPr>
          <a:xfrm>
            <a:off x="1932467" y="5032349"/>
            <a:ext cx="220980" cy="220980"/>
          </a:xfrm>
          <a:prstGeom prst="ellipse">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91" name="Straight Arrow Connector 90"/>
          <p:cNvCxnSpPr>
            <a:stCxn id="90" idx="4"/>
          </p:cNvCxnSpPr>
          <p:nvPr/>
        </p:nvCxnSpPr>
        <p:spPr>
          <a:xfrm>
            <a:off x="2042957" y="5253329"/>
            <a:ext cx="0" cy="817880"/>
          </a:xfrm>
          <a:prstGeom prst="straightConnector1">
            <a:avLst/>
          </a:prstGeom>
          <a:ln w="31750">
            <a:solidFill>
              <a:srgbClr val="0000FF"/>
            </a:solidFill>
            <a:tailEnd type="arrow" w="lg" len="lg"/>
          </a:ln>
        </p:spPr>
        <p:style>
          <a:lnRef idx="1">
            <a:schemeClr val="accent1"/>
          </a:lnRef>
          <a:fillRef idx="0">
            <a:schemeClr val="accent1"/>
          </a:fillRef>
          <a:effectRef idx="0">
            <a:schemeClr val="accent1"/>
          </a:effectRef>
          <a:fontRef idx="minor">
            <a:schemeClr val="tx1"/>
          </a:fontRef>
        </p:style>
      </p:cxnSp>
      <p:sp>
        <p:nvSpPr>
          <p:cNvPr id="92" name="Oval 91"/>
          <p:cNvSpPr/>
          <p:nvPr/>
        </p:nvSpPr>
        <p:spPr>
          <a:xfrm>
            <a:off x="2902605" y="5032349"/>
            <a:ext cx="220980" cy="220980"/>
          </a:xfrm>
          <a:prstGeom prst="ellipse">
            <a:avLst/>
          </a:prstGeom>
          <a:solidFill>
            <a:srgbClr val="7F6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93" name="Straight Arrow Connector 92"/>
          <p:cNvCxnSpPr>
            <a:stCxn id="92" idx="4"/>
          </p:cNvCxnSpPr>
          <p:nvPr/>
        </p:nvCxnSpPr>
        <p:spPr>
          <a:xfrm>
            <a:off x="3013095" y="5253329"/>
            <a:ext cx="0" cy="817880"/>
          </a:xfrm>
          <a:prstGeom prst="straightConnector1">
            <a:avLst/>
          </a:prstGeom>
          <a:ln w="31750">
            <a:solidFill>
              <a:srgbClr val="0000FF"/>
            </a:solidFill>
            <a:tailEnd type="arrow" w="lg" len="lg"/>
          </a:ln>
        </p:spPr>
        <p:style>
          <a:lnRef idx="1">
            <a:schemeClr val="accent1"/>
          </a:lnRef>
          <a:fillRef idx="0">
            <a:schemeClr val="accent1"/>
          </a:fillRef>
          <a:effectRef idx="0">
            <a:schemeClr val="accent1"/>
          </a:effectRef>
          <a:fontRef idx="minor">
            <a:schemeClr val="tx1"/>
          </a:fontRef>
        </p:style>
      </p:cxnSp>
      <p:sp>
        <p:nvSpPr>
          <p:cNvPr id="94" name="Oval 93"/>
          <p:cNvSpPr/>
          <p:nvPr/>
        </p:nvSpPr>
        <p:spPr>
          <a:xfrm>
            <a:off x="3548755" y="5032349"/>
            <a:ext cx="220980" cy="220980"/>
          </a:xfrm>
          <a:prstGeom prst="ellipse">
            <a:avLst/>
          </a:prstGeom>
          <a:solidFill>
            <a:srgbClr val="5C883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95" name="Straight Arrow Connector 94"/>
          <p:cNvCxnSpPr>
            <a:stCxn id="94" idx="4"/>
          </p:cNvCxnSpPr>
          <p:nvPr/>
        </p:nvCxnSpPr>
        <p:spPr>
          <a:xfrm>
            <a:off x="3659245" y="5253329"/>
            <a:ext cx="0" cy="817880"/>
          </a:xfrm>
          <a:prstGeom prst="straightConnector1">
            <a:avLst/>
          </a:prstGeom>
          <a:ln w="31750">
            <a:solidFill>
              <a:srgbClr val="0000FF"/>
            </a:solidFill>
            <a:tailEnd type="arrow" w="lg" len="lg"/>
          </a:ln>
        </p:spPr>
        <p:style>
          <a:lnRef idx="1">
            <a:schemeClr val="accent1"/>
          </a:lnRef>
          <a:fillRef idx="0">
            <a:schemeClr val="accent1"/>
          </a:fillRef>
          <a:effectRef idx="0">
            <a:schemeClr val="accent1"/>
          </a:effectRef>
          <a:fontRef idx="minor">
            <a:schemeClr val="tx1"/>
          </a:fontRef>
        </p:style>
      </p:cxnSp>
      <p:sp>
        <p:nvSpPr>
          <p:cNvPr id="96" name="Oval 95"/>
          <p:cNvSpPr/>
          <p:nvPr/>
        </p:nvSpPr>
        <p:spPr>
          <a:xfrm>
            <a:off x="4185818" y="5032349"/>
            <a:ext cx="220980" cy="220980"/>
          </a:xfrm>
          <a:prstGeom prst="ellipse">
            <a:avLst/>
          </a:prstGeom>
          <a:solidFill>
            <a:srgbClr val="7F6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97" name="Straight Arrow Connector 96"/>
          <p:cNvCxnSpPr>
            <a:stCxn id="96" idx="4"/>
          </p:cNvCxnSpPr>
          <p:nvPr/>
        </p:nvCxnSpPr>
        <p:spPr>
          <a:xfrm>
            <a:off x="4296308" y="5253329"/>
            <a:ext cx="0" cy="817880"/>
          </a:xfrm>
          <a:prstGeom prst="straightConnector1">
            <a:avLst/>
          </a:prstGeom>
          <a:ln w="31750">
            <a:solidFill>
              <a:srgbClr val="0000FF"/>
            </a:solidFill>
            <a:tailEnd type="arrow" w="lg" len="lg"/>
          </a:ln>
        </p:spPr>
        <p:style>
          <a:lnRef idx="1">
            <a:schemeClr val="accent1"/>
          </a:lnRef>
          <a:fillRef idx="0">
            <a:schemeClr val="accent1"/>
          </a:fillRef>
          <a:effectRef idx="0">
            <a:schemeClr val="accent1"/>
          </a:effectRef>
          <a:fontRef idx="minor">
            <a:schemeClr val="tx1"/>
          </a:fontRef>
        </p:style>
      </p:cxnSp>
      <p:sp>
        <p:nvSpPr>
          <p:cNvPr id="98" name="Oval 97"/>
          <p:cNvSpPr/>
          <p:nvPr/>
        </p:nvSpPr>
        <p:spPr>
          <a:xfrm>
            <a:off x="4835151" y="5032349"/>
            <a:ext cx="220980" cy="220980"/>
          </a:xfrm>
          <a:prstGeom prst="ellipse">
            <a:avLst/>
          </a:prstGeom>
          <a:solidFill>
            <a:srgbClr val="5C883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99" name="Straight Arrow Connector 98"/>
          <p:cNvCxnSpPr>
            <a:stCxn id="98" idx="4"/>
          </p:cNvCxnSpPr>
          <p:nvPr/>
        </p:nvCxnSpPr>
        <p:spPr>
          <a:xfrm>
            <a:off x="4945641" y="5253329"/>
            <a:ext cx="0" cy="817880"/>
          </a:xfrm>
          <a:prstGeom prst="straightConnector1">
            <a:avLst/>
          </a:prstGeom>
          <a:ln w="31750">
            <a:solidFill>
              <a:srgbClr val="0000FF"/>
            </a:solidFill>
            <a:tailEnd type="arrow" w="lg" len="lg"/>
          </a:ln>
        </p:spPr>
        <p:style>
          <a:lnRef idx="1">
            <a:schemeClr val="accent1"/>
          </a:lnRef>
          <a:fillRef idx="0">
            <a:schemeClr val="accent1"/>
          </a:fillRef>
          <a:effectRef idx="0">
            <a:schemeClr val="accent1"/>
          </a:effectRef>
          <a:fontRef idx="minor">
            <a:schemeClr val="tx1"/>
          </a:fontRef>
        </p:style>
      </p:cxnSp>
      <p:sp>
        <p:nvSpPr>
          <p:cNvPr id="100" name="Oval 99"/>
          <p:cNvSpPr/>
          <p:nvPr/>
        </p:nvSpPr>
        <p:spPr>
          <a:xfrm>
            <a:off x="5484483" y="5032349"/>
            <a:ext cx="220980" cy="220980"/>
          </a:xfrm>
          <a:prstGeom prst="ellipse">
            <a:avLst/>
          </a:prstGeom>
          <a:solidFill>
            <a:srgbClr val="7F6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01" name="Straight Arrow Connector 100"/>
          <p:cNvCxnSpPr>
            <a:stCxn id="100" idx="4"/>
          </p:cNvCxnSpPr>
          <p:nvPr/>
        </p:nvCxnSpPr>
        <p:spPr>
          <a:xfrm>
            <a:off x="5594973" y="5253329"/>
            <a:ext cx="0" cy="817880"/>
          </a:xfrm>
          <a:prstGeom prst="straightConnector1">
            <a:avLst/>
          </a:prstGeom>
          <a:ln w="31750">
            <a:solidFill>
              <a:srgbClr val="0000FF"/>
            </a:solidFill>
            <a:tailEnd type="arrow" w="lg" len="lg"/>
          </a:ln>
        </p:spPr>
        <p:style>
          <a:lnRef idx="1">
            <a:schemeClr val="accent1"/>
          </a:lnRef>
          <a:fillRef idx="0">
            <a:schemeClr val="accent1"/>
          </a:fillRef>
          <a:effectRef idx="0">
            <a:schemeClr val="accent1"/>
          </a:effectRef>
          <a:fontRef idx="minor">
            <a:schemeClr val="tx1"/>
          </a:fontRef>
        </p:style>
      </p:cxnSp>
      <p:sp>
        <p:nvSpPr>
          <p:cNvPr id="102" name="Oval 101"/>
          <p:cNvSpPr/>
          <p:nvPr/>
        </p:nvSpPr>
        <p:spPr>
          <a:xfrm>
            <a:off x="6267736" y="5032349"/>
            <a:ext cx="220980" cy="220980"/>
          </a:xfrm>
          <a:prstGeom prst="ellipse">
            <a:avLst/>
          </a:prstGeom>
          <a:solidFill>
            <a:srgbClr val="5C883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03" name="Straight Arrow Connector 102"/>
          <p:cNvCxnSpPr>
            <a:stCxn id="102" idx="4"/>
          </p:cNvCxnSpPr>
          <p:nvPr/>
        </p:nvCxnSpPr>
        <p:spPr>
          <a:xfrm>
            <a:off x="6378226" y="5253329"/>
            <a:ext cx="0" cy="778327"/>
          </a:xfrm>
          <a:prstGeom prst="straightConnector1">
            <a:avLst/>
          </a:prstGeom>
          <a:ln w="31750">
            <a:solidFill>
              <a:srgbClr val="0000FF"/>
            </a:solidFill>
            <a:tailEnd type="arrow" w="lg" len="lg"/>
          </a:ln>
        </p:spPr>
        <p:style>
          <a:lnRef idx="1">
            <a:schemeClr val="accent1"/>
          </a:lnRef>
          <a:fillRef idx="0">
            <a:schemeClr val="accent1"/>
          </a:fillRef>
          <a:effectRef idx="0">
            <a:schemeClr val="accent1"/>
          </a:effectRef>
          <a:fontRef idx="minor">
            <a:schemeClr val="tx1"/>
          </a:fontRef>
        </p:style>
      </p:cxnSp>
      <p:sp>
        <p:nvSpPr>
          <p:cNvPr id="104" name="Oval 103"/>
          <p:cNvSpPr/>
          <p:nvPr/>
        </p:nvSpPr>
        <p:spPr>
          <a:xfrm>
            <a:off x="7747076" y="5032349"/>
            <a:ext cx="220980" cy="220980"/>
          </a:xfrm>
          <a:prstGeom prst="ellipse">
            <a:avLst/>
          </a:prstGeom>
          <a:solidFill>
            <a:srgbClr val="7F6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05" name="Straight Arrow Connector 104"/>
          <p:cNvCxnSpPr>
            <a:stCxn id="104" idx="4"/>
          </p:cNvCxnSpPr>
          <p:nvPr/>
        </p:nvCxnSpPr>
        <p:spPr>
          <a:xfrm>
            <a:off x="7857566" y="5253329"/>
            <a:ext cx="0" cy="817880"/>
          </a:xfrm>
          <a:prstGeom prst="straightConnector1">
            <a:avLst/>
          </a:prstGeom>
          <a:ln w="31750">
            <a:solidFill>
              <a:srgbClr val="0000FF"/>
            </a:solidFill>
            <a:tailEnd type="arrow" w="lg" len="lg"/>
          </a:ln>
        </p:spPr>
        <p:style>
          <a:lnRef idx="1">
            <a:schemeClr val="accent1"/>
          </a:lnRef>
          <a:fillRef idx="0">
            <a:schemeClr val="accent1"/>
          </a:fillRef>
          <a:effectRef idx="0">
            <a:schemeClr val="accent1"/>
          </a:effectRef>
          <a:fontRef idx="minor">
            <a:schemeClr val="tx1"/>
          </a:fontRef>
        </p:style>
      </p:cxnSp>
      <p:sp>
        <p:nvSpPr>
          <p:cNvPr id="106" name="Oval 105"/>
          <p:cNvSpPr/>
          <p:nvPr/>
        </p:nvSpPr>
        <p:spPr>
          <a:xfrm>
            <a:off x="8912366" y="5032349"/>
            <a:ext cx="220980" cy="220980"/>
          </a:xfrm>
          <a:prstGeom prst="ellipse">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07" name="Straight Arrow Connector 106"/>
          <p:cNvCxnSpPr>
            <a:stCxn id="106" idx="4"/>
          </p:cNvCxnSpPr>
          <p:nvPr/>
        </p:nvCxnSpPr>
        <p:spPr>
          <a:xfrm>
            <a:off x="9022856" y="5253329"/>
            <a:ext cx="0" cy="817880"/>
          </a:xfrm>
          <a:prstGeom prst="straightConnector1">
            <a:avLst/>
          </a:prstGeom>
          <a:ln w="31750">
            <a:solidFill>
              <a:srgbClr val="0000FF"/>
            </a:solidFill>
            <a:tailEnd type="arrow" w="lg" len="lg"/>
          </a:ln>
        </p:spPr>
        <p:style>
          <a:lnRef idx="1">
            <a:schemeClr val="accent1"/>
          </a:lnRef>
          <a:fillRef idx="0">
            <a:schemeClr val="accent1"/>
          </a:fillRef>
          <a:effectRef idx="0">
            <a:schemeClr val="accent1"/>
          </a:effectRef>
          <a:fontRef idx="minor">
            <a:schemeClr val="tx1"/>
          </a:fontRef>
        </p:style>
      </p:cxnSp>
      <p:sp>
        <p:nvSpPr>
          <p:cNvPr id="108" name="Oval 107"/>
          <p:cNvSpPr/>
          <p:nvPr/>
        </p:nvSpPr>
        <p:spPr>
          <a:xfrm>
            <a:off x="9982855" y="5032349"/>
            <a:ext cx="220980" cy="220980"/>
          </a:xfrm>
          <a:prstGeom prst="ellipse">
            <a:avLst/>
          </a:prstGeom>
          <a:solidFill>
            <a:srgbClr val="7F6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09" name="Straight Arrow Connector 108"/>
          <p:cNvCxnSpPr>
            <a:stCxn id="108" idx="4"/>
          </p:cNvCxnSpPr>
          <p:nvPr/>
        </p:nvCxnSpPr>
        <p:spPr>
          <a:xfrm>
            <a:off x="10093345" y="5253329"/>
            <a:ext cx="0" cy="817880"/>
          </a:xfrm>
          <a:prstGeom prst="straightConnector1">
            <a:avLst/>
          </a:prstGeom>
          <a:ln w="31750">
            <a:solidFill>
              <a:srgbClr val="0000FF"/>
            </a:solidFill>
            <a:tailEnd type="arrow" w="lg" len="lg"/>
          </a:ln>
        </p:spPr>
        <p:style>
          <a:lnRef idx="1">
            <a:schemeClr val="accent1"/>
          </a:lnRef>
          <a:fillRef idx="0">
            <a:schemeClr val="accent1"/>
          </a:fillRef>
          <a:effectRef idx="0">
            <a:schemeClr val="accent1"/>
          </a:effectRef>
          <a:fontRef idx="minor">
            <a:schemeClr val="tx1"/>
          </a:fontRef>
        </p:style>
      </p:cxnSp>
      <p:sp>
        <p:nvSpPr>
          <p:cNvPr id="110" name="Oval 109"/>
          <p:cNvSpPr/>
          <p:nvPr/>
        </p:nvSpPr>
        <p:spPr>
          <a:xfrm>
            <a:off x="11111994" y="5032349"/>
            <a:ext cx="220980" cy="220980"/>
          </a:xfrm>
          <a:prstGeom prst="ellipse">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11" name="Straight Arrow Connector 110"/>
          <p:cNvCxnSpPr>
            <a:stCxn id="110" idx="4"/>
          </p:cNvCxnSpPr>
          <p:nvPr/>
        </p:nvCxnSpPr>
        <p:spPr>
          <a:xfrm>
            <a:off x="11222484" y="5253329"/>
            <a:ext cx="0" cy="817880"/>
          </a:xfrm>
          <a:prstGeom prst="straightConnector1">
            <a:avLst/>
          </a:prstGeom>
          <a:ln w="31750">
            <a:solidFill>
              <a:srgbClr val="0000FF"/>
            </a:solidFill>
            <a:tailEnd type="arrow" w="lg" len="lg"/>
          </a:ln>
        </p:spPr>
        <p:style>
          <a:lnRef idx="1">
            <a:schemeClr val="accent1"/>
          </a:lnRef>
          <a:fillRef idx="0">
            <a:schemeClr val="accent1"/>
          </a:fillRef>
          <a:effectRef idx="0">
            <a:schemeClr val="accent1"/>
          </a:effectRef>
          <a:fontRef idx="minor">
            <a:schemeClr val="tx1"/>
          </a:fontRef>
        </p:style>
      </p:cxnSp>
      <p:cxnSp>
        <p:nvCxnSpPr>
          <p:cNvPr id="113" name="Straight Arrow Connector 112"/>
          <p:cNvCxnSpPr>
            <a:stCxn id="90" idx="6"/>
            <a:endCxn id="92" idx="2"/>
          </p:cNvCxnSpPr>
          <p:nvPr/>
        </p:nvCxnSpPr>
        <p:spPr>
          <a:xfrm>
            <a:off x="2153447" y="5142839"/>
            <a:ext cx="749158" cy="0"/>
          </a:xfrm>
          <a:prstGeom prst="straightConnector1">
            <a:avLst/>
          </a:prstGeom>
          <a:ln w="31750">
            <a:solidFill>
              <a:srgbClr val="CB9764"/>
            </a:solidFill>
            <a:tailEnd type="arrow" w="lg" len="lg"/>
          </a:ln>
        </p:spPr>
        <p:style>
          <a:lnRef idx="1">
            <a:schemeClr val="accent1"/>
          </a:lnRef>
          <a:fillRef idx="0">
            <a:schemeClr val="accent1"/>
          </a:fillRef>
          <a:effectRef idx="0">
            <a:schemeClr val="accent1"/>
          </a:effectRef>
          <a:fontRef idx="minor">
            <a:schemeClr val="tx1"/>
          </a:fontRef>
        </p:style>
      </p:cxnSp>
      <p:cxnSp>
        <p:nvCxnSpPr>
          <p:cNvPr id="115" name="Straight Arrow Connector 114"/>
          <p:cNvCxnSpPr>
            <a:stCxn id="94" idx="6"/>
            <a:endCxn id="96" idx="2"/>
          </p:cNvCxnSpPr>
          <p:nvPr/>
        </p:nvCxnSpPr>
        <p:spPr>
          <a:xfrm>
            <a:off x="3769735" y="5142839"/>
            <a:ext cx="416083" cy="0"/>
          </a:xfrm>
          <a:prstGeom prst="straightConnector1">
            <a:avLst/>
          </a:prstGeom>
          <a:ln w="31750">
            <a:solidFill>
              <a:srgbClr val="CB9764"/>
            </a:solidFill>
            <a:tailEnd type="arrow" w="lg" len="lg"/>
          </a:ln>
        </p:spPr>
        <p:style>
          <a:lnRef idx="1">
            <a:schemeClr val="accent1"/>
          </a:lnRef>
          <a:fillRef idx="0">
            <a:schemeClr val="accent1"/>
          </a:fillRef>
          <a:effectRef idx="0">
            <a:schemeClr val="accent1"/>
          </a:effectRef>
          <a:fontRef idx="minor">
            <a:schemeClr val="tx1"/>
          </a:fontRef>
        </p:style>
      </p:cxnSp>
      <p:cxnSp>
        <p:nvCxnSpPr>
          <p:cNvPr id="117" name="Straight Arrow Connector 116"/>
          <p:cNvCxnSpPr>
            <a:stCxn id="98" idx="6"/>
            <a:endCxn id="100" idx="2"/>
          </p:cNvCxnSpPr>
          <p:nvPr/>
        </p:nvCxnSpPr>
        <p:spPr>
          <a:xfrm>
            <a:off x="5056131" y="5142839"/>
            <a:ext cx="428352" cy="0"/>
          </a:xfrm>
          <a:prstGeom prst="straightConnector1">
            <a:avLst/>
          </a:prstGeom>
          <a:ln w="31750">
            <a:solidFill>
              <a:srgbClr val="CB9764"/>
            </a:solidFill>
            <a:tailEnd type="arrow" w="lg" len="lg"/>
          </a:ln>
        </p:spPr>
        <p:style>
          <a:lnRef idx="1">
            <a:schemeClr val="accent1"/>
          </a:lnRef>
          <a:fillRef idx="0">
            <a:schemeClr val="accent1"/>
          </a:fillRef>
          <a:effectRef idx="0">
            <a:schemeClr val="accent1"/>
          </a:effectRef>
          <a:fontRef idx="minor">
            <a:schemeClr val="tx1"/>
          </a:fontRef>
        </p:style>
      </p:cxnSp>
      <p:cxnSp>
        <p:nvCxnSpPr>
          <p:cNvPr id="119" name="Straight Arrow Connector 118"/>
          <p:cNvCxnSpPr>
            <a:stCxn id="75" idx="6"/>
            <a:endCxn id="104" idx="2"/>
          </p:cNvCxnSpPr>
          <p:nvPr/>
        </p:nvCxnSpPr>
        <p:spPr>
          <a:xfrm>
            <a:off x="7203831" y="5139217"/>
            <a:ext cx="543245" cy="3622"/>
          </a:xfrm>
          <a:prstGeom prst="straightConnector1">
            <a:avLst/>
          </a:prstGeom>
          <a:ln w="31750">
            <a:solidFill>
              <a:srgbClr val="CB9764"/>
            </a:solidFill>
            <a:tailEnd type="arrow" w="lg" len="lg"/>
          </a:ln>
        </p:spPr>
        <p:style>
          <a:lnRef idx="1">
            <a:schemeClr val="accent1"/>
          </a:lnRef>
          <a:fillRef idx="0">
            <a:schemeClr val="accent1"/>
          </a:fillRef>
          <a:effectRef idx="0">
            <a:schemeClr val="accent1"/>
          </a:effectRef>
          <a:fontRef idx="minor">
            <a:schemeClr val="tx1"/>
          </a:fontRef>
        </p:style>
      </p:cxnSp>
      <p:cxnSp>
        <p:nvCxnSpPr>
          <p:cNvPr id="121" name="Straight Arrow Connector 120"/>
          <p:cNvCxnSpPr>
            <a:stCxn id="106" idx="6"/>
            <a:endCxn id="108" idx="2"/>
          </p:cNvCxnSpPr>
          <p:nvPr/>
        </p:nvCxnSpPr>
        <p:spPr>
          <a:xfrm>
            <a:off x="9133346" y="5142839"/>
            <a:ext cx="849509" cy="0"/>
          </a:xfrm>
          <a:prstGeom prst="straightConnector1">
            <a:avLst/>
          </a:prstGeom>
          <a:ln w="31750">
            <a:solidFill>
              <a:srgbClr val="CB9764"/>
            </a:solidFill>
            <a:tailEnd type="arrow" w="lg" len="lg"/>
          </a:ln>
        </p:spPr>
        <p:style>
          <a:lnRef idx="1">
            <a:schemeClr val="accent1"/>
          </a:lnRef>
          <a:fillRef idx="0">
            <a:schemeClr val="accent1"/>
          </a:fillRef>
          <a:effectRef idx="0">
            <a:schemeClr val="accent1"/>
          </a:effectRef>
          <a:fontRef idx="minor">
            <a:schemeClr val="tx1"/>
          </a:fontRef>
        </p:style>
      </p:cxnSp>
      <p:cxnSp>
        <p:nvCxnSpPr>
          <p:cNvPr id="123" name="Straight Arrow Connector 122"/>
          <p:cNvCxnSpPr>
            <a:stCxn id="88" idx="2"/>
          </p:cNvCxnSpPr>
          <p:nvPr/>
        </p:nvCxnSpPr>
        <p:spPr>
          <a:xfrm flipH="1">
            <a:off x="293694" y="5142839"/>
            <a:ext cx="475420" cy="0"/>
          </a:xfrm>
          <a:prstGeom prst="straightConnector1">
            <a:avLst/>
          </a:prstGeom>
          <a:ln w="31750">
            <a:solidFill>
              <a:srgbClr val="CB9764"/>
            </a:solidFill>
            <a:headEnd type="arrow" w="lg" len="lg"/>
            <a:tailEnd type="none" w="lg" len="lg"/>
          </a:ln>
        </p:spPr>
        <p:style>
          <a:lnRef idx="1">
            <a:schemeClr val="accent1"/>
          </a:lnRef>
          <a:fillRef idx="0">
            <a:schemeClr val="accent1"/>
          </a:fillRef>
          <a:effectRef idx="0">
            <a:schemeClr val="accent1"/>
          </a:effectRef>
          <a:fontRef idx="minor">
            <a:schemeClr val="tx1"/>
          </a:fontRef>
        </p:style>
      </p:cxnSp>
      <p:cxnSp>
        <p:nvCxnSpPr>
          <p:cNvPr id="124" name="Straight Arrow Connector 123"/>
          <p:cNvCxnSpPr>
            <a:stCxn id="110" idx="6"/>
          </p:cNvCxnSpPr>
          <p:nvPr/>
        </p:nvCxnSpPr>
        <p:spPr>
          <a:xfrm>
            <a:off x="11332974" y="5142839"/>
            <a:ext cx="492524" cy="0"/>
          </a:xfrm>
          <a:prstGeom prst="straightConnector1">
            <a:avLst/>
          </a:prstGeom>
          <a:ln w="31750">
            <a:solidFill>
              <a:srgbClr val="CB9764"/>
            </a:solidFill>
            <a:tailEnd type="arrow" w="lg" len="lg"/>
          </a:ln>
        </p:spPr>
        <p:style>
          <a:lnRef idx="1">
            <a:schemeClr val="accent1"/>
          </a:lnRef>
          <a:fillRef idx="0">
            <a:schemeClr val="accent1"/>
          </a:fillRef>
          <a:effectRef idx="0">
            <a:schemeClr val="accent1"/>
          </a:effectRef>
          <a:fontRef idx="minor">
            <a:schemeClr val="tx1"/>
          </a:fontRef>
        </p:style>
      </p:cxnSp>
      <p:cxnSp>
        <p:nvCxnSpPr>
          <p:cNvPr id="125" name="Elbow Connector 124"/>
          <p:cNvCxnSpPr>
            <a:stCxn id="106" idx="7"/>
            <a:endCxn id="110" idx="1"/>
          </p:cNvCxnSpPr>
          <p:nvPr/>
        </p:nvCxnSpPr>
        <p:spPr>
          <a:xfrm rot="5400000" flipH="1" flipV="1">
            <a:off x="10122670" y="4043025"/>
            <a:ext cx="12700" cy="2043372"/>
          </a:xfrm>
          <a:prstGeom prst="bentConnector3">
            <a:avLst>
              <a:gd name="adj1" fmla="val 2054819"/>
            </a:avLst>
          </a:prstGeom>
          <a:ln w="31750">
            <a:solidFill>
              <a:srgbClr val="CB9764"/>
            </a:solidFill>
            <a:tailEnd type="arrow" w="lg" len="lg"/>
          </a:ln>
        </p:spPr>
        <p:style>
          <a:lnRef idx="1">
            <a:schemeClr val="accent1"/>
          </a:lnRef>
          <a:fillRef idx="0">
            <a:schemeClr val="accent1"/>
          </a:fillRef>
          <a:effectRef idx="0">
            <a:schemeClr val="accent1"/>
          </a:effectRef>
          <a:fontRef idx="minor">
            <a:schemeClr val="tx1"/>
          </a:fontRef>
        </p:style>
      </p:cxnSp>
      <p:cxnSp>
        <p:nvCxnSpPr>
          <p:cNvPr id="126" name="Elbow Connector 125"/>
          <p:cNvCxnSpPr>
            <a:stCxn id="75" idx="7"/>
            <a:endCxn id="106" idx="1"/>
          </p:cNvCxnSpPr>
          <p:nvPr/>
        </p:nvCxnSpPr>
        <p:spPr>
          <a:xfrm rot="16200000" flipH="1">
            <a:off x="8056287" y="4176271"/>
            <a:ext cx="3622" cy="1773259"/>
          </a:xfrm>
          <a:prstGeom prst="bentConnector3">
            <a:avLst>
              <a:gd name="adj1" fmla="val -7204914"/>
            </a:avLst>
          </a:prstGeom>
          <a:ln w="31750">
            <a:solidFill>
              <a:srgbClr val="CB9764"/>
            </a:solidFill>
            <a:tailEnd type="arrow" w="lg" len="lg"/>
          </a:ln>
        </p:spPr>
        <p:style>
          <a:lnRef idx="1">
            <a:schemeClr val="accent1"/>
          </a:lnRef>
          <a:fillRef idx="0">
            <a:schemeClr val="accent1"/>
          </a:fillRef>
          <a:effectRef idx="0">
            <a:schemeClr val="accent1"/>
          </a:effectRef>
          <a:fontRef idx="minor">
            <a:schemeClr val="tx1"/>
          </a:fontRef>
        </p:style>
      </p:cxnSp>
      <p:cxnSp>
        <p:nvCxnSpPr>
          <p:cNvPr id="127" name="Elbow Connector 126"/>
          <p:cNvCxnSpPr>
            <a:stCxn id="98" idx="7"/>
            <a:endCxn id="102" idx="1"/>
          </p:cNvCxnSpPr>
          <p:nvPr/>
        </p:nvCxnSpPr>
        <p:spPr>
          <a:xfrm rot="5400000" flipH="1" flipV="1">
            <a:off x="5661933" y="4426547"/>
            <a:ext cx="12700" cy="1276329"/>
          </a:xfrm>
          <a:prstGeom prst="bentConnector3">
            <a:avLst>
              <a:gd name="adj1" fmla="val 2054819"/>
            </a:avLst>
          </a:prstGeom>
          <a:ln w="31750">
            <a:solidFill>
              <a:srgbClr val="CB9764"/>
            </a:solidFill>
            <a:tailEnd type="arrow" w="lg" len="lg"/>
          </a:ln>
        </p:spPr>
        <p:style>
          <a:lnRef idx="1">
            <a:schemeClr val="accent1"/>
          </a:lnRef>
          <a:fillRef idx="0">
            <a:schemeClr val="accent1"/>
          </a:fillRef>
          <a:effectRef idx="0">
            <a:schemeClr val="accent1"/>
          </a:effectRef>
          <a:fontRef idx="minor">
            <a:schemeClr val="tx1"/>
          </a:fontRef>
        </p:style>
      </p:cxnSp>
      <p:cxnSp>
        <p:nvCxnSpPr>
          <p:cNvPr id="128" name="Elbow Connector 127"/>
          <p:cNvCxnSpPr>
            <a:stCxn id="94" idx="7"/>
            <a:endCxn id="98" idx="1"/>
          </p:cNvCxnSpPr>
          <p:nvPr/>
        </p:nvCxnSpPr>
        <p:spPr>
          <a:xfrm rot="5400000" flipH="1" flipV="1">
            <a:off x="4302443" y="4499641"/>
            <a:ext cx="12700" cy="1130140"/>
          </a:xfrm>
          <a:prstGeom prst="bentConnector3">
            <a:avLst>
              <a:gd name="adj1" fmla="val 2054819"/>
            </a:avLst>
          </a:prstGeom>
          <a:ln w="31750">
            <a:solidFill>
              <a:srgbClr val="CB9764"/>
            </a:solidFill>
            <a:tailEnd type="arrow" w="lg" len="lg"/>
          </a:ln>
        </p:spPr>
        <p:style>
          <a:lnRef idx="1">
            <a:schemeClr val="accent1"/>
          </a:lnRef>
          <a:fillRef idx="0">
            <a:schemeClr val="accent1"/>
          </a:fillRef>
          <a:effectRef idx="0">
            <a:schemeClr val="accent1"/>
          </a:effectRef>
          <a:fontRef idx="minor">
            <a:schemeClr val="tx1"/>
          </a:fontRef>
        </p:style>
      </p:cxnSp>
      <p:cxnSp>
        <p:nvCxnSpPr>
          <p:cNvPr id="129" name="Elbow Connector 128"/>
          <p:cNvCxnSpPr>
            <a:stCxn id="90" idx="7"/>
            <a:endCxn id="94" idx="1"/>
          </p:cNvCxnSpPr>
          <p:nvPr/>
        </p:nvCxnSpPr>
        <p:spPr>
          <a:xfrm rot="5400000" flipH="1" flipV="1">
            <a:off x="2851101" y="4334695"/>
            <a:ext cx="12700" cy="1460032"/>
          </a:xfrm>
          <a:prstGeom prst="bentConnector3">
            <a:avLst>
              <a:gd name="adj1" fmla="val 2054819"/>
            </a:avLst>
          </a:prstGeom>
          <a:ln w="31750">
            <a:solidFill>
              <a:srgbClr val="CB9764"/>
            </a:solidFill>
            <a:tailEnd type="arrow" w="lg" len="lg"/>
          </a:ln>
        </p:spPr>
        <p:style>
          <a:lnRef idx="1">
            <a:schemeClr val="accent1"/>
          </a:lnRef>
          <a:fillRef idx="0">
            <a:schemeClr val="accent1"/>
          </a:fillRef>
          <a:effectRef idx="0">
            <a:schemeClr val="accent1"/>
          </a:effectRef>
          <a:fontRef idx="minor">
            <a:schemeClr val="tx1"/>
          </a:fontRef>
        </p:style>
      </p:cxnSp>
      <p:cxnSp>
        <p:nvCxnSpPr>
          <p:cNvPr id="130" name="Elbow Connector 129"/>
          <p:cNvCxnSpPr>
            <a:endCxn id="90" idx="1"/>
          </p:cNvCxnSpPr>
          <p:nvPr/>
        </p:nvCxnSpPr>
        <p:spPr>
          <a:xfrm>
            <a:off x="293694" y="4802571"/>
            <a:ext cx="1671135" cy="262140"/>
          </a:xfrm>
          <a:prstGeom prst="bentConnector2">
            <a:avLst/>
          </a:prstGeom>
          <a:ln w="31750">
            <a:solidFill>
              <a:srgbClr val="CB9764"/>
            </a:solidFill>
            <a:tailEnd type="arrow" w="lg" len="lg"/>
          </a:ln>
        </p:spPr>
        <p:style>
          <a:lnRef idx="1">
            <a:schemeClr val="accent1"/>
          </a:lnRef>
          <a:fillRef idx="0">
            <a:schemeClr val="accent1"/>
          </a:fillRef>
          <a:effectRef idx="0">
            <a:schemeClr val="accent1"/>
          </a:effectRef>
          <a:fontRef idx="minor">
            <a:schemeClr val="tx1"/>
          </a:fontRef>
        </p:style>
      </p:cxnSp>
      <p:sp>
        <p:nvSpPr>
          <p:cNvPr id="131" name="TextBox 130"/>
          <p:cNvSpPr txBox="1"/>
          <p:nvPr/>
        </p:nvSpPr>
        <p:spPr>
          <a:xfrm rot="2700000">
            <a:off x="333859" y="4220555"/>
            <a:ext cx="840295" cy="461665"/>
          </a:xfrm>
          <a:prstGeom prst="rect">
            <a:avLst/>
          </a:prstGeom>
          <a:noFill/>
        </p:spPr>
        <p:txBody>
          <a:bodyPr wrap="none" rtlCol="0">
            <a:spAutoFit/>
          </a:bodyPr>
          <a:lstStyle/>
          <a:p>
            <a:r>
              <a:rPr lang="en-US" sz="2400" dirty="0">
                <a:solidFill>
                  <a:schemeClr val="accent4">
                    <a:lumMod val="50000"/>
                  </a:schemeClr>
                </a:solidFill>
              </a:rPr>
              <a:t>NULL</a:t>
            </a:r>
          </a:p>
        </p:txBody>
      </p:sp>
      <p:sp>
        <p:nvSpPr>
          <p:cNvPr id="132" name="TextBox 131"/>
          <p:cNvSpPr txBox="1"/>
          <p:nvPr/>
        </p:nvSpPr>
        <p:spPr>
          <a:xfrm rot="2700000">
            <a:off x="735301" y="3907714"/>
            <a:ext cx="1753878" cy="461665"/>
          </a:xfrm>
          <a:prstGeom prst="rect">
            <a:avLst/>
          </a:prstGeom>
          <a:noFill/>
        </p:spPr>
        <p:txBody>
          <a:bodyPr wrap="none" rtlCol="0">
            <a:spAutoFit/>
          </a:bodyPr>
          <a:lstStyle/>
          <a:p>
            <a:r>
              <a:rPr lang="en-US" sz="2400" dirty="0" err="1">
                <a:solidFill>
                  <a:srgbClr val="7030A0"/>
                </a:solidFill>
              </a:rPr>
              <a:t>Team_Name</a:t>
            </a:r>
            <a:endParaRPr lang="en-US" sz="2400" dirty="0">
              <a:solidFill>
                <a:srgbClr val="7030A0"/>
              </a:solidFill>
            </a:endParaRPr>
          </a:p>
        </p:txBody>
      </p:sp>
      <p:sp>
        <p:nvSpPr>
          <p:cNvPr id="133" name="TextBox 132"/>
          <p:cNvSpPr txBox="1"/>
          <p:nvPr/>
        </p:nvSpPr>
        <p:spPr>
          <a:xfrm rot="2700000">
            <a:off x="2426803" y="4230715"/>
            <a:ext cx="840295" cy="461665"/>
          </a:xfrm>
          <a:prstGeom prst="rect">
            <a:avLst/>
          </a:prstGeom>
          <a:noFill/>
        </p:spPr>
        <p:txBody>
          <a:bodyPr wrap="none" rtlCol="0">
            <a:spAutoFit/>
          </a:bodyPr>
          <a:lstStyle/>
          <a:p>
            <a:r>
              <a:rPr lang="en-US" sz="2400" dirty="0">
                <a:solidFill>
                  <a:schemeClr val="accent4">
                    <a:lumMod val="50000"/>
                  </a:schemeClr>
                </a:solidFill>
              </a:rPr>
              <a:t>NULL</a:t>
            </a:r>
          </a:p>
        </p:txBody>
      </p:sp>
      <p:sp>
        <p:nvSpPr>
          <p:cNvPr id="134" name="TextBox 133"/>
          <p:cNvSpPr txBox="1"/>
          <p:nvPr/>
        </p:nvSpPr>
        <p:spPr>
          <a:xfrm rot="2700000">
            <a:off x="3727283" y="4230715"/>
            <a:ext cx="840295" cy="461665"/>
          </a:xfrm>
          <a:prstGeom prst="rect">
            <a:avLst/>
          </a:prstGeom>
          <a:noFill/>
        </p:spPr>
        <p:txBody>
          <a:bodyPr wrap="none" rtlCol="0">
            <a:spAutoFit/>
          </a:bodyPr>
          <a:lstStyle/>
          <a:p>
            <a:r>
              <a:rPr lang="en-US" sz="2400" dirty="0">
                <a:solidFill>
                  <a:schemeClr val="accent4">
                    <a:lumMod val="50000"/>
                  </a:schemeClr>
                </a:solidFill>
              </a:rPr>
              <a:t>NULL</a:t>
            </a:r>
          </a:p>
        </p:txBody>
      </p:sp>
      <p:sp>
        <p:nvSpPr>
          <p:cNvPr id="135" name="TextBox 134"/>
          <p:cNvSpPr txBox="1"/>
          <p:nvPr/>
        </p:nvSpPr>
        <p:spPr>
          <a:xfrm rot="2700000">
            <a:off x="5027763" y="4230715"/>
            <a:ext cx="840295" cy="461665"/>
          </a:xfrm>
          <a:prstGeom prst="rect">
            <a:avLst/>
          </a:prstGeom>
          <a:noFill/>
        </p:spPr>
        <p:txBody>
          <a:bodyPr wrap="none" rtlCol="0">
            <a:spAutoFit/>
          </a:bodyPr>
          <a:lstStyle/>
          <a:p>
            <a:r>
              <a:rPr lang="en-US" sz="2400" dirty="0">
                <a:solidFill>
                  <a:schemeClr val="accent4">
                    <a:lumMod val="50000"/>
                  </a:schemeClr>
                </a:solidFill>
              </a:rPr>
              <a:t>NULL</a:t>
            </a:r>
          </a:p>
        </p:txBody>
      </p:sp>
      <p:sp>
        <p:nvSpPr>
          <p:cNvPr id="136" name="TextBox 135"/>
          <p:cNvSpPr txBox="1"/>
          <p:nvPr/>
        </p:nvSpPr>
        <p:spPr>
          <a:xfrm rot="2700000">
            <a:off x="7283284" y="4230715"/>
            <a:ext cx="840295" cy="461665"/>
          </a:xfrm>
          <a:prstGeom prst="rect">
            <a:avLst/>
          </a:prstGeom>
          <a:noFill/>
        </p:spPr>
        <p:txBody>
          <a:bodyPr wrap="none" rtlCol="0">
            <a:spAutoFit/>
          </a:bodyPr>
          <a:lstStyle/>
          <a:p>
            <a:r>
              <a:rPr lang="en-US" sz="2400" dirty="0">
                <a:solidFill>
                  <a:schemeClr val="accent4">
                    <a:lumMod val="50000"/>
                  </a:schemeClr>
                </a:solidFill>
              </a:rPr>
              <a:t>NULL</a:t>
            </a:r>
          </a:p>
        </p:txBody>
      </p:sp>
      <p:sp>
        <p:nvSpPr>
          <p:cNvPr id="137" name="TextBox 136"/>
          <p:cNvSpPr txBox="1"/>
          <p:nvPr/>
        </p:nvSpPr>
        <p:spPr>
          <a:xfrm rot="2700000">
            <a:off x="9538803" y="4230715"/>
            <a:ext cx="840295" cy="461665"/>
          </a:xfrm>
          <a:prstGeom prst="rect">
            <a:avLst/>
          </a:prstGeom>
          <a:noFill/>
        </p:spPr>
        <p:txBody>
          <a:bodyPr wrap="none" rtlCol="0">
            <a:spAutoFit/>
          </a:bodyPr>
          <a:lstStyle/>
          <a:p>
            <a:r>
              <a:rPr lang="en-US" sz="2400" dirty="0">
                <a:solidFill>
                  <a:schemeClr val="accent4">
                    <a:lumMod val="50000"/>
                  </a:schemeClr>
                </a:solidFill>
              </a:rPr>
              <a:t>NULL</a:t>
            </a:r>
          </a:p>
        </p:txBody>
      </p:sp>
      <p:sp>
        <p:nvSpPr>
          <p:cNvPr id="138" name="TextBox 137"/>
          <p:cNvSpPr txBox="1"/>
          <p:nvPr/>
        </p:nvSpPr>
        <p:spPr>
          <a:xfrm rot="2700000">
            <a:off x="2443342" y="3949653"/>
            <a:ext cx="1635256" cy="461665"/>
          </a:xfrm>
          <a:prstGeom prst="rect">
            <a:avLst/>
          </a:prstGeom>
          <a:noFill/>
        </p:spPr>
        <p:txBody>
          <a:bodyPr wrap="none" rtlCol="0">
            <a:spAutoFit/>
          </a:bodyPr>
          <a:lstStyle/>
          <a:p>
            <a:r>
              <a:rPr lang="en-US" sz="2400" dirty="0" err="1">
                <a:solidFill>
                  <a:schemeClr val="accent6">
                    <a:lumMod val="75000"/>
                  </a:schemeClr>
                </a:solidFill>
              </a:rPr>
              <a:t>Team_Wins</a:t>
            </a:r>
            <a:endParaRPr lang="en-US" sz="2400" dirty="0">
              <a:solidFill>
                <a:schemeClr val="accent6">
                  <a:lumMod val="75000"/>
                </a:schemeClr>
              </a:solidFill>
            </a:endParaRPr>
          </a:p>
        </p:txBody>
      </p:sp>
      <p:sp>
        <p:nvSpPr>
          <p:cNvPr id="139" name="TextBox 138"/>
          <p:cNvSpPr txBox="1"/>
          <p:nvPr/>
        </p:nvSpPr>
        <p:spPr>
          <a:xfrm rot="2700000">
            <a:off x="3571709" y="3886178"/>
            <a:ext cx="1814792" cy="461665"/>
          </a:xfrm>
          <a:prstGeom prst="rect">
            <a:avLst/>
          </a:prstGeom>
          <a:noFill/>
        </p:spPr>
        <p:txBody>
          <a:bodyPr wrap="none" rtlCol="0">
            <a:spAutoFit/>
          </a:bodyPr>
          <a:lstStyle/>
          <a:p>
            <a:r>
              <a:rPr lang="en-US" sz="2400" dirty="0" err="1">
                <a:solidFill>
                  <a:schemeClr val="accent6">
                    <a:lumMod val="75000"/>
                  </a:schemeClr>
                </a:solidFill>
              </a:rPr>
              <a:t>Team_Losses</a:t>
            </a:r>
            <a:endParaRPr lang="en-US" sz="2400" dirty="0">
              <a:solidFill>
                <a:schemeClr val="accent6">
                  <a:lumMod val="75000"/>
                </a:schemeClr>
              </a:solidFill>
            </a:endParaRPr>
          </a:p>
        </p:txBody>
      </p:sp>
      <p:sp>
        <p:nvSpPr>
          <p:cNvPr id="140" name="TextBox 139"/>
          <p:cNvSpPr txBox="1"/>
          <p:nvPr/>
        </p:nvSpPr>
        <p:spPr>
          <a:xfrm rot="2700000">
            <a:off x="5041959" y="3903701"/>
            <a:ext cx="1765227" cy="461665"/>
          </a:xfrm>
          <a:prstGeom prst="rect">
            <a:avLst/>
          </a:prstGeom>
          <a:noFill/>
        </p:spPr>
        <p:txBody>
          <a:bodyPr wrap="none" rtlCol="0">
            <a:spAutoFit/>
          </a:bodyPr>
          <a:lstStyle/>
          <a:p>
            <a:r>
              <a:rPr lang="en-US" sz="2400" dirty="0" err="1">
                <a:solidFill>
                  <a:schemeClr val="accent6">
                    <a:lumMod val="75000"/>
                  </a:schemeClr>
                </a:solidFill>
              </a:rPr>
              <a:t>Points_Delta</a:t>
            </a:r>
            <a:endParaRPr lang="en-US" sz="2400" dirty="0">
              <a:solidFill>
                <a:schemeClr val="accent6">
                  <a:lumMod val="75000"/>
                </a:schemeClr>
              </a:solidFill>
            </a:endParaRPr>
          </a:p>
        </p:txBody>
      </p:sp>
      <p:sp>
        <p:nvSpPr>
          <p:cNvPr id="141" name="TextBox 140"/>
          <p:cNvSpPr txBox="1"/>
          <p:nvPr/>
        </p:nvSpPr>
        <p:spPr>
          <a:xfrm rot="2700000">
            <a:off x="7722571" y="3907714"/>
            <a:ext cx="1753878" cy="461665"/>
          </a:xfrm>
          <a:prstGeom prst="rect">
            <a:avLst/>
          </a:prstGeom>
          <a:noFill/>
        </p:spPr>
        <p:txBody>
          <a:bodyPr wrap="none" rtlCol="0">
            <a:spAutoFit/>
          </a:bodyPr>
          <a:lstStyle/>
          <a:p>
            <a:r>
              <a:rPr lang="en-US" sz="2400" dirty="0" err="1">
                <a:solidFill>
                  <a:srgbClr val="7030A0"/>
                </a:solidFill>
              </a:rPr>
              <a:t>Team_Name</a:t>
            </a:r>
            <a:endParaRPr lang="en-US" sz="2400" dirty="0">
              <a:solidFill>
                <a:srgbClr val="7030A0"/>
              </a:solidFill>
            </a:endParaRPr>
          </a:p>
        </p:txBody>
      </p:sp>
      <p:sp>
        <p:nvSpPr>
          <p:cNvPr id="142" name="TextBox 141"/>
          <p:cNvSpPr txBox="1"/>
          <p:nvPr/>
        </p:nvSpPr>
        <p:spPr>
          <a:xfrm rot="2700000">
            <a:off x="10760744" y="4255016"/>
            <a:ext cx="771558" cy="461665"/>
          </a:xfrm>
          <a:prstGeom prst="rect">
            <a:avLst/>
          </a:prstGeom>
          <a:noFill/>
        </p:spPr>
        <p:txBody>
          <a:bodyPr wrap="none" rtlCol="0">
            <a:spAutoFit/>
          </a:bodyPr>
          <a:lstStyle/>
          <a:p>
            <a:r>
              <a:rPr lang="en-US" sz="2400" dirty="0">
                <a:solidFill>
                  <a:srgbClr val="00B0F0"/>
                </a:solidFill>
              </a:rPr>
              <a:t>Date</a:t>
            </a:r>
          </a:p>
        </p:txBody>
      </p:sp>
      <p:cxnSp>
        <p:nvCxnSpPr>
          <p:cNvPr id="143" name="Straight Connector 142"/>
          <p:cNvCxnSpPr/>
          <p:nvPr/>
        </p:nvCxnSpPr>
        <p:spPr>
          <a:xfrm>
            <a:off x="2386638" y="3742030"/>
            <a:ext cx="8915" cy="30480"/>
          </a:xfrm>
          <a:prstGeom prst="line">
            <a:avLst/>
          </a:prstGeom>
        </p:spPr>
        <p:style>
          <a:lnRef idx="1">
            <a:schemeClr val="accent1"/>
          </a:lnRef>
          <a:fillRef idx="0">
            <a:schemeClr val="accent1"/>
          </a:fillRef>
          <a:effectRef idx="0">
            <a:schemeClr val="accent1"/>
          </a:effectRef>
          <a:fontRef idx="minor">
            <a:schemeClr val="tx1"/>
          </a:fontRef>
        </p:style>
      </p:cxnSp>
      <p:sp>
        <p:nvSpPr>
          <p:cNvPr id="148" name="Rectangle 147"/>
          <p:cNvSpPr/>
          <p:nvPr/>
        </p:nvSpPr>
        <p:spPr>
          <a:xfrm>
            <a:off x="563178" y="2307771"/>
            <a:ext cx="7183898" cy="1004390"/>
          </a:xfrm>
          <a:prstGeom prst="rect">
            <a:avLst/>
          </a:prstGeom>
          <a:solidFill>
            <a:schemeClr val="lt1"/>
          </a:solidFill>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73" name="TextBox 72"/>
          <p:cNvSpPr txBox="1"/>
          <p:nvPr/>
        </p:nvSpPr>
        <p:spPr>
          <a:xfrm rot="2700000">
            <a:off x="5862288" y="3891735"/>
            <a:ext cx="1765227" cy="461665"/>
          </a:xfrm>
          <a:prstGeom prst="rect">
            <a:avLst/>
          </a:prstGeom>
          <a:noFill/>
        </p:spPr>
        <p:txBody>
          <a:bodyPr wrap="none" rtlCol="0">
            <a:spAutoFit/>
          </a:bodyPr>
          <a:lstStyle/>
          <a:p>
            <a:r>
              <a:rPr lang="en-US" sz="2400" dirty="0" err="1">
                <a:solidFill>
                  <a:schemeClr val="accent6">
                    <a:lumMod val="75000"/>
                  </a:schemeClr>
                </a:solidFill>
              </a:rPr>
              <a:t>Points_Delta</a:t>
            </a:r>
            <a:endParaRPr lang="en-US" sz="2400" dirty="0">
              <a:solidFill>
                <a:schemeClr val="accent6">
                  <a:lumMod val="75000"/>
                </a:schemeClr>
              </a:solidFill>
            </a:endParaRPr>
          </a:p>
        </p:txBody>
      </p:sp>
      <p:sp>
        <p:nvSpPr>
          <p:cNvPr id="75" name="Oval 74"/>
          <p:cNvSpPr/>
          <p:nvPr/>
        </p:nvSpPr>
        <p:spPr>
          <a:xfrm>
            <a:off x="6982851" y="5028727"/>
            <a:ext cx="220980" cy="220980"/>
          </a:xfrm>
          <a:prstGeom prst="ellipse">
            <a:avLst/>
          </a:prstGeom>
          <a:solidFill>
            <a:srgbClr val="5C883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44" name="Straight Arrow Connector 143"/>
          <p:cNvCxnSpPr>
            <a:stCxn id="102" idx="6"/>
            <a:endCxn id="75" idx="2"/>
          </p:cNvCxnSpPr>
          <p:nvPr/>
        </p:nvCxnSpPr>
        <p:spPr>
          <a:xfrm flipV="1">
            <a:off x="6488716" y="5139217"/>
            <a:ext cx="494135" cy="3622"/>
          </a:xfrm>
          <a:prstGeom prst="straightConnector1">
            <a:avLst/>
          </a:prstGeom>
          <a:ln w="31750">
            <a:solidFill>
              <a:srgbClr val="CB9764"/>
            </a:solidFill>
            <a:tailEnd type="arrow" w="lg" len="lg"/>
          </a:ln>
        </p:spPr>
        <p:style>
          <a:lnRef idx="1">
            <a:schemeClr val="accent1"/>
          </a:lnRef>
          <a:fillRef idx="0">
            <a:schemeClr val="accent1"/>
          </a:fillRef>
          <a:effectRef idx="0">
            <a:schemeClr val="accent1"/>
          </a:effectRef>
          <a:fontRef idx="minor">
            <a:schemeClr val="tx1"/>
          </a:fontRef>
        </p:style>
      </p:cxnSp>
      <p:cxnSp>
        <p:nvCxnSpPr>
          <p:cNvPr id="145" name="Straight Arrow Connector 144"/>
          <p:cNvCxnSpPr>
            <a:stCxn id="75" idx="4"/>
          </p:cNvCxnSpPr>
          <p:nvPr/>
        </p:nvCxnSpPr>
        <p:spPr>
          <a:xfrm flipH="1">
            <a:off x="7090292" y="5249707"/>
            <a:ext cx="3049" cy="778328"/>
          </a:xfrm>
          <a:prstGeom prst="straightConnector1">
            <a:avLst/>
          </a:prstGeom>
          <a:ln w="31750">
            <a:solidFill>
              <a:srgbClr val="0000FF"/>
            </a:solidFill>
            <a:tailEnd type="arrow" w="lg" len="lg"/>
          </a:ln>
        </p:spPr>
        <p:style>
          <a:lnRef idx="1">
            <a:schemeClr val="accent1"/>
          </a:lnRef>
          <a:fillRef idx="0">
            <a:schemeClr val="accent1"/>
          </a:fillRef>
          <a:effectRef idx="0">
            <a:schemeClr val="accent1"/>
          </a:effectRef>
          <a:fontRef idx="minor">
            <a:schemeClr val="tx1"/>
          </a:fontRef>
        </p:style>
      </p:cxnSp>
      <p:sp>
        <p:nvSpPr>
          <p:cNvPr id="19" name="Oval 18"/>
          <p:cNvSpPr/>
          <p:nvPr/>
        </p:nvSpPr>
        <p:spPr>
          <a:xfrm>
            <a:off x="5689656" y="4475453"/>
            <a:ext cx="2221918" cy="2038350"/>
          </a:xfrm>
          <a:prstGeom prst="ellipse">
            <a:avLst/>
          </a:prstGeom>
          <a:noFill/>
          <a:ln w="44450">
            <a:solidFill>
              <a:srgbClr val="FF0000"/>
            </a:solidFill>
          </a:ln>
        </p:spPr>
        <p:style>
          <a:lnRef idx="2">
            <a:schemeClr val="accent2"/>
          </a:lnRef>
          <a:fillRef idx="1">
            <a:schemeClr val="lt1"/>
          </a:fillRef>
          <a:effectRef idx="0">
            <a:schemeClr val="accent2"/>
          </a:effectRef>
          <a:fontRef idx="minor">
            <a:schemeClr val="dk1"/>
          </a:fontRef>
        </p:style>
        <p:txBody>
          <a:bodyPr rtlCol="0" anchor="ctr"/>
          <a:lstStyle/>
          <a:p>
            <a:pPr algn="ctr"/>
            <a:endParaRPr lang="en-US"/>
          </a:p>
        </p:txBody>
      </p:sp>
      <p:cxnSp>
        <p:nvCxnSpPr>
          <p:cNvPr id="146" name="Straight Arrow Connector 145"/>
          <p:cNvCxnSpPr/>
          <p:nvPr/>
        </p:nvCxnSpPr>
        <p:spPr>
          <a:xfrm>
            <a:off x="114300" y="2165350"/>
            <a:ext cx="654814" cy="0"/>
          </a:xfrm>
          <a:prstGeom prst="straightConnector1">
            <a:avLst/>
          </a:prstGeom>
          <a:ln w="44450">
            <a:tailEnd type="arrow" w="lg" len="lg"/>
          </a:ln>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p14="http://schemas.microsoft.com/office/powerpoint/2010/main" val="394702494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1351492"/>
            <a:ext cx="10515600" cy="1786819"/>
          </a:xfrm>
        </p:spPr>
        <p:txBody>
          <a:bodyPr/>
          <a:lstStyle/>
          <a:p>
            <a:r>
              <a:rPr lang="en-US" dirty="0"/>
              <a:t>Language grounding: learning the </a:t>
            </a:r>
            <a:r>
              <a:rPr lang="en-US" u="sng" dirty="0"/>
              <a:t>meaning</a:t>
            </a:r>
            <a:r>
              <a:rPr lang="en-US" dirty="0"/>
              <a:t> of language </a:t>
            </a:r>
            <a:r>
              <a:rPr lang="en-US" u="sng" dirty="0"/>
              <a:t>in the context</a:t>
            </a:r>
            <a:r>
              <a:rPr lang="en-US" dirty="0"/>
              <a:t> of a world state</a:t>
            </a:r>
          </a:p>
          <a:p>
            <a:r>
              <a:rPr lang="en-US" dirty="0"/>
              <a:t>This work: learning </a:t>
            </a:r>
            <a:r>
              <a:rPr lang="en-US" u="sng" dirty="0"/>
              <a:t>semantic correspondences</a:t>
            </a:r>
            <a:r>
              <a:rPr lang="en-US" dirty="0"/>
              <a:t> between texts and structured tables</a:t>
            </a:r>
          </a:p>
        </p:txBody>
      </p:sp>
      <p:graphicFrame>
        <p:nvGraphicFramePr>
          <p:cNvPr id="4" name="Table 3"/>
          <p:cNvGraphicFramePr>
            <a:graphicFrameLocks noGrp="1"/>
          </p:cNvGraphicFramePr>
          <p:nvPr>
            <p:extLst>
              <p:ext uri="{D42A27DB-BD31-4B8C-83A1-F6EECF244321}">
                <p14:modId xmlns:p14="http://schemas.microsoft.com/office/powerpoint/2010/main" val="253549277"/>
              </p:ext>
            </p:extLst>
          </p:nvPr>
        </p:nvGraphicFramePr>
        <p:xfrm>
          <a:off x="2564522" y="3521604"/>
          <a:ext cx="7062956" cy="1094892"/>
        </p:xfrm>
        <a:graphic>
          <a:graphicData uri="http://schemas.openxmlformats.org/drawingml/2006/table">
            <a:tbl>
              <a:tblPr firstRow="1" bandRow="1">
                <a:tableStyleId>{5940675A-B579-460E-94D1-54222C63F5DA}</a:tableStyleId>
              </a:tblPr>
              <a:tblGrid>
                <a:gridCol w="1262000">
                  <a:extLst>
                    <a:ext uri="{9D8B030D-6E8A-4147-A177-3AD203B41FA5}">
                      <a16:colId xmlns:a16="http://schemas.microsoft.com/office/drawing/2014/main" val="127385871"/>
                    </a:ext>
                  </a:extLst>
                </a:gridCol>
                <a:gridCol w="913475">
                  <a:extLst>
                    <a:ext uri="{9D8B030D-6E8A-4147-A177-3AD203B41FA5}">
                      <a16:colId xmlns:a16="http://schemas.microsoft.com/office/drawing/2014/main" val="4274223414"/>
                    </a:ext>
                  </a:extLst>
                </a:gridCol>
                <a:gridCol w="919095">
                  <a:extLst>
                    <a:ext uri="{9D8B030D-6E8A-4147-A177-3AD203B41FA5}">
                      <a16:colId xmlns:a16="http://schemas.microsoft.com/office/drawing/2014/main" val="1192110133"/>
                    </a:ext>
                  </a:extLst>
                </a:gridCol>
                <a:gridCol w="1492475">
                  <a:extLst>
                    <a:ext uri="{9D8B030D-6E8A-4147-A177-3AD203B41FA5}">
                      <a16:colId xmlns:a16="http://schemas.microsoft.com/office/drawing/2014/main" val="1250222000"/>
                    </a:ext>
                  </a:extLst>
                </a:gridCol>
                <a:gridCol w="438468">
                  <a:extLst>
                    <a:ext uri="{9D8B030D-6E8A-4147-A177-3AD203B41FA5}">
                      <a16:colId xmlns:a16="http://schemas.microsoft.com/office/drawing/2014/main" val="2779113454"/>
                    </a:ext>
                  </a:extLst>
                </a:gridCol>
                <a:gridCol w="2037443">
                  <a:extLst>
                    <a:ext uri="{9D8B030D-6E8A-4147-A177-3AD203B41FA5}">
                      <a16:colId xmlns:a16="http://schemas.microsoft.com/office/drawing/2014/main" val="2890316572"/>
                    </a:ext>
                  </a:extLst>
                </a:gridCol>
              </a:tblGrid>
              <a:tr h="364964">
                <a:tc>
                  <a:txBody>
                    <a:bodyPr/>
                    <a:lstStyle/>
                    <a:p>
                      <a:r>
                        <a:rPr lang="en-US" sz="1800" dirty="0"/>
                        <a:t>Team</a:t>
                      </a:r>
                    </a:p>
                  </a:txBody>
                  <a:tcPr marL="89991" marR="89991" marT="44996" marB="44996"/>
                </a:tc>
                <a:tc>
                  <a:txBody>
                    <a:bodyPr/>
                    <a:lstStyle/>
                    <a:p>
                      <a:r>
                        <a:rPr lang="en-US" sz="1800" dirty="0"/>
                        <a:t>Wins</a:t>
                      </a:r>
                    </a:p>
                  </a:txBody>
                  <a:tcPr marL="89991" marR="89991" marT="44996" marB="44996"/>
                </a:tc>
                <a:tc>
                  <a:txBody>
                    <a:bodyPr/>
                    <a:lstStyle/>
                    <a:p>
                      <a:r>
                        <a:rPr lang="en-US" sz="1800" dirty="0"/>
                        <a:t>Losses</a:t>
                      </a:r>
                    </a:p>
                  </a:txBody>
                  <a:tcPr marL="89991" marR="89991" marT="44996" marB="44996"/>
                </a:tc>
                <a:tc>
                  <a:txBody>
                    <a:bodyPr/>
                    <a:lstStyle/>
                    <a:p>
                      <a:r>
                        <a:rPr lang="en-US" sz="1800" dirty="0"/>
                        <a:t>Points in</a:t>
                      </a:r>
                      <a:r>
                        <a:rPr lang="en-US" sz="1800" baseline="0" dirty="0"/>
                        <a:t> Total</a:t>
                      </a:r>
                      <a:endParaRPr lang="en-US" sz="1800" dirty="0"/>
                    </a:p>
                  </a:txBody>
                  <a:tcPr marL="89991" marR="89991" marT="44996" marB="44996"/>
                </a:tc>
                <a:tc>
                  <a:txBody>
                    <a:bodyPr/>
                    <a:lstStyle/>
                    <a:p>
                      <a:r>
                        <a:rPr lang="en-US" sz="1800" dirty="0"/>
                        <a:t>…</a:t>
                      </a:r>
                    </a:p>
                  </a:txBody>
                  <a:tcPr marL="89991" marR="89991" marT="44996" marB="44996"/>
                </a:tc>
                <a:tc>
                  <a:txBody>
                    <a:bodyPr/>
                    <a:lstStyle/>
                    <a:p>
                      <a:r>
                        <a:rPr lang="en-US" sz="1800" dirty="0"/>
                        <a:t>The Day of Week</a:t>
                      </a:r>
                    </a:p>
                  </a:txBody>
                  <a:tcPr marL="89991" marR="89991" marT="44996" marB="44996"/>
                </a:tc>
                <a:extLst>
                  <a:ext uri="{0D108BD9-81ED-4DB2-BD59-A6C34878D82A}">
                    <a16:rowId xmlns:a16="http://schemas.microsoft.com/office/drawing/2014/main" val="2227959844"/>
                  </a:ext>
                </a:extLst>
              </a:tr>
              <a:tr h="364964">
                <a:tc>
                  <a:txBody>
                    <a:bodyPr/>
                    <a:lstStyle/>
                    <a:p>
                      <a:r>
                        <a:rPr lang="en-US" sz="1800" dirty="0">
                          <a:solidFill>
                            <a:schemeClr val="tx1"/>
                          </a:solidFill>
                        </a:rPr>
                        <a:t>Raptors</a:t>
                      </a:r>
                    </a:p>
                  </a:txBody>
                  <a:tcPr marL="89991" marR="89991" marT="44996" marB="44996"/>
                </a:tc>
                <a:tc>
                  <a:txBody>
                    <a:bodyPr/>
                    <a:lstStyle/>
                    <a:p>
                      <a:r>
                        <a:rPr lang="en-US" sz="1800" dirty="0">
                          <a:solidFill>
                            <a:schemeClr val="tx1"/>
                          </a:solidFill>
                        </a:rPr>
                        <a:t>33</a:t>
                      </a:r>
                    </a:p>
                  </a:txBody>
                  <a:tcPr marL="89991" marR="89991" marT="44996" marB="44996"/>
                </a:tc>
                <a:tc>
                  <a:txBody>
                    <a:bodyPr/>
                    <a:lstStyle/>
                    <a:p>
                      <a:r>
                        <a:rPr lang="en-US" sz="1800" dirty="0">
                          <a:solidFill>
                            <a:schemeClr val="tx1"/>
                          </a:solidFill>
                        </a:rPr>
                        <a:t>15</a:t>
                      </a:r>
                    </a:p>
                  </a:txBody>
                  <a:tcPr marL="89991" marR="89991" marT="44996" marB="44996"/>
                </a:tc>
                <a:tc>
                  <a:txBody>
                    <a:bodyPr/>
                    <a:lstStyle/>
                    <a:p>
                      <a:r>
                        <a:rPr lang="en-US" sz="1800" dirty="0">
                          <a:solidFill>
                            <a:schemeClr val="tx1"/>
                          </a:solidFill>
                        </a:rPr>
                        <a:t>120</a:t>
                      </a:r>
                    </a:p>
                  </a:txBody>
                  <a:tcPr marL="89991" marR="89991" marT="44996" marB="44996"/>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dirty="0">
                          <a:solidFill>
                            <a:schemeClr val="tx1"/>
                          </a:solidFill>
                        </a:rPr>
                        <a:t>…</a:t>
                      </a:r>
                    </a:p>
                  </a:txBody>
                  <a:tcPr marL="89991" marR="89991" marT="44996" marB="44996"/>
                </a:tc>
                <a:tc rowSpan="2">
                  <a:txBody>
                    <a:bodyPr/>
                    <a:lstStyle/>
                    <a:p>
                      <a:pPr algn="ctr"/>
                      <a:endParaRPr lang="en-US" sz="1100" dirty="0">
                        <a:solidFill>
                          <a:schemeClr val="tx1"/>
                        </a:solidFill>
                      </a:endParaRPr>
                    </a:p>
                    <a:p>
                      <a:pPr algn="ctr"/>
                      <a:r>
                        <a:rPr lang="en-US" sz="1800" dirty="0">
                          <a:solidFill>
                            <a:schemeClr val="tx1"/>
                          </a:solidFill>
                        </a:rPr>
                        <a:t>Tue.</a:t>
                      </a:r>
                    </a:p>
                  </a:txBody>
                  <a:tcPr marL="89991" marR="89991" marT="44996" marB="44996"/>
                </a:tc>
                <a:extLst>
                  <a:ext uri="{0D108BD9-81ED-4DB2-BD59-A6C34878D82A}">
                    <a16:rowId xmlns:a16="http://schemas.microsoft.com/office/drawing/2014/main" val="2647308350"/>
                  </a:ext>
                </a:extLst>
              </a:tr>
              <a:tr h="364964">
                <a:tc>
                  <a:txBody>
                    <a:bodyPr/>
                    <a:lstStyle/>
                    <a:p>
                      <a:r>
                        <a:rPr lang="en-US" sz="1800" dirty="0">
                          <a:solidFill>
                            <a:schemeClr val="tx1"/>
                          </a:solidFill>
                        </a:rPr>
                        <a:t>Wizards</a:t>
                      </a:r>
                    </a:p>
                  </a:txBody>
                  <a:tcPr marL="89991" marR="89991" marT="44996" marB="44996"/>
                </a:tc>
                <a:tc>
                  <a:txBody>
                    <a:bodyPr/>
                    <a:lstStyle/>
                    <a:p>
                      <a:r>
                        <a:rPr lang="en-US" sz="1800" dirty="0" smtClean="0">
                          <a:solidFill>
                            <a:schemeClr val="tx1"/>
                          </a:solidFill>
                        </a:rPr>
                        <a:t>15</a:t>
                      </a:r>
                      <a:endParaRPr lang="en-US" sz="1800" dirty="0">
                        <a:solidFill>
                          <a:schemeClr val="tx1"/>
                        </a:solidFill>
                      </a:endParaRPr>
                    </a:p>
                  </a:txBody>
                  <a:tcPr marL="89991" marR="89991" marT="44996" marB="44996"/>
                </a:tc>
                <a:tc>
                  <a:txBody>
                    <a:bodyPr/>
                    <a:lstStyle/>
                    <a:p>
                      <a:r>
                        <a:rPr lang="en-US" sz="1800" dirty="0">
                          <a:solidFill>
                            <a:schemeClr val="tx1"/>
                          </a:solidFill>
                        </a:rPr>
                        <a:t>17</a:t>
                      </a:r>
                    </a:p>
                  </a:txBody>
                  <a:tcPr marL="89991" marR="89991" marT="44996" marB="44996"/>
                </a:tc>
                <a:tc>
                  <a:txBody>
                    <a:bodyPr/>
                    <a:lstStyle/>
                    <a:p>
                      <a:r>
                        <a:rPr lang="en-US" sz="1800" dirty="0">
                          <a:solidFill>
                            <a:schemeClr val="tx1"/>
                          </a:solidFill>
                        </a:rPr>
                        <a:t>116</a:t>
                      </a:r>
                    </a:p>
                  </a:txBody>
                  <a:tcPr marL="89991" marR="89991" marT="44996" marB="44996"/>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dirty="0">
                          <a:solidFill>
                            <a:schemeClr val="tx1"/>
                          </a:solidFill>
                        </a:rPr>
                        <a:t>…</a:t>
                      </a:r>
                    </a:p>
                  </a:txBody>
                  <a:tcPr marL="89991" marR="89991" marT="44996" marB="44996"/>
                </a:tc>
                <a:tc vMerge="1">
                  <a:txBody>
                    <a:bodyPr/>
                    <a:lstStyle/>
                    <a:p>
                      <a:endParaRPr lang="en-US" dirty="0"/>
                    </a:p>
                  </a:txBody>
                  <a:tcPr/>
                </a:tc>
                <a:extLst>
                  <a:ext uri="{0D108BD9-81ED-4DB2-BD59-A6C34878D82A}">
                    <a16:rowId xmlns:a16="http://schemas.microsoft.com/office/drawing/2014/main" val="2572117752"/>
                  </a:ext>
                </a:extLst>
              </a:tr>
            </a:tbl>
          </a:graphicData>
        </a:graphic>
      </p:graphicFrame>
      <p:sp>
        <p:nvSpPr>
          <p:cNvPr id="5" name="TextBox 4"/>
          <p:cNvSpPr txBox="1"/>
          <p:nvPr/>
        </p:nvSpPr>
        <p:spPr>
          <a:xfrm>
            <a:off x="1699491" y="5215997"/>
            <a:ext cx="8793018" cy="461665"/>
          </a:xfrm>
          <a:prstGeom prst="rect">
            <a:avLst/>
          </a:prstGeom>
          <a:noFill/>
        </p:spPr>
        <p:txBody>
          <a:bodyPr wrap="square" rtlCol="0">
            <a:spAutoFit/>
          </a:bodyPr>
          <a:lstStyle/>
          <a:p>
            <a:pPr algn="ctr"/>
            <a:r>
              <a:rPr lang="en-US" sz="2400" dirty="0"/>
              <a:t>The Raptors  (  33  -  15  )  edged  out  the  Wizards  on  Tuesday  …</a:t>
            </a:r>
          </a:p>
        </p:txBody>
      </p:sp>
      <p:sp>
        <p:nvSpPr>
          <p:cNvPr id="9" name="Curved Right Arrow 8"/>
          <p:cNvSpPr/>
          <p:nvPr/>
        </p:nvSpPr>
        <p:spPr>
          <a:xfrm rot="10800000">
            <a:off x="10600267" y="3833169"/>
            <a:ext cx="959555" cy="1613660"/>
          </a:xfrm>
          <a:prstGeom prst="curv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2" name="Title 1"/>
          <p:cNvSpPr>
            <a:spLocks noGrp="1"/>
          </p:cNvSpPr>
          <p:nvPr>
            <p:ph type="title"/>
          </p:nvPr>
        </p:nvSpPr>
        <p:spPr>
          <a:xfrm>
            <a:off x="838200" y="365125"/>
            <a:ext cx="10515600" cy="650875"/>
          </a:xfrm>
        </p:spPr>
        <p:txBody>
          <a:bodyPr>
            <a:normAutofit fontScale="90000"/>
          </a:bodyPr>
          <a:lstStyle/>
          <a:p>
            <a:r>
              <a:rPr lang="en-US" dirty="0">
                <a:solidFill>
                  <a:srgbClr val="0070C0"/>
                </a:solidFill>
              </a:rPr>
              <a:t>Grounded Language Acquisition</a:t>
            </a:r>
          </a:p>
        </p:txBody>
      </p:sp>
      <mc:AlternateContent xmlns:mc="http://schemas.openxmlformats.org/markup-compatibility/2006" xmlns:p14="http://schemas.microsoft.com/office/powerpoint/2010/main">
        <mc:Choice Requires="p14">
          <p:contentPart p14:bwMode="auto" r:id="rId3">
            <p14:nvContentPartPr>
              <p14:cNvPr id="2" name="Ink 1"/>
              <p14:cNvContentPartPr/>
              <p14:nvPr/>
            </p14:nvContentPartPr>
            <p14:xfrm>
              <a:off x="3417480" y="5701320"/>
              <a:ext cx="360" cy="360"/>
            </p14:xfrm>
          </p:contentPart>
        </mc:Choice>
        <mc:Fallback xmlns="">
          <p:pic>
            <p:nvPicPr>
              <p:cNvPr id="2" name="Ink 1"/>
              <p:cNvPicPr/>
              <p:nvPr/>
            </p:nvPicPr>
            <p:blipFill>
              <a:blip r:embed="rId4"/>
              <a:stretch>
                <a:fillRect/>
              </a:stretch>
            </p:blipFill>
            <p:spPr>
              <a:xfrm>
                <a:off x="3408120" y="5691960"/>
                <a:ext cx="19080" cy="19080"/>
              </a:xfrm>
              <a:prstGeom prst="rect">
                <a:avLst/>
              </a:prstGeom>
            </p:spPr>
          </p:pic>
        </mc:Fallback>
      </mc:AlternateContent>
    </p:spTree>
    <p:extLst>
      <p:ext uri="{BB962C8B-B14F-4D97-AF65-F5344CB8AC3E}">
        <p14:creationId xmlns:p14="http://schemas.microsoft.com/office/powerpoint/2010/main" val="131171096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650875"/>
          </a:xfrm>
        </p:spPr>
        <p:txBody>
          <a:bodyPr>
            <a:normAutofit fontScale="90000"/>
          </a:bodyPr>
          <a:lstStyle/>
          <a:p>
            <a:r>
              <a:rPr lang="en-US" dirty="0" smtClean="0">
                <a:solidFill>
                  <a:srgbClr val="0070C0"/>
                </a:solidFill>
              </a:rPr>
              <a:t>Ablation Studies</a:t>
            </a:r>
            <a:endParaRPr lang="en-US" dirty="0">
              <a:solidFill>
                <a:srgbClr val="0070C0"/>
              </a:solidFill>
            </a:endParaRPr>
          </a:p>
        </p:txBody>
      </p:sp>
      <p:graphicFrame>
        <p:nvGraphicFramePr>
          <p:cNvPr id="6" name="Table 5"/>
          <p:cNvGraphicFramePr>
            <a:graphicFrameLocks noGrp="1"/>
          </p:cNvGraphicFramePr>
          <p:nvPr>
            <p:extLst/>
          </p:nvPr>
        </p:nvGraphicFramePr>
        <p:xfrm>
          <a:off x="838201" y="1236980"/>
          <a:ext cx="6172200" cy="1854200"/>
        </p:xfrm>
        <a:graphic>
          <a:graphicData uri="http://schemas.openxmlformats.org/drawingml/2006/table">
            <a:tbl>
              <a:tblPr firstRow="1" bandRow="1">
                <a:tableStyleId>{5C22544A-7EE6-4342-B048-85BDC9FD1C3A}</a:tableStyleId>
              </a:tblPr>
              <a:tblGrid>
                <a:gridCol w="2114994">
                  <a:extLst>
                    <a:ext uri="{9D8B030D-6E8A-4147-A177-3AD203B41FA5}">
                      <a16:colId xmlns:a16="http://schemas.microsoft.com/office/drawing/2014/main" val="1293666678"/>
                    </a:ext>
                  </a:extLst>
                </a:gridCol>
                <a:gridCol w="1415605">
                  <a:extLst>
                    <a:ext uri="{9D8B030D-6E8A-4147-A177-3AD203B41FA5}">
                      <a16:colId xmlns:a16="http://schemas.microsoft.com/office/drawing/2014/main" val="2787757655"/>
                    </a:ext>
                  </a:extLst>
                </a:gridCol>
                <a:gridCol w="1320800">
                  <a:extLst>
                    <a:ext uri="{9D8B030D-6E8A-4147-A177-3AD203B41FA5}">
                      <a16:colId xmlns:a16="http://schemas.microsoft.com/office/drawing/2014/main" val="3540230044"/>
                    </a:ext>
                  </a:extLst>
                </a:gridCol>
                <a:gridCol w="1320801">
                  <a:extLst>
                    <a:ext uri="{9D8B030D-6E8A-4147-A177-3AD203B41FA5}">
                      <a16:colId xmlns:a16="http://schemas.microsoft.com/office/drawing/2014/main" val="136430174"/>
                    </a:ext>
                  </a:extLst>
                </a:gridCol>
              </a:tblGrid>
              <a:tr h="370840">
                <a:tc>
                  <a:txBody>
                    <a:bodyPr/>
                    <a:lstStyle/>
                    <a:p>
                      <a:r>
                        <a:rPr lang="en-US" dirty="0"/>
                        <a:t>Models</a:t>
                      </a:r>
                    </a:p>
                  </a:txBody>
                  <a:tcPr/>
                </a:tc>
                <a:tc>
                  <a:txBody>
                    <a:bodyPr/>
                    <a:lstStyle/>
                    <a:p>
                      <a:r>
                        <a:rPr lang="en-US" dirty="0"/>
                        <a:t>Precision</a:t>
                      </a:r>
                    </a:p>
                  </a:txBody>
                  <a:tcPr/>
                </a:tc>
                <a:tc>
                  <a:txBody>
                    <a:bodyPr/>
                    <a:lstStyle/>
                    <a:p>
                      <a:r>
                        <a:rPr lang="en-US" dirty="0"/>
                        <a:t>Recall</a:t>
                      </a:r>
                    </a:p>
                  </a:txBody>
                  <a:tcPr/>
                </a:tc>
                <a:tc>
                  <a:txBody>
                    <a:bodyPr/>
                    <a:lstStyle/>
                    <a:p>
                      <a:r>
                        <a:rPr lang="en-US" dirty="0"/>
                        <a:t>F1</a:t>
                      </a:r>
                    </a:p>
                  </a:txBody>
                  <a:tcPr/>
                </a:tc>
                <a:extLst>
                  <a:ext uri="{0D108BD9-81ED-4DB2-BD59-A6C34878D82A}">
                    <a16:rowId xmlns:a16="http://schemas.microsoft.com/office/drawing/2014/main" val="2305466863"/>
                  </a:ext>
                </a:extLst>
              </a:tr>
              <a:tr h="370840">
                <a:tc>
                  <a:txBody>
                    <a:bodyPr/>
                    <a:lstStyle/>
                    <a:p>
                      <a:r>
                        <a:rPr lang="en-US" b="1" dirty="0"/>
                        <a:t>Semi-HMMs</a:t>
                      </a:r>
                      <a:r>
                        <a:rPr lang="en-US" b="1" baseline="0" dirty="0"/>
                        <a:t> + PR</a:t>
                      </a:r>
                      <a:endParaRPr lang="en-US" b="1" dirty="0"/>
                    </a:p>
                  </a:txBody>
                  <a:tcPr/>
                </a:tc>
                <a:tc>
                  <a:txBody>
                    <a:bodyPr/>
                    <a:lstStyle/>
                    <a:p>
                      <a:r>
                        <a:rPr lang="en-US" dirty="0"/>
                        <a:t>0.504</a:t>
                      </a:r>
                    </a:p>
                  </a:txBody>
                  <a:tcPr/>
                </a:tc>
                <a:tc>
                  <a:txBody>
                    <a:bodyPr/>
                    <a:lstStyle/>
                    <a:p>
                      <a:r>
                        <a:rPr lang="en-US" dirty="0"/>
                        <a:t>0.786</a:t>
                      </a:r>
                    </a:p>
                  </a:txBody>
                  <a:tcPr/>
                </a:tc>
                <a:tc>
                  <a:txBody>
                    <a:bodyPr/>
                    <a:lstStyle/>
                    <a:p>
                      <a:r>
                        <a:rPr lang="en-US" dirty="0"/>
                        <a:t>0.614</a:t>
                      </a:r>
                    </a:p>
                  </a:txBody>
                  <a:tcPr/>
                </a:tc>
                <a:extLst>
                  <a:ext uri="{0D108BD9-81ED-4DB2-BD59-A6C34878D82A}">
                    <a16:rowId xmlns:a16="http://schemas.microsoft.com/office/drawing/2014/main" val="3427002917"/>
                  </a:ext>
                </a:extLst>
              </a:tr>
              <a:tr h="370840">
                <a:tc>
                  <a:txBody>
                    <a:bodyPr/>
                    <a:lstStyle/>
                    <a:p>
                      <a:r>
                        <a:rPr lang="en-US" dirty="0" smtClean="0"/>
                        <a:t>-</a:t>
                      </a:r>
                      <a:r>
                        <a:rPr lang="en-US" baseline="0" dirty="0" smtClean="0"/>
                        <a:t> Semi</a:t>
                      </a:r>
                      <a:endParaRPr lang="en-US" dirty="0"/>
                    </a:p>
                  </a:txBody>
                  <a:tcPr/>
                </a:tc>
                <a:tc>
                  <a:txBody>
                    <a:bodyPr/>
                    <a:lstStyle/>
                    <a:p>
                      <a:r>
                        <a:rPr lang="en-US" smtClean="0"/>
                        <a:t>0.545</a:t>
                      </a:r>
                      <a:endParaRPr lang="en-US" dirty="0"/>
                    </a:p>
                  </a:txBody>
                  <a:tcPr/>
                </a:tc>
                <a:tc>
                  <a:txBody>
                    <a:bodyPr/>
                    <a:lstStyle/>
                    <a:p>
                      <a:r>
                        <a:rPr lang="en-US" smtClean="0"/>
                        <a:t>0.694</a:t>
                      </a:r>
                      <a:endParaRPr lang="en-US" dirty="0"/>
                    </a:p>
                  </a:txBody>
                  <a:tcPr/>
                </a:tc>
                <a:tc>
                  <a:txBody>
                    <a:bodyPr/>
                    <a:lstStyle/>
                    <a:p>
                      <a:r>
                        <a:rPr lang="en-US" smtClean="0"/>
                        <a:t>0.610</a:t>
                      </a:r>
                      <a:endParaRPr lang="en-US" dirty="0"/>
                    </a:p>
                  </a:txBody>
                  <a:tcPr/>
                </a:tc>
                <a:extLst>
                  <a:ext uri="{0D108BD9-81ED-4DB2-BD59-A6C34878D82A}">
                    <a16:rowId xmlns:a16="http://schemas.microsoft.com/office/drawing/2014/main" val="3051604727"/>
                  </a:ext>
                </a:extLst>
              </a:tr>
              <a:tr h="370840">
                <a:tc>
                  <a:txBody>
                    <a:bodyPr/>
                    <a:lstStyle/>
                    <a:p>
                      <a:r>
                        <a:rPr lang="en-US" smtClean="0"/>
                        <a:t>- Transition</a:t>
                      </a:r>
                      <a:endParaRPr lang="en-US" dirty="0"/>
                    </a:p>
                  </a:txBody>
                  <a:tcPr/>
                </a:tc>
                <a:tc>
                  <a:txBody>
                    <a:bodyPr/>
                    <a:lstStyle/>
                    <a:p>
                      <a:r>
                        <a:rPr lang="en-US" smtClean="0"/>
                        <a:t>0.468</a:t>
                      </a:r>
                      <a:endParaRPr lang="en-US" dirty="0"/>
                    </a:p>
                  </a:txBody>
                  <a:tcPr/>
                </a:tc>
                <a:tc>
                  <a:txBody>
                    <a:bodyPr/>
                    <a:lstStyle/>
                    <a:p>
                      <a:r>
                        <a:rPr lang="en-US" smtClean="0"/>
                        <a:t>0.633</a:t>
                      </a:r>
                      <a:endParaRPr lang="en-US" dirty="0"/>
                    </a:p>
                  </a:txBody>
                  <a:tcPr/>
                </a:tc>
                <a:tc>
                  <a:txBody>
                    <a:bodyPr/>
                    <a:lstStyle/>
                    <a:p>
                      <a:r>
                        <a:rPr lang="en-US" smtClean="0"/>
                        <a:t>0.538</a:t>
                      </a:r>
                      <a:endParaRPr lang="en-US" dirty="0"/>
                    </a:p>
                  </a:txBody>
                  <a:tcPr/>
                </a:tc>
                <a:extLst>
                  <a:ext uri="{0D108BD9-81ED-4DB2-BD59-A6C34878D82A}">
                    <a16:rowId xmlns:a16="http://schemas.microsoft.com/office/drawing/2014/main" val="1330566790"/>
                  </a:ext>
                </a:extLst>
              </a:tr>
              <a:tr h="370840">
                <a:tc>
                  <a:txBody>
                    <a:bodyPr/>
                    <a:lstStyle/>
                    <a:p>
                      <a:r>
                        <a:rPr lang="en-US" smtClean="0"/>
                        <a:t>- NULL-Skipping</a:t>
                      </a:r>
                      <a:endParaRPr lang="en-US" dirty="0"/>
                    </a:p>
                  </a:txBody>
                  <a:tcPr/>
                </a:tc>
                <a:tc>
                  <a:txBody>
                    <a:bodyPr/>
                    <a:lstStyle/>
                    <a:p>
                      <a:r>
                        <a:rPr lang="en-US" smtClean="0"/>
                        <a:t>0.454</a:t>
                      </a:r>
                      <a:endParaRPr lang="en-US" dirty="0"/>
                    </a:p>
                  </a:txBody>
                  <a:tcPr/>
                </a:tc>
                <a:tc>
                  <a:txBody>
                    <a:bodyPr/>
                    <a:lstStyle/>
                    <a:p>
                      <a:r>
                        <a:rPr lang="en-US" smtClean="0"/>
                        <a:t>0.737</a:t>
                      </a:r>
                      <a:endParaRPr lang="en-US" dirty="0"/>
                    </a:p>
                  </a:txBody>
                  <a:tcPr/>
                </a:tc>
                <a:tc>
                  <a:txBody>
                    <a:bodyPr/>
                    <a:lstStyle/>
                    <a:p>
                      <a:r>
                        <a:rPr lang="en-US" dirty="0" smtClean="0"/>
                        <a:t>0.562</a:t>
                      </a:r>
                      <a:endParaRPr lang="en-US" dirty="0"/>
                    </a:p>
                  </a:txBody>
                  <a:tcPr/>
                </a:tc>
                <a:extLst>
                  <a:ext uri="{0D108BD9-81ED-4DB2-BD59-A6C34878D82A}">
                    <a16:rowId xmlns:a16="http://schemas.microsoft.com/office/drawing/2014/main" val="2089583083"/>
                  </a:ext>
                </a:extLst>
              </a:tr>
            </a:tbl>
          </a:graphicData>
        </a:graphic>
      </p:graphicFrame>
      <p:sp>
        <p:nvSpPr>
          <p:cNvPr id="76" name="TextBox 75"/>
          <p:cNvSpPr txBox="1"/>
          <p:nvPr/>
        </p:nvSpPr>
        <p:spPr>
          <a:xfrm>
            <a:off x="563178" y="6031656"/>
            <a:ext cx="651140" cy="461665"/>
          </a:xfrm>
          <a:prstGeom prst="rect">
            <a:avLst/>
          </a:prstGeom>
          <a:noFill/>
        </p:spPr>
        <p:txBody>
          <a:bodyPr wrap="none" rtlCol="0">
            <a:spAutoFit/>
          </a:bodyPr>
          <a:lstStyle/>
          <a:p>
            <a:r>
              <a:rPr lang="en-US" sz="2400" dirty="0">
                <a:solidFill>
                  <a:srgbClr val="7030A0"/>
                </a:solidFill>
              </a:rPr>
              <a:t>The</a:t>
            </a:r>
          </a:p>
        </p:txBody>
      </p:sp>
      <p:sp>
        <p:nvSpPr>
          <p:cNvPr id="77" name="TextBox 76"/>
          <p:cNvSpPr txBox="1"/>
          <p:nvPr/>
        </p:nvSpPr>
        <p:spPr>
          <a:xfrm>
            <a:off x="1474774" y="6031656"/>
            <a:ext cx="1143262" cy="461665"/>
          </a:xfrm>
          <a:prstGeom prst="rect">
            <a:avLst/>
          </a:prstGeom>
          <a:noFill/>
        </p:spPr>
        <p:txBody>
          <a:bodyPr wrap="none" rtlCol="0">
            <a:spAutoFit/>
          </a:bodyPr>
          <a:lstStyle/>
          <a:p>
            <a:r>
              <a:rPr lang="en-US" sz="2400" dirty="0">
                <a:solidFill>
                  <a:srgbClr val="7030A0"/>
                </a:solidFill>
              </a:rPr>
              <a:t>Raptors</a:t>
            </a:r>
          </a:p>
        </p:txBody>
      </p:sp>
      <p:sp>
        <p:nvSpPr>
          <p:cNvPr id="78" name="TextBox 77"/>
          <p:cNvSpPr txBox="1"/>
          <p:nvPr/>
        </p:nvSpPr>
        <p:spPr>
          <a:xfrm>
            <a:off x="2878492" y="6031657"/>
            <a:ext cx="277640" cy="461665"/>
          </a:xfrm>
          <a:prstGeom prst="rect">
            <a:avLst/>
          </a:prstGeom>
          <a:noFill/>
        </p:spPr>
        <p:txBody>
          <a:bodyPr wrap="none" rtlCol="0">
            <a:spAutoFit/>
          </a:bodyPr>
          <a:lstStyle/>
          <a:p>
            <a:r>
              <a:rPr lang="en-US" sz="2400" dirty="0">
                <a:solidFill>
                  <a:srgbClr val="7030A0"/>
                </a:solidFill>
              </a:rPr>
              <a:t>(</a:t>
            </a:r>
          </a:p>
        </p:txBody>
      </p:sp>
      <p:sp>
        <p:nvSpPr>
          <p:cNvPr id="79" name="TextBox 78"/>
          <p:cNvSpPr txBox="1"/>
          <p:nvPr/>
        </p:nvSpPr>
        <p:spPr>
          <a:xfrm>
            <a:off x="3416588" y="6031657"/>
            <a:ext cx="495649" cy="461665"/>
          </a:xfrm>
          <a:prstGeom prst="rect">
            <a:avLst/>
          </a:prstGeom>
          <a:noFill/>
        </p:spPr>
        <p:txBody>
          <a:bodyPr wrap="none" rtlCol="0">
            <a:spAutoFit/>
          </a:bodyPr>
          <a:lstStyle/>
          <a:p>
            <a:r>
              <a:rPr lang="en-US" sz="2400" dirty="0">
                <a:solidFill>
                  <a:schemeClr val="accent6">
                    <a:lumMod val="75000"/>
                  </a:schemeClr>
                </a:solidFill>
              </a:rPr>
              <a:t>33</a:t>
            </a:r>
          </a:p>
        </p:txBody>
      </p:sp>
      <p:sp>
        <p:nvSpPr>
          <p:cNvPr id="80" name="TextBox 79"/>
          <p:cNvSpPr txBox="1"/>
          <p:nvPr/>
        </p:nvSpPr>
        <p:spPr>
          <a:xfrm>
            <a:off x="4172693" y="6031657"/>
            <a:ext cx="279244" cy="461665"/>
          </a:xfrm>
          <a:prstGeom prst="rect">
            <a:avLst/>
          </a:prstGeom>
          <a:noFill/>
        </p:spPr>
        <p:txBody>
          <a:bodyPr wrap="none" rtlCol="0">
            <a:spAutoFit/>
          </a:bodyPr>
          <a:lstStyle/>
          <a:p>
            <a:r>
              <a:rPr lang="en-US" sz="2400" dirty="0">
                <a:solidFill>
                  <a:srgbClr val="7030A0"/>
                </a:solidFill>
              </a:rPr>
              <a:t>-</a:t>
            </a:r>
          </a:p>
        </p:txBody>
      </p:sp>
      <p:sp>
        <p:nvSpPr>
          <p:cNvPr id="81" name="TextBox 80"/>
          <p:cNvSpPr txBox="1"/>
          <p:nvPr/>
        </p:nvSpPr>
        <p:spPr>
          <a:xfrm>
            <a:off x="4712393" y="6031657"/>
            <a:ext cx="495649" cy="461665"/>
          </a:xfrm>
          <a:prstGeom prst="rect">
            <a:avLst/>
          </a:prstGeom>
          <a:noFill/>
        </p:spPr>
        <p:txBody>
          <a:bodyPr wrap="none" rtlCol="0">
            <a:spAutoFit/>
          </a:bodyPr>
          <a:lstStyle/>
          <a:p>
            <a:r>
              <a:rPr lang="en-US" sz="2400" dirty="0">
                <a:solidFill>
                  <a:schemeClr val="accent6">
                    <a:lumMod val="75000"/>
                  </a:schemeClr>
                </a:solidFill>
              </a:rPr>
              <a:t>15</a:t>
            </a:r>
          </a:p>
        </p:txBody>
      </p:sp>
      <p:sp>
        <p:nvSpPr>
          <p:cNvPr id="82" name="TextBox 81"/>
          <p:cNvSpPr txBox="1"/>
          <p:nvPr/>
        </p:nvSpPr>
        <p:spPr>
          <a:xfrm>
            <a:off x="5468498" y="6031657"/>
            <a:ext cx="277640" cy="461665"/>
          </a:xfrm>
          <a:prstGeom prst="rect">
            <a:avLst/>
          </a:prstGeom>
          <a:noFill/>
        </p:spPr>
        <p:txBody>
          <a:bodyPr wrap="none" rtlCol="0">
            <a:spAutoFit/>
          </a:bodyPr>
          <a:lstStyle/>
          <a:p>
            <a:r>
              <a:rPr lang="en-US" sz="2400" dirty="0">
                <a:solidFill>
                  <a:srgbClr val="7030A0"/>
                </a:solidFill>
              </a:rPr>
              <a:t>)</a:t>
            </a:r>
          </a:p>
        </p:txBody>
      </p:sp>
      <p:sp>
        <p:nvSpPr>
          <p:cNvPr id="83" name="TextBox 82"/>
          <p:cNvSpPr txBox="1"/>
          <p:nvPr/>
        </p:nvSpPr>
        <p:spPr>
          <a:xfrm>
            <a:off x="6006594" y="6031657"/>
            <a:ext cx="1291379" cy="461665"/>
          </a:xfrm>
          <a:prstGeom prst="rect">
            <a:avLst/>
          </a:prstGeom>
          <a:noFill/>
        </p:spPr>
        <p:txBody>
          <a:bodyPr wrap="none" rtlCol="0">
            <a:spAutoFit/>
          </a:bodyPr>
          <a:lstStyle/>
          <a:p>
            <a:r>
              <a:rPr lang="en-US" sz="2400" u="sng" dirty="0">
                <a:solidFill>
                  <a:srgbClr val="7030A0"/>
                </a:solidFill>
              </a:rPr>
              <a:t>edge out</a:t>
            </a:r>
          </a:p>
        </p:txBody>
      </p:sp>
      <p:sp>
        <p:nvSpPr>
          <p:cNvPr id="84" name="TextBox 83"/>
          <p:cNvSpPr txBox="1"/>
          <p:nvPr/>
        </p:nvSpPr>
        <p:spPr>
          <a:xfrm>
            <a:off x="7558429" y="6031657"/>
            <a:ext cx="603050" cy="461665"/>
          </a:xfrm>
          <a:prstGeom prst="rect">
            <a:avLst/>
          </a:prstGeom>
          <a:noFill/>
        </p:spPr>
        <p:txBody>
          <a:bodyPr wrap="none" rtlCol="0">
            <a:spAutoFit/>
          </a:bodyPr>
          <a:lstStyle/>
          <a:p>
            <a:r>
              <a:rPr lang="en-US" sz="2400" dirty="0">
                <a:solidFill>
                  <a:srgbClr val="7030A0"/>
                </a:solidFill>
              </a:rPr>
              <a:t>the</a:t>
            </a:r>
          </a:p>
        </p:txBody>
      </p:sp>
      <p:sp>
        <p:nvSpPr>
          <p:cNvPr id="85" name="TextBox 84"/>
          <p:cNvSpPr txBox="1"/>
          <p:nvPr/>
        </p:nvSpPr>
        <p:spPr>
          <a:xfrm>
            <a:off x="8421935" y="6031657"/>
            <a:ext cx="1178784" cy="461665"/>
          </a:xfrm>
          <a:prstGeom prst="rect">
            <a:avLst/>
          </a:prstGeom>
          <a:noFill/>
        </p:spPr>
        <p:txBody>
          <a:bodyPr wrap="none" rtlCol="0">
            <a:spAutoFit/>
          </a:bodyPr>
          <a:lstStyle/>
          <a:p>
            <a:r>
              <a:rPr lang="en-US" sz="2400" dirty="0">
                <a:solidFill>
                  <a:srgbClr val="7030A0"/>
                </a:solidFill>
              </a:rPr>
              <a:t>Wizards</a:t>
            </a:r>
          </a:p>
        </p:txBody>
      </p:sp>
      <p:sp>
        <p:nvSpPr>
          <p:cNvPr id="86" name="TextBox 85"/>
          <p:cNvSpPr txBox="1"/>
          <p:nvPr/>
        </p:nvSpPr>
        <p:spPr>
          <a:xfrm>
            <a:off x="9861175" y="6031657"/>
            <a:ext cx="508473" cy="461665"/>
          </a:xfrm>
          <a:prstGeom prst="rect">
            <a:avLst/>
          </a:prstGeom>
          <a:noFill/>
        </p:spPr>
        <p:txBody>
          <a:bodyPr wrap="none" rtlCol="0">
            <a:spAutoFit/>
          </a:bodyPr>
          <a:lstStyle/>
          <a:p>
            <a:r>
              <a:rPr lang="en-US" sz="2400" dirty="0">
                <a:solidFill>
                  <a:srgbClr val="7030A0"/>
                </a:solidFill>
              </a:rPr>
              <a:t>on</a:t>
            </a:r>
          </a:p>
        </p:txBody>
      </p:sp>
      <p:sp>
        <p:nvSpPr>
          <p:cNvPr id="87" name="TextBox 86"/>
          <p:cNvSpPr txBox="1"/>
          <p:nvPr/>
        </p:nvSpPr>
        <p:spPr>
          <a:xfrm>
            <a:off x="10630106" y="6031656"/>
            <a:ext cx="1195392" cy="461665"/>
          </a:xfrm>
          <a:prstGeom prst="rect">
            <a:avLst/>
          </a:prstGeom>
          <a:noFill/>
        </p:spPr>
        <p:txBody>
          <a:bodyPr wrap="none" rtlCol="0">
            <a:spAutoFit/>
          </a:bodyPr>
          <a:lstStyle/>
          <a:p>
            <a:r>
              <a:rPr lang="en-US" sz="2400" dirty="0">
                <a:solidFill>
                  <a:srgbClr val="7030A0"/>
                </a:solidFill>
              </a:rPr>
              <a:t>Tuesday</a:t>
            </a:r>
          </a:p>
        </p:txBody>
      </p:sp>
      <p:sp>
        <p:nvSpPr>
          <p:cNvPr id="88" name="Oval 87"/>
          <p:cNvSpPr/>
          <p:nvPr/>
        </p:nvSpPr>
        <p:spPr>
          <a:xfrm>
            <a:off x="769114" y="5032349"/>
            <a:ext cx="220980" cy="220980"/>
          </a:xfrm>
          <a:prstGeom prst="ellipse">
            <a:avLst/>
          </a:prstGeom>
          <a:solidFill>
            <a:srgbClr val="7F6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89" name="Straight Arrow Connector 88"/>
          <p:cNvCxnSpPr>
            <a:stCxn id="88" idx="4"/>
          </p:cNvCxnSpPr>
          <p:nvPr/>
        </p:nvCxnSpPr>
        <p:spPr>
          <a:xfrm>
            <a:off x="879604" y="5253329"/>
            <a:ext cx="0" cy="817880"/>
          </a:xfrm>
          <a:prstGeom prst="straightConnector1">
            <a:avLst/>
          </a:prstGeom>
          <a:ln w="31750">
            <a:solidFill>
              <a:srgbClr val="0000FF"/>
            </a:solidFill>
            <a:tailEnd type="arrow" w="lg" len="lg"/>
          </a:ln>
        </p:spPr>
        <p:style>
          <a:lnRef idx="1">
            <a:schemeClr val="accent1"/>
          </a:lnRef>
          <a:fillRef idx="0">
            <a:schemeClr val="accent1"/>
          </a:fillRef>
          <a:effectRef idx="0">
            <a:schemeClr val="accent1"/>
          </a:effectRef>
          <a:fontRef idx="minor">
            <a:schemeClr val="tx1"/>
          </a:fontRef>
        </p:style>
      </p:cxnSp>
      <p:sp>
        <p:nvSpPr>
          <p:cNvPr id="90" name="Oval 89"/>
          <p:cNvSpPr/>
          <p:nvPr/>
        </p:nvSpPr>
        <p:spPr>
          <a:xfrm>
            <a:off x="1932467" y="5032349"/>
            <a:ext cx="220980" cy="220980"/>
          </a:xfrm>
          <a:prstGeom prst="ellipse">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91" name="Straight Arrow Connector 90"/>
          <p:cNvCxnSpPr>
            <a:stCxn id="90" idx="4"/>
          </p:cNvCxnSpPr>
          <p:nvPr/>
        </p:nvCxnSpPr>
        <p:spPr>
          <a:xfrm>
            <a:off x="2042957" y="5253329"/>
            <a:ext cx="0" cy="817880"/>
          </a:xfrm>
          <a:prstGeom prst="straightConnector1">
            <a:avLst/>
          </a:prstGeom>
          <a:ln w="31750">
            <a:solidFill>
              <a:srgbClr val="0000FF"/>
            </a:solidFill>
            <a:tailEnd type="arrow" w="lg" len="lg"/>
          </a:ln>
        </p:spPr>
        <p:style>
          <a:lnRef idx="1">
            <a:schemeClr val="accent1"/>
          </a:lnRef>
          <a:fillRef idx="0">
            <a:schemeClr val="accent1"/>
          </a:fillRef>
          <a:effectRef idx="0">
            <a:schemeClr val="accent1"/>
          </a:effectRef>
          <a:fontRef idx="minor">
            <a:schemeClr val="tx1"/>
          </a:fontRef>
        </p:style>
      </p:cxnSp>
      <p:sp>
        <p:nvSpPr>
          <p:cNvPr id="92" name="Oval 91"/>
          <p:cNvSpPr/>
          <p:nvPr/>
        </p:nvSpPr>
        <p:spPr>
          <a:xfrm>
            <a:off x="2902605" y="5032349"/>
            <a:ext cx="220980" cy="220980"/>
          </a:xfrm>
          <a:prstGeom prst="ellipse">
            <a:avLst/>
          </a:prstGeom>
          <a:solidFill>
            <a:srgbClr val="7F6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93" name="Straight Arrow Connector 92"/>
          <p:cNvCxnSpPr>
            <a:stCxn id="92" idx="4"/>
          </p:cNvCxnSpPr>
          <p:nvPr/>
        </p:nvCxnSpPr>
        <p:spPr>
          <a:xfrm>
            <a:off x="3013095" y="5253329"/>
            <a:ext cx="0" cy="817880"/>
          </a:xfrm>
          <a:prstGeom prst="straightConnector1">
            <a:avLst/>
          </a:prstGeom>
          <a:ln w="31750">
            <a:solidFill>
              <a:srgbClr val="0000FF"/>
            </a:solidFill>
            <a:tailEnd type="arrow" w="lg" len="lg"/>
          </a:ln>
        </p:spPr>
        <p:style>
          <a:lnRef idx="1">
            <a:schemeClr val="accent1"/>
          </a:lnRef>
          <a:fillRef idx="0">
            <a:schemeClr val="accent1"/>
          </a:fillRef>
          <a:effectRef idx="0">
            <a:schemeClr val="accent1"/>
          </a:effectRef>
          <a:fontRef idx="minor">
            <a:schemeClr val="tx1"/>
          </a:fontRef>
        </p:style>
      </p:cxnSp>
      <p:sp>
        <p:nvSpPr>
          <p:cNvPr id="94" name="Oval 93"/>
          <p:cNvSpPr/>
          <p:nvPr/>
        </p:nvSpPr>
        <p:spPr>
          <a:xfrm>
            <a:off x="3548755" y="5032349"/>
            <a:ext cx="220980" cy="220980"/>
          </a:xfrm>
          <a:prstGeom prst="ellipse">
            <a:avLst/>
          </a:prstGeom>
          <a:solidFill>
            <a:srgbClr val="5C883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95" name="Straight Arrow Connector 94"/>
          <p:cNvCxnSpPr>
            <a:stCxn id="94" idx="4"/>
          </p:cNvCxnSpPr>
          <p:nvPr/>
        </p:nvCxnSpPr>
        <p:spPr>
          <a:xfrm>
            <a:off x="3659245" y="5253329"/>
            <a:ext cx="0" cy="817880"/>
          </a:xfrm>
          <a:prstGeom prst="straightConnector1">
            <a:avLst/>
          </a:prstGeom>
          <a:ln w="31750">
            <a:solidFill>
              <a:srgbClr val="0000FF"/>
            </a:solidFill>
            <a:tailEnd type="arrow" w="lg" len="lg"/>
          </a:ln>
        </p:spPr>
        <p:style>
          <a:lnRef idx="1">
            <a:schemeClr val="accent1"/>
          </a:lnRef>
          <a:fillRef idx="0">
            <a:schemeClr val="accent1"/>
          </a:fillRef>
          <a:effectRef idx="0">
            <a:schemeClr val="accent1"/>
          </a:effectRef>
          <a:fontRef idx="minor">
            <a:schemeClr val="tx1"/>
          </a:fontRef>
        </p:style>
      </p:cxnSp>
      <p:sp>
        <p:nvSpPr>
          <p:cNvPr id="96" name="Oval 95"/>
          <p:cNvSpPr/>
          <p:nvPr/>
        </p:nvSpPr>
        <p:spPr>
          <a:xfrm>
            <a:off x="4185818" y="5032349"/>
            <a:ext cx="220980" cy="220980"/>
          </a:xfrm>
          <a:prstGeom prst="ellipse">
            <a:avLst/>
          </a:prstGeom>
          <a:solidFill>
            <a:srgbClr val="7F6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97" name="Straight Arrow Connector 96"/>
          <p:cNvCxnSpPr>
            <a:stCxn id="96" idx="4"/>
          </p:cNvCxnSpPr>
          <p:nvPr/>
        </p:nvCxnSpPr>
        <p:spPr>
          <a:xfrm>
            <a:off x="4296308" y="5253329"/>
            <a:ext cx="0" cy="817880"/>
          </a:xfrm>
          <a:prstGeom prst="straightConnector1">
            <a:avLst/>
          </a:prstGeom>
          <a:ln w="31750">
            <a:solidFill>
              <a:srgbClr val="0000FF"/>
            </a:solidFill>
            <a:tailEnd type="arrow" w="lg" len="lg"/>
          </a:ln>
        </p:spPr>
        <p:style>
          <a:lnRef idx="1">
            <a:schemeClr val="accent1"/>
          </a:lnRef>
          <a:fillRef idx="0">
            <a:schemeClr val="accent1"/>
          </a:fillRef>
          <a:effectRef idx="0">
            <a:schemeClr val="accent1"/>
          </a:effectRef>
          <a:fontRef idx="minor">
            <a:schemeClr val="tx1"/>
          </a:fontRef>
        </p:style>
      </p:cxnSp>
      <p:sp>
        <p:nvSpPr>
          <p:cNvPr id="98" name="Oval 97"/>
          <p:cNvSpPr/>
          <p:nvPr/>
        </p:nvSpPr>
        <p:spPr>
          <a:xfrm>
            <a:off x="4835151" y="5032349"/>
            <a:ext cx="220980" cy="220980"/>
          </a:xfrm>
          <a:prstGeom prst="ellipse">
            <a:avLst/>
          </a:prstGeom>
          <a:solidFill>
            <a:srgbClr val="5C883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99" name="Straight Arrow Connector 98"/>
          <p:cNvCxnSpPr>
            <a:stCxn id="98" idx="4"/>
          </p:cNvCxnSpPr>
          <p:nvPr/>
        </p:nvCxnSpPr>
        <p:spPr>
          <a:xfrm>
            <a:off x="4945641" y="5253329"/>
            <a:ext cx="0" cy="817880"/>
          </a:xfrm>
          <a:prstGeom prst="straightConnector1">
            <a:avLst/>
          </a:prstGeom>
          <a:ln w="31750">
            <a:solidFill>
              <a:srgbClr val="0000FF"/>
            </a:solidFill>
            <a:tailEnd type="arrow" w="lg" len="lg"/>
          </a:ln>
        </p:spPr>
        <p:style>
          <a:lnRef idx="1">
            <a:schemeClr val="accent1"/>
          </a:lnRef>
          <a:fillRef idx="0">
            <a:schemeClr val="accent1"/>
          </a:fillRef>
          <a:effectRef idx="0">
            <a:schemeClr val="accent1"/>
          </a:effectRef>
          <a:fontRef idx="minor">
            <a:schemeClr val="tx1"/>
          </a:fontRef>
        </p:style>
      </p:cxnSp>
      <p:sp>
        <p:nvSpPr>
          <p:cNvPr id="100" name="Oval 99"/>
          <p:cNvSpPr/>
          <p:nvPr/>
        </p:nvSpPr>
        <p:spPr>
          <a:xfrm>
            <a:off x="5484483" y="5032349"/>
            <a:ext cx="220980" cy="220980"/>
          </a:xfrm>
          <a:prstGeom prst="ellipse">
            <a:avLst/>
          </a:prstGeom>
          <a:solidFill>
            <a:srgbClr val="7F6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01" name="Straight Arrow Connector 100"/>
          <p:cNvCxnSpPr>
            <a:stCxn id="100" idx="4"/>
          </p:cNvCxnSpPr>
          <p:nvPr/>
        </p:nvCxnSpPr>
        <p:spPr>
          <a:xfrm>
            <a:off x="5594973" y="5253329"/>
            <a:ext cx="0" cy="817880"/>
          </a:xfrm>
          <a:prstGeom prst="straightConnector1">
            <a:avLst/>
          </a:prstGeom>
          <a:ln w="31750">
            <a:solidFill>
              <a:srgbClr val="0000FF"/>
            </a:solidFill>
            <a:tailEnd type="arrow" w="lg" len="lg"/>
          </a:ln>
        </p:spPr>
        <p:style>
          <a:lnRef idx="1">
            <a:schemeClr val="accent1"/>
          </a:lnRef>
          <a:fillRef idx="0">
            <a:schemeClr val="accent1"/>
          </a:fillRef>
          <a:effectRef idx="0">
            <a:schemeClr val="accent1"/>
          </a:effectRef>
          <a:fontRef idx="minor">
            <a:schemeClr val="tx1"/>
          </a:fontRef>
        </p:style>
      </p:cxnSp>
      <p:sp>
        <p:nvSpPr>
          <p:cNvPr id="102" name="Oval 101"/>
          <p:cNvSpPr/>
          <p:nvPr/>
        </p:nvSpPr>
        <p:spPr>
          <a:xfrm>
            <a:off x="6572956" y="5032349"/>
            <a:ext cx="220980" cy="220980"/>
          </a:xfrm>
          <a:prstGeom prst="ellipse">
            <a:avLst/>
          </a:prstGeom>
          <a:solidFill>
            <a:srgbClr val="5C883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03" name="Straight Arrow Connector 102"/>
          <p:cNvCxnSpPr>
            <a:stCxn id="102" idx="4"/>
          </p:cNvCxnSpPr>
          <p:nvPr/>
        </p:nvCxnSpPr>
        <p:spPr>
          <a:xfrm>
            <a:off x="6683446" y="5253329"/>
            <a:ext cx="0" cy="817880"/>
          </a:xfrm>
          <a:prstGeom prst="straightConnector1">
            <a:avLst/>
          </a:prstGeom>
          <a:ln w="31750">
            <a:solidFill>
              <a:srgbClr val="0000FF"/>
            </a:solidFill>
            <a:tailEnd type="arrow" w="lg" len="lg"/>
          </a:ln>
        </p:spPr>
        <p:style>
          <a:lnRef idx="1">
            <a:schemeClr val="accent1"/>
          </a:lnRef>
          <a:fillRef idx="0">
            <a:schemeClr val="accent1"/>
          </a:fillRef>
          <a:effectRef idx="0">
            <a:schemeClr val="accent1"/>
          </a:effectRef>
          <a:fontRef idx="minor">
            <a:schemeClr val="tx1"/>
          </a:fontRef>
        </p:style>
      </p:cxnSp>
      <p:sp>
        <p:nvSpPr>
          <p:cNvPr id="104" name="Oval 103"/>
          <p:cNvSpPr/>
          <p:nvPr/>
        </p:nvSpPr>
        <p:spPr>
          <a:xfrm>
            <a:off x="7747076" y="5032349"/>
            <a:ext cx="220980" cy="220980"/>
          </a:xfrm>
          <a:prstGeom prst="ellipse">
            <a:avLst/>
          </a:prstGeom>
          <a:solidFill>
            <a:srgbClr val="7F6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05" name="Straight Arrow Connector 104"/>
          <p:cNvCxnSpPr>
            <a:stCxn id="104" idx="4"/>
          </p:cNvCxnSpPr>
          <p:nvPr/>
        </p:nvCxnSpPr>
        <p:spPr>
          <a:xfrm>
            <a:off x="7857566" y="5253329"/>
            <a:ext cx="0" cy="817880"/>
          </a:xfrm>
          <a:prstGeom prst="straightConnector1">
            <a:avLst/>
          </a:prstGeom>
          <a:ln w="31750">
            <a:solidFill>
              <a:srgbClr val="0000FF"/>
            </a:solidFill>
            <a:tailEnd type="arrow" w="lg" len="lg"/>
          </a:ln>
        </p:spPr>
        <p:style>
          <a:lnRef idx="1">
            <a:schemeClr val="accent1"/>
          </a:lnRef>
          <a:fillRef idx="0">
            <a:schemeClr val="accent1"/>
          </a:fillRef>
          <a:effectRef idx="0">
            <a:schemeClr val="accent1"/>
          </a:effectRef>
          <a:fontRef idx="minor">
            <a:schemeClr val="tx1"/>
          </a:fontRef>
        </p:style>
      </p:cxnSp>
      <p:sp>
        <p:nvSpPr>
          <p:cNvPr id="106" name="Oval 105"/>
          <p:cNvSpPr/>
          <p:nvPr/>
        </p:nvSpPr>
        <p:spPr>
          <a:xfrm>
            <a:off x="8912366" y="5032349"/>
            <a:ext cx="220980" cy="220980"/>
          </a:xfrm>
          <a:prstGeom prst="ellipse">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07" name="Straight Arrow Connector 106"/>
          <p:cNvCxnSpPr>
            <a:stCxn id="106" idx="4"/>
          </p:cNvCxnSpPr>
          <p:nvPr/>
        </p:nvCxnSpPr>
        <p:spPr>
          <a:xfrm>
            <a:off x="9022856" y="5253329"/>
            <a:ext cx="0" cy="817880"/>
          </a:xfrm>
          <a:prstGeom prst="straightConnector1">
            <a:avLst/>
          </a:prstGeom>
          <a:ln w="31750">
            <a:solidFill>
              <a:srgbClr val="0000FF"/>
            </a:solidFill>
            <a:tailEnd type="arrow" w="lg" len="lg"/>
          </a:ln>
        </p:spPr>
        <p:style>
          <a:lnRef idx="1">
            <a:schemeClr val="accent1"/>
          </a:lnRef>
          <a:fillRef idx="0">
            <a:schemeClr val="accent1"/>
          </a:fillRef>
          <a:effectRef idx="0">
            <a:schemeClr val="accent1"/>
          </a:effectRef>
          <a:fontRef idx="minor">
            <a:schemeClr val="tx1"/>
          </a:fontRef>
        </p:style>
      </p:cxnSp>
      <p:sp>
        <p:nvSpPr>
          <p:cNvPr id="108" name="Oval 107"/>
          <p:cNvSpPr/>
          <p:nvPr/>
        </p:nvSpPr>
        <p:spPr>
          <a:xfrm>
            <a:off x="9982855" y="5032349"/>
            <a:ext cx="220980" cy="220980"/>
          </a:xfrm>
          <a:prstGeom prst="ellipse">
            <a:avLst/>
          </a:prstGeom>
          <a:solidFill>
            <a:srgbClr val="7F6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09" name="Straight Arrow Connector 108"/>
          <p:cNvCxnSpPr>
            <a:stCxn id="108" idx="4"/>
          </p:cNvCxnSpPr>
          <p:nvPr/>
        </p:nvCxnSpPr>
        <p:spPr>
          <a:xfrm>
            <a:off x="10093345" y="5253329"/>
            <a:ext cx="0" cy="817880"/>
          </a:xfrm>
          <a:prstGeom prst="straightConnector1">
            <a:avLst/>
          </a:prstGeom>
          <a:ln w="31750">
            <a:solidFill>
              <a:srgbClr val="0000FF"/>
            </a:solidFill>
            <a:tailEnd type="arrow" w="lg" len="lg"/>
          </a:ln>
        </p:spPr>
        <p:style>
          <a:lnRef idx="1">
            <a:schemeClr val="accent1"/>
          </a:lnRef>
          <a:fillRef idx="0">
            <a:schemeClr val="accent1"/>
          </a:fillRef>
          <a:effectRef idx="0">
            <a:schemeClr val="accent1"/>
          </a:effectRef>
          <a:fontRef idx="minor">
            <a:schemeClr val="tx1"/>
          </a:fontRef>
        </p:style>
      </p:cxnSp>
      <p:sp>
        <p:nvSpPr>
          <p:cNvPr id="110" name="Oval 109"/>
          <p:cNvSpPr/>
          <p:nvPr/>
        </p:nvSpPr>
        <p:spPr>
          <a:xfrm>
            <a:off x="11111994" y="5032349"/>
            <a:ext cx="220980" cy="220980"/>
          </a:xfrm>
          <a:prstGeom prst="ellipse">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11" name="Straight Arrow Connector 110"/>
          <p:cNvCxnSpPr>
            <a:stCxn id="110" idx="4"/>
          </p:cNvCxnSpPr>
          <p:nvPr/>
        </p:nvCxnSpPr>
        <p:spPr>
          <a:xfrm>
            <a:off x="11222484" y="5253329"/>
            <a:ext cx="0" cy="817880"/>
          </a:xfrm>
          <a:prstGeom prst="straightConnector1">
            <a:avLst/>
          </a:prstGeom>
          <a:ln w="31750">
            <a:solidFill>
              <a:srgbClr val="0000FF"/>
            </a:solidFill>
            <a:tailEnd type="arrow" w="lg" len="lg"/>
          </a:ln>
        </p:spPr>
        <p:style>
          <a:lnRef idx="1">
            <a:schemeClr val="accent1"/>
          </a:lnRef>
          <a:fillRef idx="0">
            <a:schemeClr val="accent1"/>
          </a:fillRef>
          <a:effectRef idx="0">
            <a:schemeClr val="accent1"/>
          </a:effectRef>
          <a:fontRef idx="minor">
            <a:schemeClr val="tx1"/>
          </a:fontRef>
        </p:style>
      </p:cxnSp>
      <p:sp>
        <p:nvSpPr>
          <p:cNvPr id="131" name="TextBox 130"/>
          <p:cNvSpPr txBox="1"/>
          <p:nvPr/>
        </p:nvSpPr>
        <p:spPr>
          <a:xfrm rot="2700000">
            <a:off x="333859" y="4220555"/>
            <a:ext cx="840295" cy="461665"/>
          </a:xfrm>
          <a:prstGeom prst="rect">
            <a:avLst/>
          </a:prstGeom>
          <a:noFill/>
        </p:spPr>
        <p:txBody>
          <a:bodyPr wrap="none" rtlCol="0">
            <a:spAutoFit/>
          </a:bodyPr>
          <a:lstStyle/>
          <a:p>
            <a:r>
              <a:rPr lang="en-US" sz="2400" dirty="0">
                <a:solidFill>
                  <a:schemeClr val="accent4">
                    <a:lumMod val="50000"/>
                  </a:schemeClr>
                </a:solidFill>
              </a:rPr>
              <a:t>NULL</a:t>
            </a:r>
          </a:p>
        </p:txBody>
      </p:sp>
      <p:sp>
        <p:nvSpPr>
          <p:cNvPr id="132" name="TextBox 131"/>
          <p:cNvSpPr txBox="1"/>
          <p:nvPr/>
        </p:nvSpPr>
        <p:spPr>
          <a:xfrm rot="2700000">
            <a:off x="735301" y="3907714"/>
            <a:ext cx="1753878" cy="461665"/>
          </a:xfrm>
          <a:prstGeom prst="rect">
            <a:avLst/>
          </a:prstGeom>
          <a:noFill/>
        </p:spPr>
        <p:txBody>
          <a:bodyPr wrap="none" rtlCol="0">
            <a:spAutoFit/>
          </a:bodyPr>
          <a:lstStyle/>
          <a:p>
            <a:r>
              <a:rPr lang="en-US" sz="2400" dirty="0" err="1">
                <a:solidFill>
                  <a:srgbClr val="7030A0"/>
                </a:solidFill>
              </a:rPr>
              <a:t>Team_Name</a:t>
            </a:r>
            <a:endParaRPr lang="en-US" sz="2400" dirty="0">
              <a:solidFill>
                <a:srgbClr val="7030A0"/>
              </a:solidFill>
            </a:endParaRPr>
          </a:p>
        </p:txBody>
      </p:sp>
      <p:sp>
        <p:nvSpPr>
          <p:cNvPr id="133" name="TextBox 132"/>
          <p:cNvSpPr txBox="1"/>
          <p:nvPr/>
        </p:nvSpPr>
        <p:spPr>
          <a:xfrm rot="2700000">
            <a:off x="2426803" y="4230715"/>
            <a:ext cx="840295" cy="461665"/>
          </a:xfrm>
          <a:prstGeom prst="rect">
            <a:avLst/>
          </a:prstGeom>
          <a:noFill/>
        </p:spPr>
        <p:txBody>
          <a:bodyPr wrap="none" rtlCol="0">
            <a:spAutoFit/>
          </a:bodyPr>
          <a:lstStyle/>
          <a:p>
            <a:r>
              <a:rPr lang="en-US" sz="2400" dirty="0">
                <a:solidFill>
                  <a:schemeClr val="accent4">
                    <a:lumMod val="50000"/>
                  </a:schemeClr>
                </a:solidFill>
              </a:rPr>
              <a:t>NULL</a:t>
            </a:r>
          </a:p>
        </p:txBody>
      </p:sp>
      <p:sp>
        <p:nvSpPr>
          <p:cNvPr id="134" name="TextBox 133"/>
          <p:cNvSpPr txBox="1"/>
          <p:nvPr/>
        </p:nvSpPr>
        <p:spPr>
          <a:xfrm rot="2700000">
            <a:off x="3727283" y="4230715"/>
            <a:ext cx="840295" cy="461665"/>
          </a:xfrm>
          <a:prstGeom prst="rect">
            <a:avLst/>
          </a:prstGeom>
          <a:noFill/>
        </p:spPr>
        <p:txBody>
          <a:bodyPr wrap="none" rtlCol="0">
            <a:spAutoFit/>
          </a:bodyPr>
          <a:lstStyle/>
          <a:p>
            <a:r>
              <a:rPr lang="en-US" sz="2400" dirty="0">
                <a:solidFill>
                  <a:schemeClr val="accent4">
                    <a:lumMod val="50000"/>
                  </a:schemeClr>
                </a:solidFill>
              </a:rPr>
              <a:t>NULL</a:t>
            </a:r>
          </a:p>
        </p:txBody>
      </p:sp>
      <p:sp>
        <p:nvSpPr>
          <p:cNvPr id="135" name="TextBox 134"/>
          <p:cNvSpPr txBox="1"/>
          <p:nvPr/>
        </p:nvSpPr>
        <p:spPr>
          <a:xfrm rot="2700000">
            <a:off x="5027763" y="4230715"/>
            <a:ext cx="840295" cy="461665"/>
          </a:xfrm>
          <a:prstGeom prst="rect">
            <a:avLst/>
          </a:prstGeom>
          <a:noFill/>
        </p:spPr>
        <p:txBody>
          <a:bodyPr wrap="none" rtlCol="0">
            <a:spAutoFit/>
          </a:bodyPr>
          <a:lstStyle/>
          <a:p>
            <a:r>
              <a:rPr lang="en-US" sz="2400" dirty="0">
                <a:solidFill>
                  <a:schemeClr val="accent4">
                    <a:lumMod val="50000"/>
                  </a:schemeClr>
                </a:solidFill>
              </a:rPr>
              <a:t>NULL</a:t>
            </a:r>
          </a:p>
        </p:txBody>
      </p:sp>
      <p:sp>
        <p:nvSpPr>
          <p:cNvPr id="136" name="TextBox 135"/>
          <p:cNvSpPr txBox="1"/>
          <p:nvPr/>
        </p:nvSpPr>
        <p:spPr>
          <a:xfrm rot="2700000">
            <a:off x="7283284" y="4230715"/>
            <a:ext cx="840295" cy="461665"/>
          </a:xfrm>
          <a:prstGeom prst="rect">
            <a:avLst/>
          </a:prstGeom>
          <a:noFill/>
        </p:spPr>
        <p:txBody>
          <a:bodyPr wrap="none" rtlCol="0">
            <a:spAutoFit/>
          </a:bodyPr>
          <a:lstStyle/>
          <a:p>
            <a:r>
              <a:rPr lang="en-US" sz="2400" dirty="0">
                <a:solidFill>
                  <a:schemeClr val="accent4">
                    <a:lumMod val="50000"/>
                  </a:schemeClr>
                </a:solidFill>
              </a:rPr>
              <a:t>NULL</a:t>
            </a:r>
          </a:p>
        </p:txBody>
      </p:sp>
      <p:sp>
        <p:nvSpPr>
          <p:cNvPr id="137" name="TextBox 136"/>
          <p:cNvSpPr txBox="1"/>
          <p:nvPr/>
        </p:nvSpPr>
        <p:spPr>
          <a:xfrm rot="2700000">
            <a:off x="9538803" y="4230715"/>
            <a:ext cx="840295" cy="461665"/>
          </a:xfrm>
          <a:prstGeom prst="rect">
            <a:avLst/>
          </a:prstGeom>
          <a:noFill/>
        </p:spPr>
        <p:txBody>
          <a:bodyPr wrap="none" rtlCol="0">
            <a:spAutoFit/>
          </a:bodyPr>
          <a:lstStyle/>
          <a:p>
            <a:r>
              <a:rPr lang="en-US" sz="2400" dirty="0">
                <a:solidFill>
                  <a:schemeClr val="accent4">
                    <a:lumMod val="50000"/>
                  </a:schemeClr>
                </a:solidFill>
              </a:rPr>
              <a:t>NULL</a:t>
            </a:r>
          </a:p>
        </p:txBody>
      </p:sp>
      <p:sp>
        <p:nvSpPr>
          <p:cNvPr id="138" name="TextBox 137"/>
          <p:cNvSpPr txBox="1"/>
          <p:nvPr/>
        </p:nvSpPr>
        <p:spPr>
          <a:xfrm rot="2700000">
            <a:off x="2443342" y="3949653"/>
            <a:ext cx="1635256" cy="461665"/>
          </a:xfrm>
          <a:prstGeom prst="rect">
            <a:avLst/>
          </a:prstGeom>
          <a:noFill/>
        </p:spPr>
        <p:txBody>
          <a:bodyPr wrap="none" rtlCol="0">
            <a:spAutoFit/>
          </a:bodyPr>
          <a:lstStyle/>
          <a:p>
            <a:r>
              <a:rPr lang="en-US" sz="2400" dirty="0" err="1">
                <a:solidFill>
                  <a:schemeClr val="accent6">
                    <a:lumMod val="75000"/>
                  </a:schemeClr>
                </a:solidFill>
              </a:rPr>
              <a:t>Team_Wins</a:t>
            </a:r>
            <a:endParaRPr lang="en-US" sz="2400" dirty="0">
              <a:solidFill>
                <a:schemeClr val="accent6">
                  <a:lumMod val="75000"/>
                </a:schemeClr>
              </a:solidFill>
            </a:endParaRPr>
          </a:p>
        </p:txBody>
      </p:sp>
      <p:sp>
        <p:nvSpPr>
          <p:cNvPr id="139" name="TextBox 138"/>
          <p:cNvSpPr txBox="1"/>
          <p:nvPr/>
        </p:nvSpPr>
        <p:spPr>
          <a:xfrm rot="2700000">
            <a:off x="3571709" y="3886178"/>
            <a:ext cx="1814792" cy="461665"/>
          </a:xfrm>
          <a:prstGeom prst="rect">
            <a:avLst/>
          </a:prstGeom>
          <a:noFill/>
        </p:spPr>
        <p:txBody>
          <a:bodyPr wrap="none" rtlCol="0">
            <a:spAutoFit/>
          </a:bodyPr>
          <a:lstStyle/>
          <a:p>
            <a:r>
              <a:rPr lang="en-US" sz="2400" dirty="0" err="1">
                <a:solidFill>
                  <a:schemeClr val="accent6">
                    <a:lumMod val="75000"/>
                  </a:schemeClr>
                </a:solidFill>
              </a:rPr>
              <a:t>Team_Losses</a:t>
            </a:r>
            <a:endParaRPr lang="en-US" sz="2400" dirty="0">
              <a:solidFill>
                <a:schemeClr val="accent6">
                  <a:lumMod val="75000"/>
                </a:schemeClr>
              </a:solidFill>
            </a:endParaRPr>
          </a:p>
        </p:txBody>
      </p:sp>
      <p:sp>
        <p:nvSpPr>
          <p:cNvPr id="140" name="TextBox 139"/>
          <p:cNvSpPr txBox="1"/>
          <p:nvPr/>
        </p:nvSpPr>
        <p:spPr>
          <a:xfrm rot="2700000">
            <a:off x="5352241" y="3903702"/>
            <a:ext cx="1765227" cy="461665"/>
          </a:xfrm>
          <a:prstGeom prst="rect">
            <a:avLst/>
          </a:prstGeom>
          <a:noFill/>
        </p:spPr>
        <p:txBody>
          <a:bodyPr wrap="none" rtlCol="0">
            <a:spAutoFit/>
          </a:bodyPr>
          <a:lstStyle/>
          <a:p>
            <a:r>
              <a:rPr lang="en-US" sz="2400" dirty="0" err="1">
                <a:solidFill>
                  <a:schemeClr val="accent6">
                    <a:lumMod val="75000"/>
                  </a:schemeClr>
                </a:solidFill>
              </a:rPr>
              <a:t>Points_Delta</a:t>
            </a:r>
            <a:endParaRPr lang="en-US" sz="2400" dirty="0">
              <a:solidFill>
                <a:schemeClr val="accent6">
                  <a:lumMod val="75000"/>
                </a:schemeClr>
              </a:solidFill>
            </a:endParaRPr>
          </a:p>
        </p:txBody>
      </p:sp>
      <p:sp>
        <p:nvSpPr>
          <p:cNvPr id="141" name="TextBox 140"/>
          <p:cNvSpPr txBox="1"/>
          <p:nvPr/>
        </p:nvSpPr>
        <p:spPr>
          <a:xfrm rot="2700000">
            <a:off x="7722571" y="3907714"/>
            <a:ext cx="1753878" cy="461665"/>
          </a:xfrm>
          <a:prstGeom prst="rect">
            <a:avLst/>
          </a:prstGeom>
          <a:noFill/>
        </p:spPr>
        <p:txBody>
          <a:bodyPr wrap="none" rtlCol="0">
            <a:spAutoFit/>
          </a:bodyPr>
          <a:lstStyle/>
          <a:p>
            <a:r>
              <a:rPr lang="en-US" sz="2400" dirty="0" err="1">
                <a:solidFill>
                  <a:srgbClr val="7030A0"/>
                </a:solidFill>
              </a:rPr>
              <a:t>Team_Name</a:t>
            </a:r>
            <a:endParaRPr lang="en-US" sz="2400" dirty="0">
              <a:solidFill>
                <a:srgbClr val="7030A0"/>
              </a:solidFill>
            </a:endParaRPr>
          </a:p>
        </p:txBody>
      </p:sp>
      <p:sp>
        <p:nvSpPr>
          <p:cNvPr id="142" name="TextBox 141"/>
          <p:cNvSpPr txBox="1"/>
          <p:nvPr/>
        </p:nvSpPr>
        <p:spPr>
          <a:xfrm rot="2700000">
            <a:off x="10760744" y="4255016"/>
            <a:ext cx="771558" cy="461665"/>
          </a:xfrm>
          <a:prstGeom prst="rect">
            <a:avLst/>
          </a:prstGeom>
          <a:noFill/>
        </p:spPr>
        <p:txBody>
          <a:bodyPr wrap="none" rtlCol="0">
            <a:spAutoFit/>
          </a:bodyPr>
          <a:lstStyle/>
          <a:p>
            <a:r>
              <a:rPr lang="en-US" sz="2400" dirty="0">
                <a:solidFill>
                  <a:srgbClr val="00B0F0"/>
                </a:solidFill>
              </a:rPr>
              <a:t>Date</a:t>
            </a:r>
          </a:p>
        </p:txBody>
      </p:sp>
      <p:cxnSp>
        <p:nvCxnSpPr>
          <p:cNvPr id="143" name="Straight Connector 142"/>
          <p:cNvCxnSpPr/>
          <p:nvPr/>
        </p:nvCxnSpPr>
        <p:spPr>
          <a:xfrm>
            <a:off x="2386638" y="3742030"/>
            <a:ext cx="8915" cy="30480"/>
          </a:xfrm>
          <a:prstGeom prst="line">
            <a:avLst/>
          </a:prstGeom>
        </p:spPr>
        <p:style>
          <a:lnRef idx="1">
            <a:schemeClr val="accent1"/>
          </a:lnRef>
          <a:fillRef idx="0">
            <a:schemeClr val="accent1"/>
          </a:fillRef>
          <a:effectRef idx="0">
            <a:schemeClr val="accent1"/>
          </a:effectRef>
          <a:fontRef idx="minor">
            <a:schemeClr val="tx1"/>
          </a:fontRef>
        </p:style>
      </p:cxnSp>
      <p:sp>
        <p:nvSpPr>
          <p:cNvPr id="148" name="Rectangle 147"/>
          <p:cNvSpPr/>
          <p:nvPr/>
        </p:nvSpPr>
        <p:spPr>
          <a:xfrm>
            <a:off x="563178" y="2730499"/>
            <a:ext cx="7183898" cy="581661"/>
          </a:xfrm>
          <a:prstGeom prst="rect">
            <a:avLst/>
          </a:prstGeom>
          <a:solidFill>
            <a:schemeClr val="lt1"/>
          </a:solidFill>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cxnSp>
        <p:nvCxnSpPr>
          <p:cNvPr id="73" name="Straight Arrow Connector 72"/>
          <p:cNvCxnSpPr/>
          <p:nvPr/>
        </p:nvCxnSpPr>
        <p:spPr>
          <a:xfrm>
            <a:off x="114300" y="2546350"/>
            <a:ext cx="654814" cy="0"/>
          </a:xfrm>
          <a:prstGeom prst="straightConnector1">
            <a:avLst/>
          </a:prstGeom>
          <a:ln w="44450">
            <a:tailEnd type="arrow" w="lg" len="lg"/>
          </a:ln>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p14="http://schemas.microsoft.com/office/powerpoint/2010/main" val="785695034"/>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650875"/>
          </a:xfrm>
        </p:spPr>
        <p:txBody>
          <a:bodyPr>
            <a:normAutofit fontScale="90000"/>
          </a:bodyPr>
          <a:lstStyle/>
          <a:p>
            <a:r>
              <a:rPr lang="en-US" dirty="0" smtClean="0">
                <a:solidFill>
                  <a:srgbClr val="0070C0"/>
                </a:solidFill>
              </a:rPr>
              <a:t>Ablation Studies</a:t>
            </a:r>
            <a:endParaRPr lang="en-US" dirty="0">
              <a:solidFill>
                <a:srgbClr val="0070C0"/>
              </a:solidFill>
            </a:endParaRPr>
          </a:p>
        </p:txBody>
      </p:sp>
      <p:graphicFrame>
        <p:nvGraphicFramePr>
          <p:cNvPr id="6" name="Table 5"/>
          <p:cNvGraphicFramePr>
            <a:graphicFrameLocks noGrp="1"/>
          </p:cNvGraphicFramePr>
          <p:nvPr>
            <p:extLst/>
          </p:nvPr>
        </p:nvGraphicFramePr>
        <p:xfrm>
          <a:off x="838201" y="1236980"/>
          <a:ext cx="6172200" cy="1854200"/>
        </p:xfrm>
        <a:graphic>
          <a:graphicData uri="http://schemas.openxmlformats.org/drawingml/2006/table">
            <a:tbl>
              <a:tblPr firstRow="1" bandRow="1">
                <a:tableStyleId>{5C22544A-7EE6-4342-B048-85BDC9FD1C3A}</a:tableStyleId>
              </a:tblPr>
              <a:tblGrid>
                <a:gridCol w="2114994">
                  <a:extLst>
                    <a:ext uri="{9D8B030D-6E8A-4147-A177-3AD203B41FA5}">
                      <a16:colId xmlns:a16="http://schemas.microsoft.com/office/drawing/2014/main" val="1293666678"/>
                    </a:ext>
                  </a:extLst>
                </a:gridCol>
                <a:gridCol w="1415605">
                  <a:extLst>
                    <a:ext uri="{9D8B030D-6E8A-4147-A177-3AD203B41FA5}">
                      <a16:colId xmlns:a16="http://schemas.microsoft.com/office/drawing/2014/main" val="2787757655"/>
                    </a:ext>
                  </a:extLst>
                </a:gridCol>
                <a:gridCol w="1320800">
                  <a:extLst>
                    <a:ext uri="{9D8B030D-6E8A-4147-A177-3AD203B41FA5}">
                      <a16:colId xmlns:a16="http://schemas.microsoft.com/office/drawing/2014/main" val="3540230044"/>
                    </a:ext>
                  </a:extLst>
                </a:gridCol>
                <a:gridCol w="1320801">
                  <a:extLst>
                    <a:ext uri="{9D8B030D-6E8A-4147-A177-3AD203B41FA5}">
                      <a16:colId xmlns:a16="http://schemas.microsoft.com/office/drawing/2014/main" val="136430174"/>
                    </a:ext>
                  </a:extLst>
                </a:gridCol>
              </a:tblGrid>
              <a:tr h="370840">
                <a:tc>
                  <a:txBody>
                    <a:bodyPr/>
                    <a:lstStyle/>
                    <a:p>
                      <a:r>
                        <a:rPr lang="en-US" dirty="0"/>
                        <a:t>Models</a:t>
                      </a:r>
                    </a:p>
                  </a:txBody>
                  <a:tcPr/>
                </a:tc>
                <a:tc>
                  <a:txBody>
                    <a:bodyPr/>
                    <a:lstStyle/>
                    <a:p>
                      <a:r>
                        <a:rPr lang="en-US" dirty="0"/>
                        <a:t>Precision</a:t>
                      </a:r>
                    </a:p>
                  </a:txBody>
                  <a:tcPr/>
                </a:tc>
                <a:tc>
                  <a:txBody>
                    <a:bodyPr/>
                    <a:lstStyle/>
                    <a:p>
                      <a:r>
                        <a:rPr lang="en-US" dirty="0"/>
                        <a:t>Recall</a:t>
                      </a:r>
                    </a:p>
                  </a:txBody>
                  <a:tcPr/>
                </a:tc>
                <a:tc>
                  <a:txBody>
                    <a:bodyPr/>
                    <a:lstStyle/>
                    <a:p>
                      <a:r>
                        <a:rPr lang="en-US" dirty="0"/>
                        <a:t>F1</a:t>
                      </a:r>
                    </a:p>
                  </a:txBody>
                  <a:tcPr/>
                </a:tc>
                <a:extLst>
                  <a:ext uri="{0D108BD9-81ED-4DB2-BD59-A6C34878D82A}">
                    <a16:rowId xmlns:a16="http://schemas.microsoft.com/office/drawing/2014/main" val="2305466863"/>
                  </a:ext>
                </a:extLst>
              </a:tr>
              <a:tr h="370840">
                <a:tc>
                  <a:txBody>
                    <a:bodyPr/>
                    <a:lstStyle/>
                    <a:p>
                      <a:r>
                        <a:rPr lang="en-US" b="1" dirty="0"/>
                        <a:t>Semi-HMMs</a:t>
                      </a:r>
                      <a:r>
                        <a:rPr lang="en-US" b="1" baseline="0" dirty="0"/>
                        <a:t> + PR</a:t>
                      </a:r>
                      <a:endParaRPr lang="en-US" b="1" dirty="0"/>
                    </a:p>
                  </a:txBody>
                  <a:tcPr/>
                </a:tc>
                <a:tc>
                  <a:txBody>
                    <a:bodyPr/>
                    <a:lstStyle/>
                    <a:p>
                      <a:r>
                        <a:rPr lang="en-US" dirty="0"/>
                        <a:t>0.504</a:t>
                      </a:r>
                    </a:p>
                  </a:txBody>
                  <a:tcPr/>
                </a:tc>
                <a:tc>
                  <a:txBody>
                    <a:bodyPr/>
                    <a:lstStyle/>
                    <a:p>
                      <a:r>
                        <a:rPr lang="en-US" dirty="0"/>
                        <a:t>0.786</a:t>
                      </a:r>
                    </a:p>
                  </a:txBody>
                  <a:tcPr/>
                </a:tc>
                <a:tc>
                  <a:txBody>
                    <a:bodyPr/>
                    <a:lstStyle/>
                    <a:p>
                      <a:r>
                        <a:rPr lang="en-US" dirty="0"/>
                        <a:t>0.614</a:t>
                      </a:r>
                    </a:p>
                  </a:txBody>
                  <a:tcPr/>
                </a:tc>
                <a:extLst>
                  <a:ext uri="{0D108BD9-81ED-4DB2-BD59-A6C34878D82A}">
                    <a16:rowId xmlns:a16="http://schemas.microsoft.com/office/drawing/2014/main" val="3427002917"/>
                  </a:ext>
                </a:extLst>
              </a:tr>
              <a:tr h="370840">
                <a:tc>
                  <a:txBody>
                    <a:bodyPr/>
                    <a:lstStyle/>
                    <a:p>
                      <a:r>
                        <a:rPr lang="en-US" dirty="0" smtClean="0"/>
                        <a:t>-</a:t>
                      </a:r>
                      <a:r>
                        <a:rPr lang="en-US" baseline="0" dirty="0" smtClean="0"/>
                        <a:t> Semi</a:t>
                      </a:r>
                      <a:endParaRPr lang="en-US" dirty="0"/>
                    </a:p>
                  </a:txBody>
                  <a:tcPr/>
                </a:tc>
                <a:tc>
                  <a:txBody>
                    <a:bodyPr/>
                    <a:lstStyle/>
                    <a:p>
                      <a:r>
                        <a:rPr lang="en-US" smtClean="0"/>
                        <a:t>0.545</a:t>
                      </a:r>
                      <a:endParaRPr lang="en-US" dirty="0"/>
                    </a:p>
                  </a:txBody>
                  <a:tcPr/>
                </a:tc>
                <a:tc>
                  <a:txBody>
                    <a:bodyPr/>
                    <a:lstStyle/>
                    <a:p>
                      <a:r>
                        <a:rPr lang="en-US" smtClean="0"/>
                        <a:t>0.694</a:t>
                      </a:r>
                      <a:endParaRPr lang="en-US" dirty="0"/>
                    </a:p>
                  </a:txBody>
                  <a:tcPr/>
                </a:tc>
                <a:tc>
                  <a:txBody>
                    <a:bodyPr/>
                    <a:lstStyle/>
                    <a:p>
                      <a:r>
                        <a:rPr lang="en-US" smtClean="0"/>
                        <a:t>0.610</a:t>
                      </a:r>
                      <a:endParaRPr lang="en-US" dirty="0"/>
                    </a:p>
                  </a:txBody>
                  <a:tcPr/>
                </a:tc>
                <a:extLst>
                  <a:ext uri="{0D108BD9-81ED-4DB2-BD59-A6C34878D82A}">
                    <a16:rowId xmlns:a16="http://schemas.microsoft.com/office/drawing/2014/main" val="3051604727"/>
                  </a:ext>
                </a:extLst>
              </a:tr>
              <a:tr h="370840">
                <a:tc>
                  <a:txBody>
                    <a:bodyPr/>
                    <a:lstStyle/>
                    <a:p>
                      <a:r>
                        <a:rPr lang="en-US" smtClean="0"/>
                        <a:t>- Transition</a:t>
                      </a:r>
                      <a:endParaRPr lang="en-US" dirty="0"/>
                    </a:p>
                  </a:txBody>
                  <a:tcPr/>
                </a:tc>
                <a:tc>
                  <a:txBody>
                    <a:bodyPr/>
                    <a:lstStyle/>
                    <a:p>
                      <a:r>
                        <a:rPr lang="en-US" smtClean="0"/>
                        <a:t>0.468</a:t>
                      </a:r>
                      <a:endParaRPr lang="en-US" dirty="0"/>
                    </a:p>
                  </a:txBody>
                  <a:tcPr/>
                </a:tc>
                <a:tc>
                  <a:txBody>
                    <a:bodyPr/>
                    <a:lstStyle/>
                    <a:p>
                      <a:r>
                        <a:rPr lang="en-US" smtClean="0"/>
                        <a:t>0.633</a:t>
                      </a:r>
                      <a:endParaRPr lang="en-US" dirty="0"/>
                    </a:p>
                  </a:txBody>
                  <a:tcPr/>
                </a:tc>
                <a:tc>
                  <a:txBody>
                    <a:bodyPr/>
                    <a:lstStyle/>
                    <a:p>
                      <a:r>
                        <a:rPr lang="en-US" smtClean="0"/>
                        <a:t>0.538</a:t>
                      </a:r>
                      <a:endParaRPr lang="en-US" dirty="0"/>
                    </a:p>
                  </a:txBody>
                  <a:tcPr/>
                </a:tc>
                <a:extLst>
                  <a:ext uri="{0D108BD9-81ED-4DB2-BD59-A6C34878D82A}">
                    <a16:rowId xmlns:a16="http://schemas.microsoft.com/office/drawing/2014/main" val="1330566790"/>
                  </a:ext>
                </a:extLst>
              </a:tr>
              <a:tr h="370840">
                <a:tc>
                  <a:txBody>
                    <a:bodyPr/>
                    <a:lstStyle/>
                    <a:p>
                      <a:r>
                        <a:rPr lang="en-US" smtClean="0"/>
                        <a:t>- NULL-Skipping</a:t>
                      </a:r>
                      <a:endParaRPr lang="en-US" dirty="0"/>
                    </a:p>
                  </a:txBody>
                  <a:tcPr/>
                </a:tc>
                <a:tc>
                  <a:txBody>
                    <a:bodyPr/>
                    <a:lstStyle/>
                    <a:p>
                      <a:r>
                        <a:rPr lang="en-US" smtClean="0"/>
                        <a:t>0.454</a:t>
                      </a:r>
                      <a:endParaRPr lang="en-US" dirty="0"/>
                    </a:p>
                  </a:txBody>
                  <a:tcPr/>
                </a:tc>
                <a:tc>
                  <a:txBody>
                    <a:bodyPr/>
                    <a:lstStyle/>
                    <a:p>
                      <a:r>
                        <a:rPr lang="en-US" smtClean="0"/>
                        <a:t>0.737</a:t>
                      </a:r>
                      <a:endParaRPr lang="en-US" dirty="0"/>
                    </a:p>
                  </a:txBody>
                  <a:tcPr/>
                </a:tc>
                <a:tc>
                  <a:txBody>
                    <a:bodyPr/>
                    <a:lstStyle/>
                    <a:p>
                      <a:r>
                        <a:rPr lang="en-US" dirty="0" smtClean="0"/>
                        <a:t>0.562</a:t>
                      </a:r>
                      <a:endParaRPr lang="en-US" dirty="0"/>
                    </a:p>
                  </a:txBody>
                  <a:tcPr/>
                </a:tc>
                <a:extLst>
                  <a:ext uri="{0D108BD9-81ED-4DB2-BD59-A6C34878D82A}">
                    <a16:rowId xmlns:a16="http://schemas.microsoft.com/office/drawing/2014/main" val="2089583083"/>
                  </a:ext>
                </a:extLst>
              </a:tr>
            </a:tbl>
          </a:graphicData>
        </a:graphic>
      </p:graphicFrame>
      <p:sp>
        <p:nvSpPr>
          <p:cNvPr id="76" name="TextBox 75"/>
          <p:cNvSpPr txBox="1"/>
          <p:nvPr/>
        </p:nvSpPr>
        <p:spPr>
          <a:xfrm>
            <a:off x="563178" y="6031656"/>
            <a:ext cx="651140" cy="461665"/>
          </a:xfrm>
          <a:prstGeom prst="rect">
            <a:avLst/>
          </a:prstGeom>
          <a:noFill/>
        </p:spPr>
        <p:txBody>
          <a:bodyPr wrap="none" rtlCol="0">
            <a:spAutoFit/>
          </a:bodyPr>
          <a:lstStyle/>
          <a:p>
            <a:r>
              <a:rPr lang="en-US" sz="2400" dirty="0">
                <a:solidFill>
                  <a:srgbClr val="7030A0"/>
                </a:solidFill>
              </a:rPr>
              <a:t>The</a:t>
            </a:r>
          </a:p>
        </p:txBody>
      </p:sp>
      <p:sp>
        <p:nvSpPr>
          <p:cNvPr id="77" name="TextBox 76"/>
          <p:cNvSpPr txBox="1"/>
          <p:nvPr/>
        </p:nvSpPr>
        <p:spPr>
          <a:xfrm>
            <a:off x="1474774" y="6031656"/>
            <a:ext cx="1143262" cy="461665"/>
          </a:xfrm>
          <a:prstGeom prst="rect">
            <a:avLst/>
          </a:prstGeom>
          <a:noFill/>
        </p:spPr>
        <p:txBody>
          <a:bodyPr wrap="none" rtlCol="0">
            <a:spAutoFit/>
          </a:bodyPr>
          <a:lstStyle/>
          <a:p>
            <a:r>
              <a:rPr lang="en-US" sz="2400" dirty="0">
                <a:solidFill>
                  <a:srgbClr val="7030A0"/>
                </a:solidFill>
              </a:rPr>
              <a:t>Raptors</a:t>
            </a:r>
          </a:p>
        </p:txBody>
      </p:sp>
      <p:sp>
        <p:nvSpPr>
          <p:cNvPr id="78" name="TextBox 77"/>
          <p:cNvSpPr txBox="1"/>
          <p:nvPr/>
        </p:nvSpPr>
        <p:spPr>
          <a:xfrm>
            <a:off x="2878492" y="6031657"/>
            <a:ext cx="277640" cy="461665"/>
          </a:xfrm>
          <a:prstGeom prst="rect">
            <a:avLst/>
          </a:prstGeom>
          <a:noFill/>
        </p:spPr>
        <p:txBody>
          <a:bodyPr wrap="none" rtlCol="0">
            <a:spAutoFit/>
          </a:bodyPr>
          <a:lstStyle/>
          <a:p>
            <a:r>
              <a:rPr lang="en-US" sz="2400" dirty="0">
                <a:solidFill>
                  <a:srgbClr val="7030A0"/>
                </a:solidFill>
              </a:rPr>
              <a:t>(</a:t>
            </a:r>
          </a:p>
        </p:txBody>
      </p:sp>
      <p:sp>
        <p:nvSpPr>
          <p:cNvPr id="79" name="TextBox 78"/>
          <p:cNvSpPr txBox="1"/>
          <p:nvPr/>
        </p:nvSpPr>
        <p:spPr>
          <a:xfrm>
            <a:off x="3416588" y="6031657"/>
            <a:ext cx="495649" cy="461665"/>
          </a:xfrm>
          <a:prstGeom prst="rect">
            <a:avLst/>
          </a:prstGeom>
          <a:noFill/>
        </p:spPr>
        <p:txBody>
          <a:bodyPr wrap="none" rtlCol="0">
            <a:spAutoFit/>
          </a:bodyPr>
          <a:lstStyle/>
          <a:p>
            <a:r>
              <a:rPr lang="en-US" sz="2400" dirty="0">
                <a:solidFill>
                  <a:schemeClr val="accent6">
                    <a:lumMod val="75000"/>
                  </a:schemeClr>
                </a:solidFill>
              </a:rPr>
              <a:t>33</a:t>
            </a:r>
          </a:p>
        </p:txBody>
      </p:sp>
      <p:sp>
        <p:nvSpPr>
          <p:cNvPr id="80" name="TextBox 79"/>
          <p:cNvSpPr txBox="1"/>
          <p:nvPr/>
        </p:nvSpPr>
        <p:spPr>
          <a:xfrm>
            <a:off x="4172693" y="6031657"/>
            <a:ext cx="279244" cy="461665"/>
          </a:xfrm>
          <a:prstGeom prst="rect">
            <a:avLst/>
          </a:prstGeom>
          <a:noFill/>
        </p:spPr>
        <p:txBody>
          <a:bodyPr wrap="none" rtlCol="0">
            <a:spAutoFit/>
          </a:bodyPr>
          <a:lstStyle/>
          <a:p>
            <a:r>
              <a:rPr lang="en-US" sz="2400" dirty="0">
                <a:solidFill>
                  <a:srgbClr val="7030A0"/>
                </a:solidFill>
              </a:rPr>
              <a:t>-</a:t>
            </a:r>
          </a:p>
        </p:txBody>
      </p:sp>
      <p:sp>
        <p:nvSpPr>
          <p:cNvPr id="81" name="TextBox 80"/>
          <p:cNvSpPr txBox="1"/>
          <p:nvPr/>
        </p:nvSpPr>
        <p:spPr>
          <a:xfrm>
            <a:off x="4712393" y="6031657"/>
            <a:ext cx="495649" cy="461665"/>
          </a:xfrm>
          <a:prstGeom prst="rect">
            <a:avLst/>
          </a:prstGeom>
          <a:noFill/>
        </p:spPr>
        <p:txBody>
          <a:bodyPr wrap="none" rtlCol="0">
            <a:spAutoFit/>
          </a:bodyPr>
          <a:lstStyle/>
          <a:p>
            <a:r>
              <a:rPr lang="en-US" sz="2400" dirty="0">
                <a:solidFill>
                  <a:schemeClr val="accent6">
                    <a:lumMod val="75000"/>
                  </a:schemeClr>
                </a:solidFill>
              </a:rPr>
              <a:t>15</a:t>
            </a:r>
          </a:p>
        </p:txBody>
      </p:sp>
      <p:sp>
        <p:nvSpPr>
          <p:cNvPr id="82" name="TextBox 81"/>
          <p:cNvSpPr txBox="1"/>
          <p:nvPr/>
        </p:nvSpPr>
        <p:spPr>
          <a:xfrm>
            <a:off x="5468498" y="6031657"/>
            <a:ext cx="277640" cy="461665"/>
          </a:xfrm>
          <a:prstGeom prst="rect">
            <a:avLst/>
          </a:prstGeom>
          <a:noFill/>
        </p:spPr>
        <p:txBody>
          <a:bodyPr wrap="none" rtlCol="0">
            <a:spAutoFit/>
          </a:bodyPr>
          <a:lstStyle/>
          <a:p>
            <a:r>
              <a:rPr lang="en-US" sz="2400" dirty="0">
                <a:solidFill>
                  <a:srgbClr val="7030A0"/>
                </a:solidFill>
              </a:rPr>
              <a:t>)</a:t>
            </a:r>
          </a:p>
        </p:txBody>
      </p:sp>
      <p:sp>
        <p:nvSpPr>
          <p:cNvPr id="83" name="TextBox 82"/>
          <p:cNvSpPr txBox="1"/>
          <p:nvPr/>
        </p:nvSpPr>
        <p:spPr>
          <a:xfrm>
            <a:off x="6006594" y="6031657"/>
            <a:ext cx="1291379" cy="461665"/>
          </a:xfrm>
          <a:prstGeom prst="rect">
            <a:avLst/>
          </a:prstGeom>
          <a:noFill/>
        </p:spPr>
        <p:txBody>
          <a:bodyPr wrap="none" rtlCol="0">
            <a:spAutoFit/>
          </a:bodyPr>
          <a:lstStyle/>
          <a:p>
            <a:r>
              <a:rPr lang="en-US" sz="2400" u="sng" dirty="0">
                <a:solidFill>
                  <a:srgbClr val="7030A0"/>
                </a:solidFill>
              </a:rPr>
              <a:t>edge out</a:t>
            </a:r>
          </a:p>
        </p:txBody>
      </p:sp>
      <p:sp>
        <p:nvSpPr>
          <p:cNvPr id="84" name="TextBox 83"/>
          <p:cNvSpPr txBox="1"/>
          <p:nvPr/>
        </p:nvSpPr>
        <p:spPr>
          <a:xfrm>
            <a:off x="7558429" y="6031657"/>
            <a:ext cx="603050" cy="461665"/>
          </a:xfrm>
          <a:prstGeom prst="rect">
            <a:avLst/>
          </a:prstGeom>
          <a:noFill/>
        </p:spPr>
        <p:txBody>
          <a:bodyPr wrap="none" rtlCol="0">
            <a:spAutoFit/>
          </a:bodyPr>
          <a:lstStyle/>
          <a:p>
            <a:r>
              <a:rPr lang="en-US" sz="2400" dirty="0">
                <a:solidFill>
                  <a:srgbClr val="7030A0"/>
                </a:solidFill>
              </a:rPr>
              <a:t>the</a:t>
            </a:r>
          </a:p>
        </p:txBody>
      </p:sp>
      <p:sp>
        <p:nvSpPr>
          <p:cNvPr id="85" name="TextBox 84"/>
          <p:cNvSpPr txBox="1"/>
          <p:nvPr/>
        </p:nvSpPr>
        <p:spPr>
          <a:xfrm>
            <a:off x="8421935" y="6031657"/>
            <a:ext cx="1178784" cy="461665"/>
          </a:xfrm>
          <a:prstGeom prst="rect">
            <a:avLst/>
          </a:prstGeom>
          <a:noFill/>
        </p:spPr>
        <p:txBody>
          <a:bodyPr wrap="none" rtlCol="0">
            <a:spAutoFit/>
          </a:bodyPr>
          <a:lstStyle/>
          <a:p>
            <a:r>
              <a:rPr lang="en-US" sz="2400" dirty="0">
                <a:solidFill>
                  <a:srgbClr val="7030A0"/>
                </a:solidFill>
              </a:rPr>
              <a:t>Wizards</a:t>
            </a:r>
          </a:p>
        </p:txBody>
      </p:sp>
      <p:sp>
        <p:nvSpPr>
          <p:cNvPr id="86" name="TextBox 85"/>
          <p:cNvSpPr txBox="1"/>
          <p:nvPr/>
        </p:nvSpPr>
        <p:spPr>
          <a:xfrm>
            <a:off x="9861175" y="6031657"/>
            <a:ext cx="508473" cy="461665"/>
          </a:xfrm>
          <a:prstGeom prst="rect">
            <a:avLst/>
          </a:prstGeom>
          <a:noFill/>
        </p:spPr>
        <p:txBody>
          <a:bodyPr wrap="none" rtlCol="0">
            <a:spAutoFit/>
          </a:bodyPr>
          <a:lstStyle/>
          <a:p>
            <a:r>
              <a:rPr lang="en-US" sz="2400" dirty="0">
                <a:solidFill>
                  <a:srgbClr val="7030A0"/>
                </a:solidFill>
              </a:rPr>
              <a:t>on</a:t>
            </a:r>
          </a:p>
        </p:txBody>
      </p:sp>
      <p:sp>
        <p:nvSpPr>
          <p:cNvPr id="87" name="TextBox 86"/>
          <p:cNvSpPr txBox="1"/>
          <p:nvPr/>
        </p:nvSpPr>
        <p:spPr>
          <a:xfrm>
            <a:off x="10630106" y="6031656"/>
            <a:ext cx="1195392" cy="461665"/>
          </a:xfrm>
          <a:prstGeom prst="rect">
            <a:avLst/>
          </a:prstGeom>
          <a:noFill/>
        </p:spPr>
        <p:txBody>
          <a:bodyPr wrap="none" rtlCol="0">
            <a:spAutoFit/>
          </a:bodyPr>
          <a:lstStyle/>
          <a:p>
            <a:r>
              <a:rPr lang="en-US" sz="2400" dirty="0">
                <a:solidFill>
                  <a:srgbClr val="7030A0"/>
                </a:solidFill>
              </a:rPr>
              <a:t>Tuesday</a:t>
            </a:r>
          </a:p>
        </p:txBody>
      </p:sp>
      <p:sp>
        <p:nvSpPr>
          <p:cNvPr id="88" name="Oval 87"/>
          <p:cNvSpPr/>
          <p:nvPr/>
        </p:nvSpPr>
        <p:spPr>
          <a:xfrm>
            <a:off x="769114" y="5032349"/>
            <a:ext cx="220980" cy="220980"/>
          </a:xfrm>
          <a:prstGeom prst="ellipse">
            <a:avLst/>
          </a:prstGeom>
          <a:solidFill>
            <a:srgbClr val="7F6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89" name="Straight Arrow Connector 88"/>
          <p:cNvCxnSpPr>
            <a:stCxn id="88" idx="4"/>
          </p:cNvCxnSpPr>
          <p:nvPr/>
        </p:nvCxnSpPr>
        <p:spPr>
          <a:xfrm>
            <a:off x="879604" y="5253329"/>
            <a:ext cx="0" cy="817880"/>
          </a:xfrm>
          <a:prstGeom prst="straightConnector1">
            <a:avLst/>
          </a:prstGeom>
          <a:ln w="31750">
            <a:solidFill>
              <a:srgbClr val="0000FF"/>
            </a:solidFill>
            <a:tailEnd type="arrow" w="lg" len="lg"/>
          </a:ln>
        </p:spPr>
        <p:style>
          <a:lnRef idx="1">
            <a:schemeClr val="accent1"/>
          </a:lnRef>
          <a:fillRef idx="0">
            <a:schemeClr val="accent1"/>
          </a:fillRef>
          <a:effectRef idx="0">
            <a:schemeClr val="accent1"/>
          </a:effectRef>
          <a:fontRef idx="minor">
            <a:schemeClr val="tx1"/>
          </a:fontRef>
        </p:style>
      </p:cxnSp>
      <p:sp>
        <p:nvSpPr>
          <p:cNvPr id="90" name="Oval 89"/>
          <p:cNvSpPr/>
          <p:nvPr/>
        </p:nvSpPr>
        <p:spPr>
          <a:xfrm>
            <a:off x="1932467" y="5032349"/>
            <a:ext cx="220980" cy="220980"/>
          </a:xfrm>
          <a:prstGeom prst="ellipse">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91" name="Straight Arrow Connector 90"/>
          <p:cNvCxnSpPr>
            <a:stCxn id="90" idx="4"/>
          </p:cNvCxnSpPr>
          <p:nvPr/>
        </p:nvCxnSpPr>
        <p:spPr>
          <a:xfrm>
            <a:off x="2042957" y="5253329"/>
            <a:ext cx="0" cy="817880"/>
          </a:xfrm>
          <a:prstGeom prst="straightConnector1">
            <a:avLst/>
          </a:prstGeom>
          <a:ln w="31750">
            <a:solidFill>
              <a:srgbClr val="0000FF"/>
            </a:solidFill>
            <a:tailEnd type="arrow" w="lg" len="lg"/>
          </a:ln>
        </p:spPr>
        <p:style>
          <a:lnRef idx="1">
            <a:schemeClr val="accent1"/>
          </a:lnRef>
          <a:fillRef idx="0">
            <a:schemeClr val="accent1"/>
          </a:fillRef>
          <a:effectRef idx="0">
            <a:schemeClr val="accent1"/>
          </a:effectRef>
          <a:fontRef idx="minor">
            <a:schemeClr val="tx1"/>
          </a:fontRef>
        </p:style>
      </p:cxnSp>
      <p:sp>
        <p:nvSpPr>
          <p:cNvPr id="92" name="Oval 91"/>
          <p:cNvSpPr/>
          <p:nvPr/>
        </p:nvSpPr>
        <p:spPr>
          <a:xfrm>
            <a:off x="2902605" y="5032349"/>
            <a:ext cx="220980" cy="220980"/>
          </a:xfrm>
          <a:prstGeom prst="ellipse">
            <a:avLst/>
          </a:prstGeom>
          <a:solidFill>
            <a:srgbClr val="7F6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93" name="Straight Arrow Connector 92"/>
          <p:cNvCxnSpPr>
            <a:stCxn id="92" idx="4"/>
          </p:cNvCxnSpPr>
          <p:nvPr/>
        </p:nvCxnSpPr>
        <p:spPr>
          <a:xfrm>
            <a:off x="3013095" y="5253329"/>
            <a:ext cx="0" cy="817880"/>
          </a:xfrm>
          <a:prstGeom prst="straightConnector1">
            <a:avLst/>
          </a:prstGeom>
          <a:ln w="31750">
            <a:solidFill>
              <a:srgbClr val="0000FF"/>
            </a:solidFill>
            <a:tailEnd type="arrow" w="lg" len="lg"/>
          </a:ln>
        </p:spPr>
        <p:style>
          <a:lnRef idx="1">
            <a:schemeClr val="accent1"/>
          </a:lnRef>
          <a:fillRef idx="0">
            <a:schemeClr val="accent1"/>
          </a:fillRef>
          <a:effectRef idx="0">
            <a:schemeClr val="accent1"/>
          </a:effectRef>
          <a:fontRef idx="minor">
            <a:schemeClr val="tx1"/>
          </a:fontRef>
        </p:style>
      </p:cxnSp>
      <p:sp>
        <p:nvSpPr>
          <p:cNvPr id="94" name="Oval 93"/>
          <p:cNvSpPr/>
          <p:nvPr/>
        </p:nvSpPr>
        <p:spPr>
          <a:xfrm>
            <a:off x="3548755" y="5032349"/>
            <a:ext cx="220980" cy="220980"/>
          </a:xfrm>
          <a:prstGeom prst="ellipse">
            <a:avLst/>
          </a:prstGeom>
          <a:solidFill>
            <a:srgbClr val="5C883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95" name="Straight Arrow Connector 94"/>
          <p:cNvCxnSpPr>
            <a:stCxn id="94" idx="4"/>
          </p:cNvCxnSpPr>
          <p:nvPr/>
        </p:nvCxnSpPr>
        <p:spPr>
          <a:xfrm>
            <a:off x="3659245" y="5253329"/>
            <a:ext cx="0" cy="817880"/>
          </a:xfrm>
          <a:prstGeom prst="straightConnector1">
            <a:avLst/>
          </a:prstGeom>
          <a:ln w="31750">
            <a:solidFill>
              <a:srgbClr val="0000FF"/>
            </a:solidFill>
            <a:tailEnd type="arrow" w="lg" len="lg"/>
          </a:ln>
        </p:spPr>
        <p:style>
          <a:lnRef idx="1">
            <a:schemeClr val="accent1"/>
          </a:lnRef>
          <a:fillRef idx="0">
            <a:schemeClr val="accent1"/>
          </a:fillRef>
          <a:effectRef idx="0">
            <a:schemeClr val="accent1"/>
          </a:effectRef>
          <a:fontRef idx="minor">
            <a:schemeClr val="tx1"/>
          </a:fontRef>
        </p:style>
      </p:cxnSp>
      <p:sp>
        <p:nvSpPr>
          <p:cNvPr id="96" name="Oval 95"/>
          <p:cNvSpPr/>
          <p:nvPr/>
        </p:nvSpPr>
        <p:spPr>
          <a:xfrm>
            <a:off x="4185818" y="5032349"/>
            <a:ext cx="220980" cy="220980"/>
          </a:xfrm>
          <a:prstGeom prst="ellipse">
            <a:avLst/>
          </a:prstGeom>
          <a:solidFill>
            <a:srgbClr val="7F6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97" name="Straight Arrow Connector 96"/>
          <p:cNvCxnSpPr>
            <a:stCxn id="96" idx="4"/>
          </p:cNvCxnSpPr>
          <p:nvPr/>
        </p:nvCxnSpPr>
        <p:spPr>
          <a:xfrm>
            <a:off x="4296308" y="5253329"/>
            <a:ext cx="0" cy="817880"/>
          </a:xfrm>
          <a:prstGeom prst="straightConnector1">
            <a:avLst/>
          </a:prstGeom>
          <a:ln w="31750">
            <a:solidFill>
              <a:srgbClr val="0000FF"/>
            </a:solidFill>
            <a:tailEnd type="arrow" w="lg" len="lg"/>
          </a:ln>
        </p:spPr>
        <p:style>
          <a:lnRef idx="1">
            <a:schemeClr val="accent1"/>
          </a:lnRef>
          <a:fillRef idx="0">
            <a:schemeClr val="accent1"/>
          </a:fillRef>
          <a:effectRef idx="0">
            <a:schemeClr val="accent1"/>
          </a:effectRef>
          <a:fontRef idx="minor">
            <a:schemeClr val="tx1"/>
          </a:fontRef>
        </p:style>
      </p:cxnSp>
      <p:sp>
        <p:nvSpPr>
          <p:cNvPr id="98" name="Oval 97"/>
          <p:cNvSpPr/>
          <p:nvPr/>
        </p:nvSpPr>
        <p:spPr>
          <a:xfrm>
            <a:off x="4835151" y="5032349"/>
            <a:ext cx="220980" cy="220980"/>
          </a:xfrm>
          <a:prstGeom prst="ellipse">
            <a:avLst/>
          </a:prstGeom>
          <a:solidFill>
            <a:srgbClr val="5C883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99" name="Straight Arrow Connector 98"/>
          <p:cNvCxnSpPr>
            <a:stCxn id="98" idx="4"/>
          </p:cNvCxnSpPr>
          <p:nvPr/>
        </p:nvCxnSpPr>
        <p:spPr>
          <a:xfrm>
            <a:off x="4945641" y="5253329"/>
            <a:ext cx="0" cy="817880"/>
          </a:xfrm>
          <a:prstGeom prst="straightConnector1">
            <a:avLst/>
          </a:prstGeom>
          <a:ln w="31750">
            <a:solidFill>
              <a:srgbClr val="0000FF"/>
            </a:solidFill>
            <a:tailEnd type="arrow" w="lg" len="lg"/>
          </a:ln>
        </p:spPr>
        <p:style>
          <a:lnRef idx="1">
            <a:schemeClr val="accent1"/>
          </a:lnRef>
          <a:fillRef idx="0">
            <a:schemeClr val="accent1"/>
          </a:fillRef>
          <a:effectRef idx="0">
            <a:schemeClr val="accent1"/>
          </a:effectRef>
          <a:fontRef idx="minor">
            <a:schemeClr val="tx1"/>
          </a:fontRef>
        </p:style>
      </p:cxnSp>
      <p:sp>
        <p:nvSpPr>
          <p:cNvPr id="100" name="Oval 99"/>
          <p:cNvSpPr/>
          <p:nvPr/>
        </p:nvSpPr>
        <p:spPr>
          <a:xfrm>
            <a:off x="5484483" y="5032349"/>
            <a:ext cx="220980" cy="220980"/>
          </a:xfrm>
          <a:prstGeom prst="ellipse">
            <a:avLst/>
          </a:prstGeom>
          <a:solidFill>
            <a:srgbClr val="7F6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01" name="Straight Arrow Connector 100"/>
          <p:cNvCxnSpPr>
            <a:stCxn id="100" idx="4"/>
          </p:cNvCxnSpPr>
          <p:nvPr/>
        </p:nvCxnSpPr>
        <p:spPr>
          <a:xfrm>
            <a:off x="5594973" y="5253329"/>
            <a:ext cx="0" cy="817880"/>
          </a:xfrm>
          <a:prstGeom prst="straightConnector1">
            <a:avLst/>
          </a:prstGeom>
          <a:ln w="31750">
            <a:solidFill>
              <a:srgbClr val="0000FF"/>
            </a:solidFill>
            <a:tailEnd type="arrow" w="lg" len="lg"/>
          </a:ln>
        </p:spPr>
        <p:style>
          <a:lnRef idx="1">
            <a:schemeClr val="accent1"/>
          </a:lnRef>
          <a:fillRef idx="0">
            <a:schemeClr val="accent1"/>
          </a:fillRef>
          <a:effectRef idx="0">
            <a:schemeClr val="accent1"/>
          </a:effectRef>
          <a:fontRef idx="minor">
            <a:schemeClr val="tx1"/>
          </a:fontRef>
        </p:style>
      </p:cxnSp>
      <p:sp>
        <p:nvSpPr>
          <p:cNvPr id="102" name="Oval 101"/>
          <p:cNvSpPr/>
          <p:nvPr/>
        </p:nvSpPr>
        <p:spPr>
          <a:xfrm>
            <a:off x="6572956" y="5032349"/>
            <a:ext cx="220980" cy="220980"/>
          </a:xfrm>
          <a:prstGeom prst="ellipse">
            <a:avLst/>
          </a:prstGeom>
          <a:solidFill>
            <a:srgbClr val="5C883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03" name="Straight Arrow Connector 102"/>
          <p:cNvCxnSpPr>
            <a:stCxn id="102" idx="4"/>
          </p:cNvCxnSpPr>
          <p:nvPr/>
        </p:nvCxnSpPr>
        <p:spPr>
          <a:xfrm>
            <a:off x="6683446" y="5253329"/>
            <a:ext cx="0" cy="817880"/>
          </a:xfrm>
          <a:prstGeom prst="straightConnector1">
            <a:avLst/>
          </a:prstGeom>
          <a:ln w="31750">
            <a:solidFill>
              <a:srgbClr val="0000FF"/>
            </a:solidFill>
            <a:tailEnd type="arrow" w="lg" len="lg"/>
          </a:ln>
        </p:spPr>
        <p:style>
          <a:lnRef idx="1">
            <a:schemeClr val="accent1"/>
          </a:lnRef>
          <a:fillRef idx="0">
            <a:schemeClr val="accent1"/>
          </a:fillRef>
          <a:effectRef idx="0">
            <a:schemeClr val="accent1"/>
          </a:effectRef>
          <a:fontRef idx="minor">
            <a:schemeClr val="tx1"/>
          </a:fontRef>
        </p:style>
      </p:cxnSp>
      <p:sp>
        <p:nvSpPr>
          <p:cNvPr id="104" name="Oval 103"/>
          <p:cNvSpPr/>
          <p:nvPr/>
        </p:nvSpPr>
        <p:spPr>
          <a:xfrm>
            <a:off x="7747076" y="5032349"/>
            <a:ext cx="220980" cy="220980"/>
          </a:xfrm>
          <a:prstGeom prst="ellipse">
            <a:avLst/>
          </a:prstGeom>
          <a:solidFill>
            <a:srgbClr val="7F6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05" name="Straight Arrow Connector 104"/>
          <p:cNvCxnSpPr>
            <a:stCxn id="104" idx="4"/>
          </p:cNvCxnSpPr>
          <p:nvPr/>
        </p:nvCxnSpPr>
        <p:spPr>
          <a:xfrm>
            <a:off x="7857566" y="5253329"/>
            <a:ext cx="0" cy="817880"/>
          </a:xfrm>
          <a:prstGeom prst="straightConnector1">
            <a:avLst/>
          </a:prstGeom>
          <a:ln w="31750">
            <a:solidFill>
              <a:srgbClr val="0000FF"/>
            </a:solidFill>
            <a:tailEnd type="arrow" w="lg" len="lg"/>
          </a:ln>
        </p:spPr>
        <p:style>
          <a:lnRef idx="1">
            <a:schemeClr val="accent1"/>
          </a:lnRef>
          <a:fillRef idx="0">
            <a:schemeClr val="accent1"/>
          </a:fillRef>
          <a:effectRef idx="0">
            <a:schemeClr val="accent1"/>
          </a:effectRef>
          <a:fontRef idx="minor">
            <a:schemeClr val="tx1"/>
          </a:fontRef>
        </p:style>
      </p:cxnSp>
      <p:sp>
        <p:nvSpPr>
          <p:cNvPr id="106" name="Oval 105"/>
          <p:cNvSpPr/>
          <p:nvPr/>
        </p:nvSpPr>
        <p:spPr>
          <a:xfrm>
            <a:off x="8912366" y="5032349"/>
            <a:ext cx="220980" cy="220980"/>
          </a:xfrm>
          <a:prstGeom prst="ellipse">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07" name="Straight Arrow Connector 106"/>
          <p:cNvCxnSpPr>
            <a:stCxn id="106" idx="4"/>
          </p:cNvCxnSpPr>
          <p:nvPr/>
        </p:nvCxnSpPr>
        <p:spPr>
          <a:xfrm>
            <a:off x="9022856" y="5253329"/>
            <a:ext cx="0" cy="817880"/>
          </a:xfrm>
          <a:prstGeom prst="straightConnector1">
            <a:avLst/>
          </a:prstGeom>
          <a:ln w="31750">
            <a:solidFill>
              <a:srgbClr val="0000FF"/>
            </a:solidFill>
            <a:tailEnd type="arrow" w="lg" len="lg"/>
          </a:ln>
        </p:spPr>
        <p:style>
          <a:lnRef idx="1">
            <a:schemeClr val="accent1"/>
          </a:lnRef>
          <a:fillRef idx="0">
            <a:schemeClr val="accent1"/>
          </a:fillRef>
          <a:effectRef idx="0">
            <a:schemeClr val="accent1"/>
          </a:effectRef>
          <a:fontRef idx="minor">
            <a:schemeClr val="tx1"/>
          </a:fontRef>
        </p:style>
      </p:cxnSp>
      <p:sp>
        <p:nvSpPr>
          <p:cNvPr id="108" name="Oval 107"/>
          <p:cNvSpPr/>
          <p:nvPr/>
        </p:nvSpPr>
        <p:spPr>
          <a:xfrm>
            <a:off x="9982855" y="5032349"/>
            <a:ext cx="220980" cy="220980"/>
          </a:xfrm>
          <a:prstGeom prst="ellipse">
            <a:avLst/>
          </a:prstGeom>
          <a:solidFill>
            <a:srgbClr val="7F6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09" name="Straight Arrow Connector 108"/>
          <p:cNvCxnSpPr>
            <a:stCxn id="108" idx="4"/>
          </p:cNvCxnSpPr>
          <p:nvPr/>
        </p:nvCxnSpPr>
        <p:spPr>
          <a:xfrm>
            <a:off x="10093345" y="5253329"/>
            <a:ext cx="0" cy="817880"/>
          </a:xfrm>
          <a:prstGeom prst="straightConnector1">
            <a:avLst/>
          </a:prstGeom>
          <a:ln w="31750">
            <a:solidFill>
              <a:srgbClr val="0000FF"/>
            </a:solidFill>
            <a:tailEnd type="arrow" w="lg" len="lg"/>
          </a:ln>
        </p:spPr>
        <p:style>
          <a:lnRef idx="1">
            <a:schemeClr val="accent1"/>
          </a:lnRef>
          <a:fillRef idx="0">
            <a:schemeClr val="accent1"/>
          </a:fillRef>
          <a:effectRef idx="0">
            <a:schemeClr val="accent1"/>
          </a:effectRef>
          <a:fontRef idx="minor">
            <a:schemeClr val="tx1"/>
          </a:fontRef>
        </p:style>
      </p:cxnSp>
      <p:sp>
        <p:nvSpPr>
          <p:cNvPr id="110" name="Oval 109"/>
          <p:cNvSpPr/>
          <p:nvPr/>
        </p:nvSpPr>
        <p:spPr>
          <a:xfrm>
            <a:off x="11111994" y="5032349"/>
            <a:ext cx="220980" cy="220980"/>
          </a:xfrm>
          <a:prstGeom prst="ellipse">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11" name="Straight Arrow Connector 110"/>
          <p:cNvCxnSpPr>
            <a:stCxn id="110" idx="4"/>
          </p:cNvCxnSpPr>
          <p:nvPr/>
        </p:nvCxnSpPr>
        <p:spPr>
          <a:xfrm>
            <a:off x="11222484" y="5253329"/>
            <a:ext cx="0" cy="817880"/>
          </a:xfrm>
          <a:prstGeom prst="straightConnector1">
            <a:avLst/>
          </a:prstGeom>
          <a:ln w="31750">
            <a:solidFill>
              <a:srgbClr val="0000FF"/>
            </a:solidFill>
            <a:tailEnd type="arrow" w="lg" len="lg"/>
          </a:ln>
        </p:spPr>
        <p:style>
          <a:lnRef idx="1">
            <a:schemeClr val="accent1"/>
          </a:lnRef>
          <a:fillRef idx="0">
            <a:schemeClr val="accent1"/>
          </a:fillRef>
          <a:effectRef idx="0">
            <a:schemeClr val="accent1"/>
          </a:effectRef>
          <a:fontRef idx="minor">
            <a:schemeClr val="tx1"/>
          </a:fontRef>
        </p:style>
      </p:cxnSp>
      <p:cxnSp>
        <p:nvCxnSpPr>
          <p:cNvPr id="112" name="Straight Arrow Connector 111"/>
          <p:cNvCxnSpPr>
            <a:stCxn id="88" idx="6"/>
            <a:endCxn id="90" idx="2"/>
          </p:cNvCxnSpPr>
          <p:nvPr/>
        </p:nvCxnSpPr>
        <p:spPr>
          <a:xfrm>
            <a:off x="990094" y="5142839"/>
            <a:ext cx="942373" cy="0"/>
          </a:xfrm>
          <a:prstGeom prst="straightConnector1">
            <a:avLst/>
          </a:prstGeom>
          <a:ln w="31750">
            <a:solidFill>
              <a:srgbClr val="CB9764"/>
            </a:solidFill>
            <a:tailEnd type="arrow" w="lg" len="lg"/>
          </a:ln>
        </p:spPr>
        <p:style>
          <a:lnRef idx="1">
            <a:schemeClr val="accent1"/>
          </a:lnRef>
          <a:fillRef idx="0">
            <a:schemeClr val="accent1"/>
          </a:fillRef>
          <a:effectRef idx="0">
            <a:schemeClr val="accent1"/>
          </a:effectRef>
          <a:fontRef idx="minor">
            <a:schemeClr val="tx1"/>
          </a:fontRef>
        </p:style>
      </p:cxnSp>
      <p:cxnSp>
        <p:nvCxnSpPr>
          <p:cNvPr id="113" name="Straight Arrow Connector 112"/>
          <p:cNvCxnSpPr>
            <a:stCxn id="90" idx="6"/>
            <a:endCxn id="92" idx="2"/>
          </p:cNvCxnSpPr>
          <p:nvPr/>
        </p:nvCxnSpPr>
        <p:spPr>
          <a:xfrm>
            <a:off x="2153447" y="5142839"/>
            <a:ext cx="749158" cy="0"/>
          </a:xfrm>
          <a:prstGeom prst="straightConnector1">
            <a:avLst/>
          </a:prstGeom>
          <a:ln w="31750">
            <a:solidFill>
              <a:srgbClr val="CB9764"/>
            </a:solidFill>
            <a:tailEnd type="arrow" w="lg" len="lg"/>
          </a:ln>
        </p:spPr>
        <p:style>
          <a:lnRef idx="1">
            <a:schemeClr val="accent1"/>
          </a:lnRef>
          <a:fillRef idx="0">
            <a:schemeClr val="accent1"/>
          </a:fillRef>
          <a:effectRef idx="0">
            <a:schemeClr val="accent1"/>
          </a:effectRef>
          <a:fontRef idx="minor">
            <a:schemeClr val="tx1"/>
          </a:fontRef>
        </p:style>
      </p:cxnSp>
      <p:cxnSp>
        <p:nvCxnSpPr>
          <p:cNvPr id="114" name="Straight Arrow Connector 113"/>
          <p:cNvCxnSpPr>
            <a:stCxn id="92" idx="6"/>
            <a:endCxn id="94" idx="2"/>
          </p:cNvCxnSpPr>
          <p:nvPr/>
        </p:nvCxnSpPr>
        <p:spPr>
          <a:xfrm>
            <a:off x="3123585" y="5142839"/>
            <a:ext cx="425170" cy="0"/>
          </a:xfrm>
          <a:prstGeom prst="straightConnector1">
            <a:avLst/>
          </a:prstGeom>
          <a:ln w="31750">
            <a:solidFill>
              <a:srgbClr val="CB9764"/>
            </a:solidFill>
            <a:tailEnd type="arrow" w="lg" len="lg"/>
          </a:ln>
        </p:spPr>
        <p:style>
          <a:lnRef idx="1">
            <a:schemeClr val="accent1"/>
          </a:lnRef>
          <a:fillRef idx="0">
            <a:schemeClr val="accent1"/>
          </a:fillRef>
          <a:effectRef idx="0">
            <a:schemeClr val="accent1"/>
          </a:effectRef>
          <a:fontRef idx="minor">
            <a:schemeClr val="tx1"/>
          </a:fontRef>
        </p:style>
      </p:cxnSp>
      <p:cxnSp>
        <p:nvCxnSpPr>
          <p:cNvPr id="115" name="Straight Arrow Connector 114"/>
          <p:cNvCxnSpPr>
            <a:stCxn id="94" idx="6"/>
            <a:endCxn id="96" idx="2"/>
          </p:cNvCxnSpPr>
          <p:nvPr/>
        </p:nvCxnSpPr>
        <p:spPr>
          <a:xfrm>
            <a:off x="3769735" y="5142839"/>
            <a:ext cx="416083" cy="0"/>
          </a:xfrm>
          <a:prstGeom prst="straightConnector1">
            <a:avLst/>
          </a:prstGeom>
          <a:ln w="31750">
            <a:solidFill>
              <a:srgbClr val="CB9764"/>
            </a:solidFill>
            <a:tailEnd type="arrow" w="lg" len="lg"/>
          </a:ln>
        </p:spPr>
        <p:style>
          <a:lnRef idx="1">
            <a:schemeClr val="accent1"/>
          </a:lnRef>
          <a:fillRef idx="0">
            <a:schemeClr val="accent1"/>
          </a:fillRef>
          <a:effectRef idx="0">
            <a:schemeClr val="accent1"/>
          </a:effectRef>
          <a:fontRef idx="minor">
            <a:schemeClr val="tx1"/>
          </a:fontRef>
        </p:style>
      </p:cxnSp>
      <p:cxnSp>
        <p:nvCxnSpPr>
          <p:cNvPr id="116" name="Straight Arrow Connector 115"/>
          <p:cNvCxnSpPr>
            <a:stCxn id="96" idx="6"/>
            <a:endCxn id="98" idx="2"/>
          </p:cNvCxnSpPr>
          <p:nvPr/>
        </p:nvCxnSpPr>
        <p:spPr>
          <a:xfrm>
            <a:off x="4406798" y="5142839"/>
            <a:ext cx="428353" cy="0"/>
          </a:xfrm>
          <a:prstGeom prst="straightConnector1">
            <a:avLst/>
          </a:prstGeom>
          <a:ln w="31750">
            <a:solidFill>
              <a:srgbClr val="CB9764"/>
            </a:solidFill>
            <a:tailEnd type="arrow" w="lg" len="lg"/>
          </a:ln>
        </p:spPr>
        <p:style>
          <a:lnRef idx="1">
            <a:schemeClr val="accent1"/>
          </a:lnRef>
          <a:fillRef idx="0">
            <a:schemeClr val="accent1"/>
          </a:fillRef>
          <a:effectRef idx="0">
            <a:schemeClr val="accent1"/>
          </a:effectRef>
          <a:fontRef idx="minor">
            <a:schemeClr val="tx1"/>
          </a:fontRef>
        </p:style>
      </p:cxnSp>
      <p:cxnSp>
        <p:nvCxnSpPr>
          <p:cNvPr id="117" name="Straight Arrow Connector 116"/>
          <p:cNvCxnSpPr>
            <a:stCxn id="98" idx="6"/>
            <a:endCxn id="100" idx="2"/>
          </p:cNvCxnSpPr>
          <p:nvPr/>
        </p:nvCxnSpPr>
        <p:spPr>
          <a:xfrm>
            <a:off x="5056131" y="5142839"/>
            <a:ext cx="428352" cy="0"/>
          </a:xfrm>
          <a:prstGeom prst="straightConnector1">
            <a:avLst/>
          </a:prstGeom>
          <a:ln w="31750">
            <a:solidFill>
              <a:srgbClr val="CB9764"/>
            </a:solidFill>
            <a:tailEnd type="arrow" w="lg" len="lg"/>
          </a:ln>
        </p:spPr>
        <p:style>
          <a:lnRef idx="1">
            <a:schemeClr val="accent1"/>
          </a:lnRef>
          <a:fillRef idx="0">
            <a:schemeClr val="accent1"/>
          </a:fillRef>
          <a:effectRef idx="0">
            <a:schemeClr val="accent1"/>
          </a:effectRef>
          <a:fontRef idx="minor">
            <a:schemeClr val="tx1"/>
          </a:fontRef>
        </p:style>
      </p:cxnSp>
      <p:cxnSp>
        <p:nvCxnSpPr>
          <p:cNvPr id="118" name="Straight Arrow Connector 117"/>
          <p:cNvCxnSpPr>
            <a:stCxn id="100" idx="6"/>
            <a:endCxn id="102" idx="2"/>
          </p:cNvCxnSpPr>
          <p:nvPr/>
        </p:nvCxnSpPr>
        <p:spPr>
          <a:xfrm>
            <a:off x="5705463" y="5142839"/>
            <a:ext cx="867493" cy="0"/>
          </a:xfrm>
          <a:prstGeom prst="straightConnector1">
            <a:avLst/>
          </a:prstGeom>
          <a:ln w="31750">
            <a:solidFill>
              <a:srgbClr val="CB9764"/>
            </a:solidFill>
            <a:tailEnd type="arrow" w="lg" len="lg"/>
          </a:ln>
        </p:spPr>
        <p:style>
          <a:lnRef idx="1">
            <a:schemeClr val="accent1"/>
          </a:lnRef>
          <a:fillRef idx="0">
            <a:schemeClr val="accent1"/>
          </a:fillRef>
          <a:effectRef idx="0">
            <a:schemeClr val="accent1"/>
          </a:effectRef>
          <a:fontRef idx="minor">
            <a:schemeClr val="tx1"/>
          </a:fontRef>
        </p:style>
      </p:cxnSp>
      <p:cxnSp>
        <p:nvCxnSpPr>
          <p:cNvPr id="119" name="Straight Arrow Connector 118"/>
          <p:cNvCxnSpPr>
            <a:stCxn id="102" idx="6"/>
            <a:endCxn id="104" idx="2"/>
          </p:cNvCxnSpPr>
          <p:nvPr/>
        </p:nvCxnSpPr>
        <p:spPr>
          <a:xfrm>
            <a:off x="6793936" y="5142839"/>
            <a:ext cx="953140" cy="0"/>
          </a:xfrm>
          <a:prstGeom prst="straightConnector1">
            <a:avLst/>
          </a:prstGeom>
          <a:ln w="31750">
            <a:solidFill>
              <a:srgbClr val="CB9764"/>
            </a:solidFill>
            <a:tailEnd type="arrow" w="lg" len="lg"/>
          </a:ln>
        </p:spPr>
        <p:style>
          <a:lnRef idx="1">
            <a:schemeClr val="accent1"/>
          </a:lnRef>
          <a:fillRef idx="0">
            <a:schemeClr val="accent1"/>
          </a:fillRef>
          <a:effectRef idx="0">
            <a:schemeClr val="accent1"/>
          </a:effectRef>
          <a:fontRef idx="minor">
            <a:schemeClr val="tx1"/>
          </a:fontRef>
        </p:style>
      </p:cxnSp>
      <p:cxnSp>
        <p:nvCxnSpPr>
          <p:cNvPr id="120" name="Straight Arrow Connector 119"/>
          <p:cNvCxnSpPr>
            <a:stCxn id="104" idx="6"/>
            <a:endCxn id="106" idx="2"/>
          </p:cNvCxnSpPr>
          <p:nvPr/>
        </p:nvCxnSpPr>
        <p:spPr>
          <a:xfrm>
            <a:off x="7968056" y="5142839"/>
            <a:ext cx="944310" cy="0"/>
          </a:xfrm>
          <a:prstGeom prst="straightConnector1">
            <a:avLst/>
          </a:prstGeom>
          <a:ln w="31750">
            <a:solidFill>
              <a:srgbClr val="CB9764"/>
            </a:solidFill>
            <a:tailEnd type="arrow" w="lg" len="lg"/>
          </a:ln>
        </p:spPr>
        <p:style>
          <a:lnRef idx="1">
            <a:schemeClr val="accent1"/>
          </a:lnRef>
          <a:fillRef idx="0">
            <a:schemeClr val="accent1"/>
          </a:fillRef>
          <a:effectRef idx="0">
            <a:schemeClr val="accent1"/>
          </a:effectRef>
          <a:fontRef idx="minor">
            <a:schemeClr val="tx1"/>
          </a:fontRef>
        </p:style>
      </p:cxnSp>
      <p:cxnSp>
        <p:nvCxnSpPr>
          <p:cNvPr id="121" name="Straight Arrow Connector 120"/>
          <p:cNvCxnSpPr>
            <a:stCxn id="106" idx="6"/>
            <a:endCxn id="108" idx="2"/>
          </p:cNvCxnSpPr>
          <p:nvPr/>
        </p:nvCxnSpPr>
        <p:spPr>
          <a:xfrm>
            <a:off x="9133346" y="5142839"/>
            <a:ext cx="849509" cy="0"/>
          </a:xfrm>
          <a:prstGeom prst="straightConnector1">
            <a:avLst/>
          </a:prstGeom>
          <a:ln w="31750">
            <a:solidFill>
              <a:srgbClr val="CB9764"/>
            </a:solidFill>
            <a:tailEnd type="arrow" w="lg" len="lg"/>
          </a:ln>
        </p:spPr>
        <p:style>
          <a:lnRef idx="1">
            <a:schemeClr val="accent1"/>
          </a:lnRef>
          <a:fillRef idx="0">
            <a:schemeClr val="accent1"/>
          </a:fillRef>
          <a:effectRef idx="0">
            <a:schemeClr val="accent1"/>
          </a:effectRef>
          <a:fontRef idx="minor">
            <a:schemeClr val="tx1"/>
          </a:fontRef>
        </p:style>
      </p:cxnSp>
      <p:cxnSp>
        <p:nvCxnSpPr>
          <p:cNvPr id="122" name="Straight Arrow Connector 121"/>
          <p:cNvCxnSpPr>
            <a:stCxn id="108" idx="6"/>
            <a:endCxn id="110" idx="2"/>
          </p:cNvCxnSpPr>
          <p:nvPr/>
        </p:nvCxnSpPr>
        <p:spPr>
          <a:xfrm>
            <a:off x="10203835" y="5142839"/>
            <a:ext cx="908159" cy="0"/>
          </a:xfrm>
          <a:prstGeom prst="straightConnector1">
            <a:avLst/>
          </a:prstGeom>
          <a:ln w="31750">
            <a:solidFill>
              <a:srgbClr val="CB9764"/>
            </a:solidFill>
            <a:tailEnd type="arrow" w="lg" len="lg"/>
          </a:ln>
        </p:spPr>
        <p:style>
          <a:lnRef idx="1">
            <a:schemeClr val="accent1"/>
          </a:lnRef>
          <a:fillRef idx="0">
            <a:schemeClr val="accent1"/>
          </a:fillRef>
          <a:effectRef idx="0">
            <a:schemeClr val="accent1"/>
          </a:effectRef>
          <a:fontRef idx="minor">
            <a:schemeClr val="tx1"/>
          </a:fontRef>
        </p:style>
      </p:cxnSp>
      <p:cxnSp>
        <p:nvCxnSpPr>
          <p:cNvPr id="123" name="Straight Arrow Connector 122"/>
          <p:cNvCxnSpPr>
            <a:stCxn id="88" idx="2"/>
          </p:cNvCxnSpPr>
          <p:nvPr/>
        </p:nvCxnSpPr>
        <p:spPr>
          <a:xfrm flipH="1">
            <a:off x="293694" y="5142839"/>
            <a:ext cx="475420" cy="0"/>
          </a:xfrm>
          <a:prstGeom prst="straightConnector1">
            <a:avLst/>
          </a:prstGeom>
          <a:ln w="31750">
            <a:solidFill>
              <a:srgbClr val="CB9764"/>
            </a:solidFill>
            <a:headEnd type="arrow" w="lg" len="lg"/>
            <a:tailEnd type="none" w="lg" len="lg"/>
          </a:ln>
        </p:spPr>
        <p:style>
          <a:lnRef idx="1">
            <a:schemeClr val="accent1"/>
          </a:lnRef>
          <a:fillRef idx="0">
            <a:schemeClr val="accent1"/>
          </a:fillRef>
          <a:effectRef idx="0">
            <a:schemeClr val="accent1"/>
          </a:effectRef>
          <a:fontRef idx="minor">
            <a:schemeClr val="tx1"/>
          </a:fontRef>
        </p:style>
      </p:cxnSp>
      <p:cxnSp>
        <p:nvCxnSpPr>
          <p:cNvPr id="124" name="Straight Arrow Connector 123"/>
          <p:cNvCxnSpPr>
            <a:stCxn id="110" idx="6"/>
          </p:cNvCxnSpPr>
          <p:nvPr/>
        </p:nvCxnSpPr>
        <p:spPr>
          <a:xfrm>
            <a:off x="11332974" y="5142839"/>
            <a:ext cx="492524" cy="0"/>
          </a:xfrm>
          <a:prstGeom prst="straightConnector1">
            <a:avLst/>
          </a:prstGeom>
          <a:ln w="31750">
            <a:solidFill>
              <a:srgbClr val="CB9764"/>
            </a:solidFill>
            <a:tailEnd type="arrow" w="lg" len="lg"/>
          </a:ln>
        </p:spPr>
        <p:style>
          <a:lnRef idx="1">
            <a:schemeClr val="accent1"/>
          </a:lnRef>
          <a:fillRef idx="0">
            <a:schemeClr val="accent1"/>
          </a:fillRef>
          <a:effectRef idx="0">
            <a:schemeClr val="accent1"/>
          </a:effectRef>
          <a:fontRef idx="minor">
            <a:schemeClr val="tx1"/>
          </a:fontRef>
        </p:style>
      </p:cxnSp>
      <p:sp>
        <p:nvSpPr>
          <p:cNvPr id="131" name="TextBox 130"/>
          <p:cNvSpPr txBox="1"/>
          <p:nvPr/>
        </p:nvSpPr>
        <p:spPr>
          <a:xfrm rot="2700000">
            <a:off x="333859" y="4220555"/>
            <a:ext cx="840295" cy="461665"/>
          </a:xfrm>
          <a:prstGeom prst="rect">
            <a:avLst/>
          </a:prstGeom>
          <a:noFill/>
        </p:spPr>
        <p:txBody>
          <a:bodyPr wrap="none" rtlCol="0">
            <a:spAutoFit/>
          </a:bodyPr>
          <a:lstStyle/>
          <a:p>
            <a:r>
              <a:rPr lang="en-US" sz="2400" dirty="0">
                <a:solidFill>
                  <a:schemeClr val="accent4">
                    <a:lumMod val="50000"/>
                  </a:schemeClr>
                </a:solidFill>
              </a:rPr>
              <a:t>NULL</a:t>
            </a:r>
          </a:p>
        </p:txBody>
      </p:sp>
      <p:sp>
        <p:nvSpPr>
          <p:cNvPr id="132" name="TextBox 131"/>
          <p:cNvSpPr txBox="1"/>
          <p:nvPr/>
        </p:nvSpPr>
        <p:spPr>
          <a:xfrm rot="2700000">
            <a:off x="735301" y="3907714"/>
            <a:ext cx="1753878" cy="461665"/>
          </a:xfrm>
          <a:prstGeom prst="rect">
            <a:avLst/>
          </a:prstGeom>
          <a:noFill/>
        </p:spPr>
        <p:txBody>
          <a:bodyPr wrap="none" rtlCol="0">
            <a:spAutoFit/>
          </a:bodyPr>
          <a:lstStyle/>
          <a:p>
            <a:r>
              <a:rPr lang="en-US" sz="2400" dirty="0" err="1">
                <a:solidFill>
                  <a:srgbClr val="7030A0"/>
                </a:solidFill>
              </a:rPr>
              <a:t>Team_Name</a:t>
            </a:r>
            <a:endParaRPr lang="en-US" sz="2400" dirty="0">
              <a:solidFill>
                <a:srgbClr val="7030A0"/>
              </a:solidFill>
            </a:endParaRPr>
          </a:p>
        </p:txBody>
      </p:sp>
      <p:sp>
        <p:nvSpPr>
          <p:cNvPr id="133" name="TextBox 132"/>
          <p:cNvSpPr txBox="1"/>
          <p:nvPr/>
        </p:nvSpPr>
        <p:spPr>
          <a:xfrm rot="2700000">
            <a:off x="2426803" y="4230715"/>
            <a:ext cx="840295" cy="461665"/>
          </a:xfrm>
          <a:prstGeom prst="rect">
            <a:avLst/>
          </a:prstGeom>
          <a:noFill/>
        </p:spPr>
        <p:txBody>
          <a:bodyPr wrap="none" rtlCol="0">
            <a:spAutoFit/>
          </a:bodyPr>
          <a:lstStyle/>
          <a:p>
            <a:r>
              <a:rPr lang="en-US" sz="2400" dirty="0">
                <a:solidFill>
                  <a:schemeClr val="accent4">
                    <a:lumMod val="50000"/>
                  </a:schemeClr>
                </a:solidFill>
              </a:rPr>
              <a:t>NULL</a:t>
            </a:r>
          </a:p>
        </p:txBody>
      </p:sp>
      <p:sp>
        <p:nvSpPr>
          <p:cNvPr id="134" name="TextBox 133"/>
          <p:cNvSpPr txBox="1"/>
          <p:nvPr/>
        </p:nvSpPr>
        <p:spPr>
          <a:xfrm rot="2700000">
            <a:off x="3727283" y="4230715"/>
            <a:ext cx="840295" cy="461665"/>
          </a:xfrm>
          <a:prstGeom prst="rect">
            <a:avLst/>
          </a:prstGeom>
          <a:noFill/>
        </p:spPr>
        <p:txBody>
          <a:bodyPr wrap="none" rtlCol="0">
            <a:spAutoFit/>
          </a:bodyPr>
          <a:lstStyle/>
          <a:p>
            <a:r>
              <a:rPr lang="en-US" sz="2400" dirty="0">
                <a:solidFill>
                  <a:schemeClr val="accent4">
                    <a:lumMod val="50000"/>
                  </a:schemeClr>
                </a:solidFill>
              </a:rPr>
              <a:t>NULL</a:t>
            </a:r>
          </a:p>
        </p:txBody>
      </p:sp>
      <p:sp>
        <p:nvSpPr>
          <p:cNvPr id="135" name="TextBox 134"/>
          <p:cNvSpPr txBox="1"/>
          <p:nvPr/>
        </p:nvSpPr>
        <p:spPr>
          <a:xfrm rot="2700000">
            <a:off x="5027763" y="4230715"/>
            <a:ext cx="840295" cy="461665"/>
          </a:xfrm>
          <a:prstGeom prst="rect">
            <a:avLst/>
          </a:prstGeom>
          <a:noFill/>
        </p:spPr>
        <p:txBody>
          <a:bodyPr wrap="none" rtlCol="0">
            <a:spAutoFit/>
          </a:bodyPr>
          <a:lstStyle/>
          <a:p>
            <a:r>
              <a:rPr lang="en-US" sz="2400" dirty="0">
                <a:solidFill>
                  <a:schemeClr val="accent4">
                    <a:lumMod val="50000"/>
                  </a:schemeClr>
                </a:solidFill>
              </a:rPr>
              <a:t>NULL</a:t>
            </a:r>
          </a:p>
        </p:txBody>
      </p:sp>
      <p:sp>
        <p:nvSpPr>
          <p:cNvPr id="136" name="TextBox 135"/>
          <p:cNvSpPr txBox="1"/>
          <p:nvPr/>
        </p:nvSpPr>
        <p:spPr>
          <a:xfrm rot="2700000">
            <a:off x="7283284" y="4230715"/>
            <a:ext cx="840295" cy="461665"/>
          </a:xfrm>
          <a:prstGeom prst="rect">
            <a:avLst/>
          </a:prstGeom>
          <a:noFill/>
        </p:spPr>
        <p:txBody>
          <a:bodyPr wrap="none" rtlCol="0">
            <a:spAutoFit/>
          </a:bodyPr>
          <a:lstStyle/>
          <a:p>
            <a:r>
              <a:rPr lang="en-US" sz="2400" dirty="0">
                <a:solidFill>
                  <a:schemeClr val="accent4">
                    <a:lumMod val="50000"/>
                  </a:schemeClr>
                </a:solidFill>
              </a:rPr>
              <a:t>NULL</a:t>
            </a:r>
          </a:p>
        </p:txBody>
      </p:sp>
      <p:sp>
        <p:nvSpPr>
          <p:cNvPr id="137" name="TextBox 136"/>
          <p:cNvSpPr txBox="1"/>
          <p:nvPr/>
        </p:nvSpPr>
        <p:spPr>
          <a:xfrm rot="2700000">
            <a:off x="9538803" y="4230715"/>
            <a:ext cx="840295" cy="461665"/>
          </a:xfrm>
          <a:prstGeom prst="rect">
            <a:avLst/>
          </a:prstGeom>
          <a:noFill/>
        </p:spPr>
        <p:txBody>
          <a:bodyPr wrap="none" rtlCol="0">
            <a:spAutoFit/>
          </a:bodyPr>
          <a:lstStyle/>
          <a:p>
            <a:r>
              <a:rPr lang="en-US" sz="2400" dirty="0">
                <a:solidFill>
                  <a:schemeClr val="accent4">
                    <a:lumMod val="50000"/>
                  </a:schemeClr>
                </a:solidFill>
              </a:rPr>
              <a:t>NULL</a:t>
            </a:r>
          </a:p>
        </p:txBody>
      </p:sp>
      <p:sp>
        <p:nvSpPr>
          <p:cNvPr id="138" name="TextBox 137"/>
          <p:cNvSpPr txBox="1"/>
          <p:nvPr/>
        </p:nvSpPr>
        <p:spPr>
          <a:xfrm rot="2700000">
            <a:off x="2443342" y="3949653"/>
            <a:ext cx="1635256" cy="461665"/>
          </a:xfrm>
          <a:prstGeom prst="rect">
            <a:avLst/>
          </a:prstGeom>
          <a:noFill/>
        </p:spPr>
        <p:txBody>
          <a:bodyPr wrap="none" rtlCol="0">
            <a:spAutoFit/>
          </a:bodyPr>
          <a:lstStyle/>
          <a:p>
            <a:r>
              <a:rPr lang="en-US" sz="2400" dirty="0" err="1">
                <a:solidFill>
                  <a:schemeClr val="accent6">
                    <a:lumMod val="75000"/>
                  </a:schemeClr>
                </a:solidFill>
              </a:rPr>
              <a:t>Team_Wins</a:t>
            </a:r>
            <a:endParaRPr lang="en-US" sz="2400" dirty="0">
              <a:solidFill>
                <a:schemeClr val="accent6">
                  <a:lumMod val="75000"/>
                </a:schemeClr>
              </a:solidFill>
            </a:endParaRPr>
          </a:p>
        </p:txBody>
      </p:sp>
      <p:sp>
        <p:nvSpPr>
          <p:cNvPr id="139" name="TextBox 138"/>
          <p:cNvSpPr txBox="1"/>
          <p:nvPr/>
        </p:nvSpPr>
        <p:spPr>
          <a:xfrm rot="2700000">
            <a:off x="3571709" y="3886178"/>
            <a:ext cx="1814792" cy="461665"/>
          </a:xfrm>
          <a:prstGeom prst="rect">
            <a:avLst/>
          </a:prstGeom>
          <a:noFill/>
        </p:spPr>
        <p:txBody>
          <a:bodyPr wrap="none" rtlCol="0">
            <a:spAutoFit/>
          </a:bodyPr>
          <a:lstStyle/>
          <a:p>
            <a:r>
              <a:rPr lang="en-US" sz="2400" dirty="0" err="1">
                <a:solidFill>
                  <a:schemeClr val="accent6">
                    <a:lumMod val="75000"/>
                  </a:schemeClr>
                </a:solidFill>
              </a:rPr>
              <a:t>Team_Losses</a:t>
            </a:r>
            <a:endParaRPr lang="en-US" sz="2400" dirty="0">
              <a:solidFill>
                <a:schemeClr val="accent6">
                  <a:lumMod val="75000"/>
                </a:schemeClr>
              </a:solidFill>
            </a:endParaRPr>
          </a:p>
        </p:txBody>
      </p:sp>
      <p:sp>
        <p:nvSpPr>
          <p:cNvPr id="140" name="TextBox 139"/>
          <p:cNvSpPr txBox="1"/>
          <p:nvPr/>
        </p:nvSpPr>
        <p:spPr>
          <a:xfrm rot="2700000">
            <a:off x="5352241" y="3903702"/>
            <a:ext cx="1765227" cy="461665"/>
          </a:xfrm>
          <a:prstGeom prst="rect">
            <a:avLst/>
          </a:prstGeom>
          <a:noFill/>
        </p:spPr>
        <p:txBody>
          <a:bodyPr wrap="none" rtlCol="0">
            <a:spAutoFit/>
          </a:bodyPr>
          <a:lstStyle/>
          <a:p>
            <a:r>
              <a:rPr lang="en-US" sz="2400" dirty="0" err="1">
                <a:solidFill>
                  <a:schemeClr val="accent6">
                    <a:lumMod val="75000"/>
                  </a:schemeClr>
                </a:solidFill>
              </a:rPr>
              <a:t>Points_Delta</a:t>
            </a:r>
            <a:endParaRPr lang="en-US" sz="2400" dirty="0">
              <a:solidFill>
                <a:schemeClr val="accent6">
                  <a:lumMod val="75000"/>
                </a:schemeClr>
              </a:solidFill>
            </a:endParaRPr>
          </a:p>
        </p:txBody>
      </p:sp>
      <p:sp>
        <p:nvSpPr>
          <p:cNvPr id="141" name="TextBox 140"/>
          <p:cNvSpPr txBox="1"/>
          <p:nvPr/>
        </p:nvSpPr>
        <p:spPr>
          <a:xfrm rot="2700000">
            <a:off x="7722571" y="3907714"/>
            <a:ext cx="1753878" cy="461665"/>
          </a:xfrm>
          <a:prstGeom prst="rect">
            <a:avLst/>
          </a:prstGeom>
          <a:noFill/>
        </p:spPr>
        <p:txBody>
          <a:bodyPr wrap="none" rtlCol="0">
            <a:spAutoFit/>
          </a:bodyPr>
          <a:lstStyle/>
          <a:p>
            <a:r>
              <a:rPr lang="en-US" sz="2400" dirty="0" err="1">
                <a:solidFill>
                  <a:srgbClr val="7030A0"/>
                </a:solidFill>
              </a:rPr>
              <a:t>Team_Name</a:t>
            </a:r>
            <a:endParaRPr lang="en-US" sz="2400" dirty="0">
              <a:solidFill>
                <a:srgbClr val="7030A0"/>
              </a:solidFill>
            </a:endParaRPr>
          </a:p>
        </p:txBody>
      </p:sp>
      <p:sp>
        <p:nvSpPr>
          <p:cNvPr id="142" name="TextBox 141"/>
          <p:cNvSpPr txBox="1"/>
          <p:nvPr/>
        </p:nvSpPr>
        <p:spPr>
          <a:xfrm rot="2700000">
            <a:off x="10760744" y="4255016"/>
            <a:ext cx="771558" cy="461665"/>
          </a:xfrm>
          <a:prstGeom prst="rect">
            <a:avLst/>
          </a:prstGeom>
          <a:noFill/>
        </p:spPr>
        <p:txBody>
          <a:bodyPr wrap="none" rtlCol="0">
            <a:spAutoFit/>
          </a:bodyPr>
          <a:lstStyle/>
          <a:p>
            <a:r>
              <a:rPr lang="en-US" sz="2400" dirty="0">
                <a:solidFill>
                  <a:srgbClr val="00B0F0"/>
                </a:solidFill>
              </a:rPr>
              <a:t>Date</a:t>
            </a:r>
          </a:p>
        </p:txBody>
      </p:sp>
      <p:cxnSp>
        <p:nvCxnSpPr>
          <p:cNvPr id="143" name="Straight Connector 142"/>
          <p:cNvCxnSpPr/>
          <p:nvPr/>
        </p:nvCxnSpPr>
        <p:spPr>
          <a:xfrm>
            <a:off x="2386638" y="3742030"/>
            <a:ext cx="8915" cy="30480"/>
          </a:xfrm>
          <a:prstGeom prst="line">
            <a:avLst/>
          </a:prstGeom>
        </p:spPr>
        <p:style>
          <a:lnRef idx="1">
            <a:schemeClr val="accent1"/>
          </a:lnRef>
          <a:fillRef idx="0">
            <a:schemeClr val="accent1"/>
          </a:fillRef>
          <a:effectRef idx="0">
            <a:schemeClr val="accent1"/>
          </a:effectRef>
          <a:fontRef idx="minor">
            <a:schemeClr val="tx1"/>
          </a:fontRef>
        </p:style>
      </p:cxnSp>
      <p:cxnSp>
        <p:nvCxnSpPr>
          <p:cNvPr id="73" name="Straight Arrow Connector 72"/>
          <p:cNvCxnSpPr/>
          <p:nvPr/>
        </p:nvCxnSpPr>
        <p:spPr>
          <a:xfrm>
            <a:off x="114300" y="2914650"/>
            <a:ext cx="654814" cy="0"/>
          </a:xfrm>
          <a:prstGeom prst="straightConnector1">
            <a:avLst/>
          </a:prstGeom>
          <a:ln w="44450">
            <a:tailEnd type="arrow" w="lg" len="lg"/>
          </a:ln>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p14="http://schemas.microsoft.com/office/powerpoint/2010/main" val="121555274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650875"/>
          </a:xfrm>
        </p:spPr>
        <p:txBody>
          <a:bodyPr>
            <a:normAutofit fontScale="90000"/>
          </a:bodyPr>
          <a:lstStyle/>
          <a:p>
            <a:r>
              <a:rPr lang="en-US" dirty="0">
                <a:solidFill>
                  <a:srgbClr val="0070C0"/>
                </a:solidFill>
              </a:rPr>
              <a:t>Examples of Tags Assignment</a:t>
            </a:r>
          </a:p>
        </p:txBody>
      </p:sp>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8200" y="1743777"/>
            <a:ext cx="10515600" cy="1224513"/>
          </a:xfrm>
          <a:prstGeom prst="rect">
            <a:avLst/>
          </a:prstGeom>
        </p:spPr>
      </p:pic>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38199" y="4000748"/>
            <a:ext cx="10574131" cy="1409451"/>
          </a:xfrm>
          <a:prstGeom prst="rect">
            <a:avLst/>
          </a:prstGeom>
        </p:spPr>
      </p:pic>
      <p:sp>
        <p:nvSpPr>
          <p:cNvPr id="4" name="Freeform 3"/>
          <p:cNvSpPr/>
          <p:nvPr/>
        </p:nvSpPr>
        <p:spPr>
          <a:xfrm>
            <a:off x="5572125" y="1858293"/>
            <a:ext cx="3009900" cy="1300163"/>
          </a:xfrm>
          <a:custGeom>
            <a:avLst/>
            <a:gdLst>
              <a:gd name="connsiteX0" fmla="*/ 1428750 w 3009900"/>
              <a:gd name="connsiteY0" fmla="*/ 1428750 h 1428750"/>
              <a:gd name="connsiteX1" fmla="*/ 0 w 3009900"/>
              <a:gd name="connsiteY1" fmla="*/ 0 h 1428750"/>
              <a:gd name="connsiteX2" fmla="*/ 1714500 w 3009900"/>
              <a:gd name="connsiteY2" fmla="*/ 0 h 1428750"/>
              <a:gd name="connsiteX3" fmla="*/ 3009900 w 3009900"/>
              <a:gd name="connsiteY3" fmla="*/ 1295400 h 1428750"/>
              <a:gd name="connsiteX4" fmla="*/ 1314450 w 3009900"/>
              <a:gd name="connsiteY4" fmla="*/ 1295400 h 1428750"/>
              <a:gd name="connsiteX0" fmla="*/ 1304925 w 3009900"/>
              <a:gd name="connsiteY0" fmla="*/ 1300163 h 1300163"/>
              <a:gd name="connsiteX1" fmla="*/ 0 w 3009900"/>
              <a:gd name="connsiteY1" fmla="*/ 0 h 1300163"/>
              <a:gd name="connsiteX2" fmla="*/ 1714500 w 3009900"/>
              <a:gd name="connsiteY2" fmla="*/ 0 h 1300163"/>
              <a:gd name="connsiteX3" fmla="*/ 3009900 w 3009900"/>
              <a:gd name="connsiteY3" fmla="*/ 1295400 h 1300163"/>
              <a:gd name="connsiteX4" fmla="*/ 1314450 w 3009900"/>
              <a:gd name="connsiteY4" fmla="*/ 1295400 h 13001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09900" h="1300163">
                <a:moveTo>
                  <a:pt x="1304925" y="1300163"/>
                </a:moveTo>
                <a:lnTo>
                  <a:pt x="0" y="0"/>
                </a:lnTo>
                <a:lnTo>
                  <a:pt x="1714500" y="0"/>
                </a:lnTo>
                <a:lnTo>
                  <a:pt x="3009900" y="1295400"/>
                </a:lnTo>
                <a:lnTo>
                  <a:pt x="1314450" y="1295400"/>
                </a:lnTo>
              </a:path>
            </a:pathLst>
          </a:custGeom>
          <a:ln w="44450"/>
        </p:spPr>
        <p:style>
          <a:lnRef idx="3">
            <a:schemeClr val="accent2"/>
          </a:lnRef>
          <a:fillRef idx="0">
            <a:schemeClr val="accent2"/>
          </a:fillRef>
          <a:effectRef idx="2">
            <a:schemeClr val="accent2"/>
          </a:effectRef>
          <a:fontRef idx="minor">
            <a:schemeClr val="tx1"/>
          </a:fontRef>
        </p:style>
        <p:txBody>
          <a:bodyPr rtlCol="0" anchor="ctr"/>
          <a:lstStyle/>
          <a:p>
            <a:pPr algn="ctr"/>
            <a:endParaRPr lang="en-US"/>
          </a:p>
        </p:txBody>
      </p:sp>
      <p:sp>
        <p:nvSpPr>
          <p:cNvPr id="5" name="Freeform 4"/>
          <p:cNvSpPr/>
          <p:nvPr/>
        </p:nvSpPr>
        <p:spPr>
          <a:xfrm>
            <a:off x="1609725" y="3981450"/>
            <a:ext cx="2590800" cy="1428750"/>
          </a:xfrm>
          <a:custGeom>
            <a:avLst/>
            <a:gdLst>
              <a:gd name="connsiteX0" fmla="*/ 1466850 w 2590800"/>
              <a:gd name="connsiteY0" fmla="*/ 1466850 h 1466850"/>
              <a:gd name="connsiteX1" fmla="*/ 0 w 2590800"/>
              <a:gd name="connsiteY1" fmla="*/ 0 h 1466850"/>
              <a:gd name="connsiteX2" fmla="*/ 1162050 w 2590800"/>
              <a:gd name="connsiteY2" fmla="*/ 0 h 1466850"/>
              <a:gd name="connsiteX3" fmla="*/ 2590800 w 2590800"/>
              <a:gd name="connsiteY3" fmla="*/ 1428750 h 1466850"/>
              <a:gd name="connsiteX4" fmla="*/ 1428750 w 2590800"/>
              <a:gd name="connsiteY4" fmla="*/ 1428750 h 1466850"/>
              <a:gd name="connsiteX0" fmla="*/ 1426369 w 2590800"/>
              <a:gd name="connsiteY0" fmla="*/ 1428750 h 1428750"/>
              <a:gd name="connsiteX1" fmla="*/ 0 w 2590800"/>
              <a:gd name="connsiteY1" fmla="*/ 0 h 1428750"/>
              <a:gd name="connsiteX2" fmla="*/ 1162050 w 2590800"/>
              <a:gd name="connsiteY2" fmla="*/ 0 h 1428750"/>
              <a:gd name="connsiteX3" fmla="*/ 2590800 w 2590800"/>
              <a:gd name="connsiteY3" fmla="*/ 1428750 h 1428750"/>
              <a:gd name="connsiteX4" fmla="*/ 1428750 w 2590800"/>
              <a:gd name="connsiteY4" fmla="*/ 1428750 h 14287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90800" h="1428750">
                <a:moveTo>
                  <a:pt x="1426369" y="1428750"/>
                </a:moveTo>
                <a:lnTo>
                  <a:pt x="0" y="0"/>
                </a:lnTo>
                <a:lnTo>
                  <a:pt x="1162050" y="0"/>
                </a:lnTo>
                <a:lnTo>
                  <a:pt x="2590800" y="1428750"/>
                </a:lnTo>
                <a:lnTo>
                  <a:pt x="1428750" y="1428750"/>
                </a:lnTo>
              </a:path>
            </a:pathLst>
          </a:custGeom>
          <a:ln w="44450"/>
        </p:spPr>
        <p:style>
          <a:lnRef idx="3">
            <a:schemeClr val="accent2"/>
          </a:lnRef>
          <a:fillRef idx="0">
            <a:schemeClr val="accent2"/>
          </a:fillRef>
          <a:effectRef idx="2">
            <a:schemeClr val="accent2"/>
          </a:effectRef>
          <a:fontRef idx="minor">
            <a:schemeClr val="tx1"/>
          </a:fontRef>
        </p:style>
        <p:txBody>
          <a:bodyPr rtlCol="0" anchor="ctr"/>
          <a:lstStyle/>
          <a:p>
            <a:pPr algn="ctr"/>
            <a:endParaRPr lang="en-US"/>
          </a:p>
        </p:txBody>
      </p:sp>
    </p:spTree>
    <p:extLst>
      <p:ext uri="{BB962C8B-B14F-4D97-AF65-F5344CB8AC3E}">
        <p14:creationId xmlns:p14="http://schemas.microsoft.com/office/powerpoint/2010/main" val="195868097"/>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650875"/>
          </a:xfrm>
        </p:spPr>
        <p:txBody>
          <a:bodyPr>
            <a:normAutofit fontScale="90000"/>
          </a:bodyPr>
          <a:lstStyle/>
          <a:p>
            <a:r>
              <a:rPr lang="en-US" dirty="0">
                <a:solidFill>
                  <a:srgbClr val="0070C0"/>
                </a:solidFill>
              </a:rPr>
              <a:t>Inducing lexical choices</a:t>
            </a: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905608" y="2083333"/>
            <a:ext cx="6380782" cy="3518813"/>
          </a:xfrm>
          <a:prstGeom prst="rect">
            <a:avLst/>
          </a:prstGeom>
        </p:spPr>
      </p:pic>
      <p:sp>
        <p:nvSpPr>
          <p:cNvPr id="3" name="TextBox 2"/>
          <p:cNvSpPr txBox="1"/>
          <p:nvPr/>
        </p:nvSpPr>
        <p:spPr>
          <a:xfrm>
            <a:off x="1489898" y="5602146"/>
            <a:ext cx="9212202" cy="523220"/>
          </a:xfrm>
          <a:prstGeom prst="rect">
            <a:avLst/>
          </a:prstGeom>
          <a:noFill/>
        </p:spPr>
        <p:txBody>
          <a:bodyPr wrap="none" rtlCol="0">
            <a:spAutoFit/>
          </a:bodyPr>
          <a:lstStyle/>
          <a:p>
            <a:r>
              <a:rPr lang="en-US" sz="2800" dirty="0">
                <a:solidFill>
                  <a:srgbClr val="0000FF"/>
                </a:solidFill>
              </a:rPr>
              <a:t>fell &lt; escape with &lt; narrowly &lt; … &lt; demolish &lt; blow out &lt; rout</a:t>
            </a:r>
          </a:p>
        </p:txBody>
      </p:sp>
      <p:sp>
        <p:nvSpPr>
          <p:cNvPr id="4" name="TextBox 3"/>
          <p:cNvSpPr txBox="1"/>
          <p:nvPr/>
        </p:nvSpPr>
        <p:spPr>
          <a:xfrm>
            <a:off x="3579028" y="1318834"/>
            <a:ext cx="5033942" cy="461665"/>
          </a:xfrm>
          <a:prstGeom prst="rect">
            <a:avLst/>
          </a:prstGeom>
          <a:noFill/>
        </p:spPr>
        <p:txBody>
          <a:bodyPr wrap="none" rtlCol="0">
            <a:spAutoFit/>
          </a:bodyPr>
          <a:lstStyle/>
          <a:p>
            <a:r>
              <a:rPr lang="en-US" sz="2400" dirty="0">
                <a:solidFill>
                  <a:srgbClr val="FF0000"/>
                </a:solidFill>
              </a:rPr>
              <a:t>Top 12 Phrases Aligned to </a:t>
            </a:r>
            <a:r>
              <a:rPr lang="en-US" sz="2400" dirty="0" err="1">
                <a:solidFill>
                  <a:srgbClr val="FF0000"/>
                </a:solidFill>
              </a:rPr>
              <a:t>Points_Delta</a:t>
            </a:r>
            <a:endParaRPr lang="en-US" sz="2400" dirty="0">
              <a:solidFill>
                <a:srgbClr val="FF0000"/>
              </a:solidFill>
            </a:endParaRPr>
          </a:p>
        </p:txBody>
      </p:sp>
    </p:spTree>
    <p:extLst>
      <p:ext uri="{BB962C8B-B14F-4D97-AF65-F5344CB8AC3E}">
        <p14:creationId xmlns:p14="http://schemas.microsoft.com/office/powerpoint/2010/main" val="3057544395"/>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650875"/>
          </a:xfrm>
        </p:spPr>
        <p:txBody>
          <a:bodyPr>
            <a:normAutofit fontScale="90000"/>
          </a:bodyPr>
          <a:lstStyle/>
          <a:p>
            <a:r>
              <a:rPr lang="en-US" dirty="0" smtClean="0">
                <a:solidFill>
                  <a:srgbClr val="0070C0"/>
                </a:solidFill>
              </a:rPr>
              <a:t>Application: </a:t>
            </a:r>
            <a:r>
              <a:rPr lang="en-US" dirty="0">
                <a:solidFill>
                  <a:srgbClr val="0070C0"/>
                </a:solidFill>
              </a:rPr>
              <a:t>Template Induction</a:t>
            </a:r>
          </a:p>
        </p:txBody>
      </p:sp>
      <p:sp>
        <p:nvSpPr>
          <p:cNvPr id="3" name="TextBox 2"/>
          <p:cNvSpPr txBox="1"/>
          <p:nvPr/>
        </p:nvSpPr>
        <p:spPr>
          <a:xfrm>
            <a:off x="1167371" y="1405165"/>
            <a:ext cx="10034029" cy="523220"/>
          </a:xfrm>
          <a:prstGeom prst="rect">
            <a:avLst/>
          </a:prstGeom>
          <a:noFill/>
        </p:spPr>
        <p:txBody>
          <a:bodyPr wrap="none" rtlCol="0">
            <a:spAutoFit/>
          </a:bodyPr>
          <a:lstStyle/>
          <a:p>
            <a:r>
              <a:rPr lang="en-US" sz="2800" dirty="0"/>
              <a:t>The </a:t>
            </a:r>
            <a:r>
              <a:rPr lang="en-US" sz="2800" dirty="0">
                <a:solidFill>
                  <a:srgbClr val="7030A0"/>
                </a:solidFill>
              </a:rPr>
              <a:t>&lt;STR&gt; </a:t>
            </a:r>
            <a:r>
              <a:rPr lang="en-US" sz="2800" dirty="0"/>
              <a:t>got off to a </a:t>
            </a:r>
            <a:r>
              <a:rPr lang="en-US" sz="2800" dirty="0">
                <a:solidFill>
                  <a:schemeClr val="accent2"/>
                </a:solidFill>
              </a:rPr>
              <a:t>quick start </a:t>
            </a:r>
            <a:r>
              <a:rPr lang="en-US" sz="2800" dirty="0"/>
              <a:t>in this one with </a:t>
            </a:r>
            <a:r>
              <a:rPr lang="en-US" sz="2800" dirty="0">
                <a:solidFill>
                  <a:schemeClr val="accent6">
                    <a:lumMod val="75000"/>
                  </a:schemeClr>
                </a:solidFill>
              </a:rPr>
              <a:t>&lt;NUM&gt; </a:t>
            </a:r>
            <a:r>
              <a:rPr lang="en-US" sz="2800" dirty="0"/>
              <a:t>- </a:t>
            </a:r>
            <a:r>
              <a:rPr lang="en-US" sz="2800" dirty="0">
                <a:solidFill>
                  <a:schemeClr val="accent6">
                    <a:lumMod val="75000"/>
                  </a:schemeClr>
                </a:solidFill>
              </a:rPr>
              <a:t>&lt;NUM&gt;</a:t>
            </a:r>
            <a:r>
              <a:rPr lang="en-US" sz="2800" dirty="0"/>
              <a:t>.</a:t>
            </a:r>
          </a:p>
        </p:txBody>
      </p:sp>
      <p:cxnSp>
        <p:nvCxnSpPr>
          <p:cNvPr id="6" name="Straight Arrow Connector 5"/>
          <p:cNvCxnSpPr/>
          <p:nvPr/>
        </p:nvCxnSpPr>
        <p:spPr>
          <a:xfrm flipH="1">
            <a:off x="5341104" y="1940858"/>
            <a:ext cx="3" cy="320060"/>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mc:AlternateContent xmlns:mc="http://schemas.openxmlformats.org/markup-compatibility/2006" xmlns:a14="http://schemas.microsoft.com/office/drawing/2010/main">
        <mc:Choice Requires="a14">
          <p:sp>
            <p:nvSpPr>
              <p:cNvPr id="8" name="TextBox 7"/>
              <p:cNvSpPr txBox="1"/>
              <p:nvPr/>
            </p:nvSpPr>
            <p:spPr>
              <a:xfrm>
                <a:off x="3342155" y="2331700"/>
                <a:ext cx="4444935" cy="369332"/>
              </a:xfrm>
              <a:prstGeom prst="rect">
                <a:avLst/>
              </a:prstGeom>
              <a:noFill/>
            </p:spPr>
            <p:txBody>
              <a:bodyPr wrap="none" rtlCol="0">
                <a:spAutoFit/>
              </a:bodyPr>
              <a:lstStyle/>
              <a:p>
                <a:pPr algn="ctr"/>
                <a:r>
                  <a:rPr lang="en-US" dirty="0"/>
                  <a:t>Trigger:</a:t>
                </a:r>
                <a:r>
                  <a:rPr lang="en-US" dirty="0">
                    <a:solidFill>
                      <a:schemeClr val="accent6">
                        <a:lumMod val="75000"/>
                      </a:schemeClr>
                    </a:solidFill>
                  </a:rPr>
                  <a:t> Quarter_1_Points_Delta </a:t>
                </a:r>
                <a14:m>
                  <m:oMath xmlns:m="http://schemas.openxmlformats.org/officeDocument/2006/math">
                    <m:r>
                      <a:rPr lang="en-US" b="0" i="0" smtClean="0">
                        <a:solidFill>
                          <a:schemeClr val="tx1"/>
                        </a:solidFill>
                        <a:latin typeface="Cambria Math" panose="02040503050406030204" pitchFamily="18" charset="0"/>
                        <a:ea typeface="Cambria Math" panose="02040503050406030204" pitchFamily="18" charset="0"/>
                      </a:rPr>
                      <m:t>=</m:t>
                    </m:r>
                    <m:r>
                      <a:rPr lang="en-US" b="0" i="1" smtClean="0">
                        <a:solidFill>
                          <a:schemeClr val="tx1"/>
                        </a:solidFill>
                        <a:latin typeface="Cambria Math" panose="02040503050406030204" pitchFamily="18" charset="0"/>
                        <a:ea typeface="Cambria Math" panose="02040503050406030204" pitchFamily="18" charset="0"/>
                      </a:rPr>
                      <m:t>8.5</m:t>
                    </m:r>
                    <m:r>
                      <a:rPr lang="en-US" i="1" smtClean="0">
                        <a:solidFill>
                          <a:schemeClr val="tx1"/>
                        </a:solidFill>
                        <a:latin typeface="Cambria Math" panose="02040503050406030204" pitchFamily="18" charset="0"/>
                        <a:ea typeface="Cambria Math" panose="02040503050406030204" pitchFamily="18" charset="0"/>
                      </a:rPr>
                      <m:t>±</m:t>
                    </m:r>
                    <m:r>
                      <a:rPr lang="en-US" b="0" i="1" smtClean="0">
                        <a:solidFill>
                          <a:schemeClr val="tx1"/>
                        </a:solidFill>
                        <a:latin typeface="Cambria Math" panose="02040503050406030204" pitchFamily="18" charset="0"/>
                        <a:ea typeface="Cambria Math" panose="02040503050406030204" pitchFamily="18" charset="0"/>
                      </a:rPr>
                      <m:t>3</m:t>
                    </m:r>
                    <m:r>
                      <a:rPr lang="en-US" b="0" i="0" smtClean="0">
                        <a:solidFill>
                          <a:schemeClr val="tx1"/>
                        </a:solidFill>
                        <a:latin typeface="Cambria Math" panose="02040503050406030204" pitchFamily="18" charset="0"/>
                        <a:ea typeface="Cambria Math" panose="02040503050406030204" pitchFamily="18" charset="0"/>
                      </a:rPr>
                      <m:t>.1</m:t>
                    </m:r>
                  </m:oMath>
                </a14:m>
                <a:r>
                  <a:rPr lang="en-US" dirty="0">
                    <a:solidFill>
                      <a:schemeClr val="tx1"/>
                    </a:solidFill>
                  </a:rPr>
                  <a:t> </a:t>
                </a:r>
                <a:endParaRPr lang="en-US" dirty="0">
                  <a:solidFill>
                    <a:schemeClr val="accent6">
                      <a:lumMod val="75000"/>
                    </a:schemeClr>
                  </a:solidFill>
                </a:endParaRPr>
              </a:p>
            </p:txBody>
          </p:sp>
        </mc:Choice>
        <mc:Fallback xmlns="">
          <p:sp>
            <p:nvSpPr>
              <p:cNvPr id="8" name="TextBox 7"/>
              <p:cNvSpPr txBox="1">
                <a:spLocks noRot="1" noChangeAspect="1" noMove="1" noResize="1" noEditPoints="1" noAdjustHandles="1" noChangeArrowheads="1" noChangeShapeType="1" noTextEdit="1"/>
              </p:cNvSpPr>
              <p:nvPr/>
            </p:nvSpPr>
            <p:spPr>
              <a:xfrm>
                <a:off x="3342155" y="2331700"/>
                <a:ext cx="4444935" cy="369332"/>
              </a:xfrm>
              <a:prstGeom prst="rect">
                <a:avLst/>
              </a:prstGeom>
              <a:blipFill>
                <a:blip r:embed="rId4"/>
                <a:stretch>
                  <a:fillRect l="-686" t="-8197" b="-24590"/>
                </a:stretch>
              </a:blipFill>
            </p:spPr>
            <p:txBody>
              <a:bodyPr/>
              <a:lstStyle/>
              <a:p>
                <a:r>
                  <a:rPr lang="en-US">
                    <a:noFill/>
                  </a:rPr>
                  <a:t> </a:t>
                </a:r>
              </a:p>
            </p:txBody>
          </p:sp>
        </mc:Fallback>
      </mc:AlternateContent>
      <p:cxnSp>
        <p:nvCxnSpPr>
          <p:cNvPr id="11" name="Straight Arrow Connector 10"/>
          <p:cNvCxnSpPr/>
          <p:nvPr/>
        </p:nvCxnSpPr>
        <p:spPr>
          <a:xfrm flipH="1">
            <a:off x="4853942" y="2836426"/>
            <a:ext cx="1" cy="630536"/>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mc:AlternateContent xmlns:mc="http://schemas.openxmlformats.org/markup-compatibility/2006" xmlns:a14="http://schemas.microsoft.com/office/drawing/2010/main">
        <mc:Choice Requires="a14">
          <p:sp>
            <p:nvSpPr>
              <p:cNvPr id="12" name="TextBox 11"/>
              <p:cNvSpPr txBox="1"/>
              <p:nvPr/>
            </p:nvSpPr>
            <p:spPr>
              <a:xfrm>
                <a:off x="3592722" y="3471841"/>
                <a:ext cx="3424784" cy="369332"/>
              </a:xfrm>
              <a:prstGeom prst="rect">
                <a:avLst/>
              </a:prstGeom>
              <a:noFill/>
            </p:spPr>
            <p:txBody>
              <a:bodyPr wrap="none" rtlCol="0">
                <a:spAutoFit/>
              </a:bodyPr>
              <a:lstStyle/>
              <a:p>
                <a:r>
                  <a:rPr lang="en-US" dirty="0">
                    <a:solidFill>
                      <a:schemeClr val="accent6">
                        <a:lumMod val="75000"/>
                      </a:schemeClr>
                    </a:solidFill>
                  </a:rPr>
                  <a:t>Quarter_1_Points_Delta </a:t>
                </a:r>
                <a:r>
                  <a:rPr lang="en-US" dirty="0">
                    <a:solidFill>
                      <a:schemeClr val="tx1"/>
                    </a:solidFill>
                  </a:rPr>
                  <a:t>(</a:t>
                </a:r>
                <a14:m>
                  <m:oMath xmlns:m="http://schemas.openxmlformats.org/officeDocument/2006/math">
                    <m:r>
                      <a:rPr lang="en-US" b="0" i="1" dirty="0" smtClean="0">
                        <a:solidFill>
                          <a:schemeClr val="tx1"/>
                        </a:solidFill>
                        <a:latin typeface="Cambria Math" panose="02040503050406030204" pitchFamily="18" charset="0"/>
                      </a:rPr>
                      <m:t>𝑠</m:t>
                    </m:r>
                  </m:oMath>
                </a14:m>
                <a:r>
                  <a:rPr lang="en-US" dirty="0">
                    <a:solidFill>
                      <a:schemeClr val="tx1"/>
                    </a:solidFill>
                  </a:rPr>
                  <a:t>) </a:t>
                </a:r>
                <a14:m>
                  <m:oMath xmlns:m="http://schemas.openxmlformats.org/officeDocument/2006/math">
                    <m:r>
                      <a:rPr lang="en-US" b="0" i="0" smtClean="0">
                        <a:solidFill>
                          <a:schemeClr val="tx1"/>
                        </a:solidFill>
                        <a:latin typeface="Cambria Math" panose="02040503050406030204" pitchFamily="18" charset="0"/>
                        <a:ea typeface="Cambria Math" panose="02040503050406030204" pitchFamily="18" charset="0"/>
                      </a:rPr>
                      <m:t>=</m:t>
                    </m:r>
                    <m:r>
                      <a:rPr lang="en-US" b="0" i="1" smtClean="0">
                        <a:solidFill>
                          <a:schemeClr val="tx1"/>
                        </a:solidFill>
                        <a:latin typeface="Cambria Math" panose="02040503050406030204" pitchFamily="18" charset="0"/>
                        <a:ea typeface="Cambria Math" panose="02040503050406030204" pitchFamily="18" charset="0"/>
                      </a:rPr>
                      <m:t>10</m:t>
                    </m:r>
                  </m:oMath>
                </a14:m>
                <a:r>
                  <a:rPr lang="en-US" dirty="0">
                    <a:solidFill>
                      <a:schemeClr val="tx1"/>
                    </a:solidFill>
                  </a:rPr>
                  <a:t> </a:t>
                </a:r>
                <a:endParaRPr lang="en-US" dirty="0">
                  <a:solidFill>
                    <a:schemeClr val="accent6">
                      <a:lumMod val="75000"/>
                    </a:schemeClr>
                  </a:solidFill>
                </a:endParaRPr>
              </a:p>
            </p:txBody>
          </p:sp>
        </mc:Choice>
        <mc:Fallback xmlns="">
          <p:sp>
            <p:nvSpPr>
              <p:cNvPr id="12" name="TextBox 11"/>
              <p:cNvSpPr txBox="1">
                <a:spLocks noRot="1" noChangeAspect="1" noMove="1" noResize="1" noEditPoints="1" noAdjustHandles="1" noChangeArrowheads="1" noChangeShapeType="1" noTextEdit="1"/>
              </p:cNvSpPr>
              <p:nvPr/>
            </p:nvSpPr>
            <p:spPr>
              <a:xfrm>
                <a:off x="3592722" y="3471841"/>
                <a:ext cx="3424784" cy="369332"/>
              </a:xfrm>
              <a:prstGeom prst="rect">
                <a:avLst/>
              </a:prstGeom>
              <a:blipFill>
                <a:blip r:embed="rId5"/>
                <a:stretch>
                  <a:fillRect l="-1423" t="-10000" b="-26667"/>
                </a:stretch>
              </a:blipFill>
            </p:spPr>
            <p:txBody>
              <a:bodyPr/>
              <a:lstStyle/>
              <a:p>
                <a:r>
                  <a:rPr lang="en-US">
                    <a:noFill/>
                  </a:rPr>
                  <a:t> </a:t>
                </a:r>
              </a:p>
            </p:txBody>
          </p:sp>
        </mc:Fallback>
      </mc:AlternateContent>
      <p:pic>
        <p:nvPicPr>
          <p:cNvPr id="16" name="Picture 15"/>
          <p:cNvPicPr>
            <a:picLocks noChangeAspect="1"/>
          </p:cNvPicPr>
          <p:nvPr>
            <p:custDataLst>
              <p:tags r:id="rId1"/>
            </p:custDataLst>
          </p:nvPr>
        </p:nvPicPr>
        <p:blipFill>
          <a:blip r:embed="rId6" cstate="print">
            <a:extLst>
              <a:ext uri="{28A0092B-C50C-407E-A947-70E740481C1C}">
                <a14:useLocalDpi xmlns:a14="http://schemas.microsoft.com/office/drawing/2010/main" val="0"/>
              </a:ext>
            </a:extLst>
          </a:blip>
          <a:stretch>
            <a:fillRect/>
          </a:stretch>
        </p:blipFill>
        <p:spPr>
          <a:xfrm>
            <a:off x="7017506" y="3156486"/>
            <a:ext cx="560000" cy="620952"/>
          </a:xfrm>
          <a:prstGeom prst="rect">
            <a:avLst/>
          </a:prstGeom>
        </p:spPr>
      </p:pic>
      <p:cxnSp>
        <p:nvCxnSpPr>
          <p:cNvPr id="18" name="Straight Arrow Connector 17"/>
          <p:cNvCxnSpPr/>
          <p:nvPr/>
        </p:nvCxnSpPr>
        <p:spPr>
          <a:xfrm>
            <a:off x="2252196" y="1971338"/>
            <a:ext cx="0" cy="655340"/>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sp>
        <p:nvSpPr>
          <p:cNvPr id="19" name="TextBox 18"/>
          <p:cNvSpPr txBox="1"/>
          <p:nvPr/>
        </p:nvSpPr>
        <p:spPr>
          <a:xfrm>
            <a:off x="1242304" y="2747511"/>
            <a:ext cx="2019784" cy="400110"/>
          </a:xfrm>
          <a:prstGeom prst="rect">
            <a:avLst/>
          </a:prstGeom>
          <a:noFill/>
        </p:spPr>
        <p:txBody>
          <a:bodyPr wrap="none" rtlCol="0">
            <a:spAutoFit/>
          </a:bodyPr>
          <a:lstStyle/>
          <a:p>
            <a:r>
              <a:rPr lang="en-US" sz="2000" dirty="0"/>
              <a:t>Slot: </a:t>
            </a:r>
            <a:r>
              <a:rPr lang="en-US" sz="2000" dirty="0" err="1">
                <a:solidFill>
                  <a:srgbClr val="7030A0"/>
                </a:solidFill>
              </a:rPr>
              <a:t>Team_Name</a:t>
            </a:r>
            <a:endParaRPr lang="en-US" sz="2000" dirty="0">
              <a:solidFill>
                <a:srgbClr val="7030A0"/>
              </a:solidFill>
            </a:endParaRPr>
          </a:p>
        </p:txBody>
      </p:sp>
      <p:cxnSp>
        <p:nvCxnSpPr>
          <p:cNvPr id="20" name="Straight Arrow Connector 19"/>
          <p:cNvCxnSpPr/>
          <p:nvPr/>
        </p:nvCxnSpPr>
        <p:spPr>
          <a:xfrm>
            <a:off x="8978918" y="1933248"/>
            <a:ext cx="0" cy="655340"/>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sp>
        <p:nvSpPr>
          <p:cNvPr id="21" name="TextBox 20"/>
          <p:cNvSpPr txBox="1"/>
          <p:nvPr/>
        </p:nvSpPr>
        <p:spPr>
          <a:xfrm>
            <a:off x="8406441" y="2747511"/>
            <a:ext cx="2561279" cy="400110"/>
          </a:xfrm>
          <a:prstGeom prst="rect">
            <a:avLst/>
          </a:prstGeom>
          <a:noFill/>
        </p:spPr>
        <p:txBody>
          <a:bodyPr wrap="none" rtlCol="0">
            <a:spAutoFit/>
          </a:bodyPr>
          <a:lstStyle/>
          <a:p>
            <a:r>
              <a:rPr lang="en-US" sz="2000" dirty="0"/>
              <a:t>Slot: </a:t>
            </a:r>
            <a:r>
              <a:rPr lang="en-US" sz="2000" dirty="0">
                <a:solidFill>
                  <a:schemeClr val="accent6">
                    <a:lumMod val="75000"/>
                  </a:schemeClr>
                </a:solidFill>
              </a:rPr>
              <a:t>Quarter_1_Points</a:t>
            </a:r>
          </a:p>
        </p:txBody>
      </p:sp>
      <p:cxnSp>
        <p:nvCxnSpPr>
          <p:cNvPr id="23" name="Straight Arrow Connector 22"/>
          <p:cNvCxnSpPr/>
          <p:nvPr/>
        </p:nvCxnSpPr>
        <p:spPr>
          <a:xfrm>
            <a:off x="10401318" y="1933248"/>
            <a:ext cx="0" cy="655340"/>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cxnSp>
        <p:nvCxnSpPr>
          <p:cNvPr id="24" name="Straight Arrow Connector 23"/>
          <p:cNvCxnSpPr/>
          <p:nvPr/>
        </p:nvCxnSpPr>
        <p:spPr>
          <a:xfrm>
            <a:off x="2252196" y="3291880"/>
            <a:ext cx="0" cy="655340"/>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sp>
        <p:nvSpPr>
          <p:cNvPr id="25" name="TextBox 24"/>
          <p:cNvSpPr txBox="1"/>
          <p:nvPr/>
        </p:nvSpPr>
        <p:spPr>
          <a:xfrm>
            <a:off x="637170" y="4091479"/>
            <a:ext cx="3230051" cy="400110"/>
          </a:xfrm>
          <a:prstGeom prst="rect">
            <a:avLst/>
          </a:prstGeom>
          <a:noFill/>
        </p:spPr>
        <p:txBody>
          <a:bodyPr wrap="none" rtlCol="0">
            <a:spAutoFit/>
          </a:bodyPr>
          <a:lstStyle/>
          <a:p>
            <a:r>
              <a:rPr lang="en-US" sz="2000" dirty="0" err="1">
                <a:solidFill>
                  <a:srgbClr val="7030A0"/>
                </a:solidFill>
              </a:rPr>
              <a:t>Team_Name</a:t>
            </a:r>
            <a:r>
              <a:rPr lang="en-US" sz="2000" dirty="0">
                <a:solidFill>
                  <a:srgbClr val="7030A0"/>
                </a:solidFill>
              </a:rPr>
              <a:t> </a:t>
            </a:r>
            <a:r>
              <a:rPr lang="en-US" sz="2000" dirty="0"/>
              <a:t>(s) = {“Raptors”}</a:t>
            </a:r>
          </a:p>
        </p:txBody>
      </p:sp>
      <p:cxnSp>
        <p:nvCxnSpPr>
          <p:cNvPr id="26" name="Straight Arrow Connector 25"/>
          <p:cNvCxnSpPr/>
          <p:nvPr/>
        </p:nvCxnSpPr>
        <p:spPr>
          <a:xfrm>
            <a:off x="9631450" y="3289439"/>
            <a:ext cx="0" cy="655340"/>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sp>
        <p:nvSpPr>
          <p:cNvPr id="27" name="TextBox 26"/>
          <p:cNvSpPr txBox="1"/>
          <p:nvPr/>
        </p:nvSpPr>
        <p:spPr>
          <a:xfrm>
            <a:off x="8053970" y="4091479"/>
            <a:ext cx="3396443" cy="400110"/>
          </a:xfrm>
          <a:prstGeom prst="rect">
            <a:avLst/>
          </a:prstGeom>
          <a:noFill/>
        </p:spPr>
        <p:txBody>
          <a:bodyPr wrap="none" rtlCol="0">
            <a:spAutoFit/>
          </a:bodyPr>
          <a:lstStyle/>
          <a:p>
            <a:r>
              <a:rPr lang="en-US" sz="2000" dirty="0">
                <a:solidFill>
                  <a:schemeClr val="accent6">
                    <a:lumMod val="75000"/>
                  </a:schemeClr>
                </a:solidFill>
              </a:rPr>
              <a:t>Quarter_1_Points</a:t>
            </a:r>
            <a:r>
              <a:rPr lang="en-US" sz="2000" dirty="0">
                <a:solidFill>
                  <a:srgbClr val="7030A0"/>
                </a:solidFill>
              </a:rPr>
              <a:t> </a:t>
            </a:r>
            <a:r>
              <a:rPr lang="en-US" sz="2000" dirty="0"/>
              <a:t>(s) = {34, 24}</a:t>
            </a:r>
          </a:p>
        </p:txBody>
      </p:sp>
      <p:cxnSp>
        <p:nvCxnSpPr>
          <p:cNvPr id="28" name="Straight Arrow Connector 27"/>
          <p:cNvCxnSpPr/>
          <p:nvPr/>
        </p:nvCxnSpPr>
        <p:spPr>
          <a:xfrm>
            <a:off x="2252195" y="4602520"/>
            <a:ext cx="0" cy="655340"/>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cxnSp>
        <p:nvCxnSpPr>
          <p:cNvPr id="29" name="Straight Arrow Connector 28"/>
          <p:cNvCxnSpPr/>
          <p:nvPr/>
        </p:nvCxnSpPr>
        <p:spPr>
          <a:xfrm>
            <a:off x="9631450" y="4602520"/>
            <a:ext cx="0" cy="655340"/>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sp>
        <p:nvSpPr>
          <p:cNvPr id="30" name="TextBox 29"/>
          <p:cNvSpPr txBox="1"/>
          <p:nvPr/>
        </p:nvSpPr>
        <p:spPr>
          <a:xfrm>
            <a:off x="1647666" y="5440547"/>
            <a:ext cx="8896666" cy="523220"/>
          </a:xfrm>
          <a:prstGeom prst="rect">
            <a:avLst/>
          </a:prstGeom>
          <a:noFill/>
        </p:spPr>
        <p:txBody>
          <a:bodyPr wrap="none" rtlCol="0">
            <a:spAutoFit/>
          </a:bodyPr>
          <a:lstStyle/>
          <a:p>
            <a:pPr algn="ctr"/>
            <a:r>
              <a:rPr lang="en-US" sz="2800" dirty="0"/>
              <a:t>The </a:t>
            </a:r>
            <a:r>
              <a:rPr lang="en-US" sz="2800" dirty="0">
                <a:solidFill>
                  <a:srgbClr val="7030A0"/>
                </a:solidFill>
              </a:rPr>
              <a:t>Raptors </a:t>
            </a:r>
            <a:r>
              <a:rPr lang="en-US" sz="2800" dirty="0"/>
              <a:t>got off to a quick start in this one with </a:t>
            </a:r>
            <a:r>
              <a:rPr lang="en-US" sz="2800" dirty="0">
                <a:solidFill>
                  <a:schemeClr val="accent6">
                    <a:lumMod val="75000"/>
                  </a:schemeClr>
                </a:solidFill>
              </a:rPr>
              <a:t>34 </a:t>
            </a:r>
            <a:r>
              <a:rPr lang="en-US" sz="2800" dirty="0"/>
              <a:t>– </a:t>
            </a:r>
            <a:r>
              <a:rPr lang="en-US" sz="2800" dirty="0">
                <a:solidFill>
                  <a:schemeClr val="accent6">
                    <a:lumMod val="75000"/>
                  </a:schemeClr>
                </a:solidFill>
              </a:rPr>
              <a:t>24 </a:t>
            </a:r>
            <a:r>
              <a:rPr lang="en-US" sz="2800" dirty="0"/>
              <a:t>.</a:t>
            </a:r>
          </a:p>
        </p:txBody>
      </p:sp>
      <mc:AlternateContent xmlns:mc="http://schemas.openxmlformats.org/markup-compatibility/2006" xmlns:a14="http://schemas.microsoft.com/office/drawing/2010/main">
        <mc:Choice Requires="a14">
          <p:sp>
            <p:nvSpPr>
              <p:cNvPr id="5" name="TextBox 4"/>
              <p:cNvSpPr txBox="1"/>
              <p:nvPr/>
            </p:nvSpPr>
            <p:spPr>
              <a:xfrm>
                <a:off x="4834039" y="2954435"/>
                <a:ext cx="1637436" cy="369332"/>
              </a:xfrm>
              <a:prstGeom prst="rect">
                <a:avLst/>
              </a:prstGeom>
              <a:noFill/>
            </p:spPr>
            <p:txBody>
              <a:bodyPr wrap="none" rtlCol="0">
                <a:spAutoFit/>
              </a:bodyPr>
              <a:lstStyle/>
              <a:p>
                <a:r>
                  <a:rPr lang="en-US" dirty="0"/>
                  <a:t>Given a world </a:t>
                </a:r>
                <a14:m>
                  <m:oMath xmlns:m="http://schemas.openxmlformats.org/officeDocument/2006/math">
                    <m:r>
                      <a:rPr lang="en-US" i="1" dirty="0" smtClean="0">
                        <a:latin typeface="Cambria Math" panose="02040503050406030204" pitchFamily="18" charset="0"/>
                      </a:rPr>
                      <m:t>𝑠</m:t>
                    </m:r>
                  </m:oMath>
                </a14:m>
                <a:endParaRPr lang="en-US" dirty="0"/>
              </a:p>
            </p:txBody>
          </p:sp>
        </mc:Choice>
        <mc:Fallback xmlns="">
          <p:sp>
            <p:nvSpPr>
              <p:cNvPr id="5" name="TextBox 4"/>
              <p:cNvSpPr txBox="1">
                <a:spLocks noRot="1" noChangeAspect="1" noMove="1" noResize="1" noEditPoints="1" noAdjustHandles="1" noChangeArrowheads="1" noChangeShapeType="1" noTextEdit="1"/>
              </p:cNvSpPr>
              <p:nvPr/>
            </p:nvSpPr>
            <p:spPr>
              <a:xfrm>
                <a:off x="4834039" y="2954435"/>
                <a:ext cx="1637436" cy="369332"/>
              </a:xfrm>
              <a:prstGeom prst="rect">
                <a:avLst/>
              </a:prstGeom>
              <a:blipFill>
                <a:blip r:embed="rId7"/>
                <a:stretch>
                  <a:fillRect l="-3346" t="-10000" b="-26667"/>
                </a:stretch>
              </a:blipFill>
            </p:spPr>
            <p:txBody>
              <a:bodyPr/>
              <a:lstStyle/>
              <a:p>
                <a:r>
                  <a:rPr lang="en-US">
                    <a:noFill/>
                  </a:rPr>
                  <a:t> </a:t>
                </a:r>
              </a:p>
            </p:txBody>
          </p:sp>
        </mc:Fallback>
      </mc:AlternateContent>
      <p:sp>
        <p:nvSpPr>
          <p:cNvPr id="4" name="TextBox 3">
            <a:extLst>
              <a:ext uri="{FF2B5EF4-FFF2-40B4-BE49-F238E27FC236}">
                <a16:creationId xmlns:a16="http://schemas.microsoft.com/office/drawing/2014/main" id="{63D79941-4AE1-4796-8C41-6509C76190EE}"/>
              </a:ext>
            </a:extLst>
          </p:cNvPr>
          <p:cNvSpPr txBox="1"/>
          <p:nvPr/>
        </p:nvSpPr>
        <p:spPr>
          <a:xfrm>
            <a:off x="319824" y="5897886"/>
            <a:ext cx="11773437" cy="707886"/>
          </a:xfrm>
          <a:prstGeom prst="rect">
            <a:avLst/>
          </a:prstGeom>
          <a:noFill/>
        </p:spPr>
        <p:txBody>
          <a:bodyPr wrap="square" rtlCol="0">
            <a:spAutoFit/>
          </a:bodyPr>
          <a:lstStyle/>
          <a:p>
            <a:r>
              <a:rPr lang="en-US" sz="2000" b="1" dirty="0"/>
              <a:t>See also:</a:t>
            </a:r>
          </a:p>
          <a:p>
            <a:r>
              <a:rPr lang="en-US" sz="2000" b="1" dirty="0"/>
              <a:t>Data2Text Studio: Automated Text Generation from Structured Data, now at Session 9E (Posters and Demos)</a:t>
            </a:r>
          </a:p>
        </p:txBody>
      </p:sp>
    </p:spTree>
    <p:extLst>
      <p:ext uri="{BB962C8B-B14F-4D97-AF65-F5344CB8AC3E}">
        <p14:creationId xmlns:p14="http://schemas.microsoft.com/office/powerpoint/2010/main" val="7951245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wipe(up)">
                                      <p:cBhvr>
                                        <p:cTn id="7" dur="500"/>
                                        <p:tgtEl>
                                          <p:spTgt spid="18"/>
                                        </p:tgtEl>
                                      </p:cBhvr>
                                    </p:animEffect>
                                  </p:childTnLst>
                                </p:cTn>
                              </p:par>
                              <p:par>
                                <p:cTn id="8" presetID="22" presetClass="entr" presetSubtype="1" fill="hold" grpId="0" nodeType="withEffect">
                                  <p:stCondLst>
                                    <p:cond delay="0"/>
                                  </p:stCondLst>
                                  <p:childTnLst>
                                    <p:set>
                                      <p:cBhvr>
                                        <p:cTn id="9" dur="1" fill="hold">
                                          <p:stCondLst>
                                            <p:cond delay="0"/>
                                          </p:stCondLst>
                                        </p:cTn>
                                        <p:tgtEl>
                                          <p:spTgt spid="19"/>
                                        </p:tgtEl>
                                        <p:attrNameLst>
                                          <p:attrName>style.visibility</p:attrName>
                                        </p:attrNameLst>
                                      </p:cBhvr>
                                      <p:to>
                                        <p:strVal val="visible"/>
                                      </p:to>
                                    </p:set>
                                    <p:animEffect transition="in" filter="wipe(up)">
                                      <p:cBhvr>
                                        <p:cTn id="10" dur="500"/>
                                        <p:tgtEl>
                                          <p:spTgt spid="19"/>
                                        </p:tgtEl>
                                      </p:cBhvr>
                                    </p:animEffect>
                                  </p:childTnLst>
                                </p:cTn>
                              </p:par>
                              <p:par>
                                <p:cTn id="11" presetID="22" presetClass="entr" presetSubtype="1"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wipe(up)">
                                      <p:cBhvr>
                                        <p:cTn id="13" dur="500"/>
                                        <p:tgtEl>
                                          <p:spTgt spid="8"/>
                                        </p:tgtEl>
                                      </p:cBhvr>
                                    </p:animEffect>
                                  </p:childTnLst>
                                </p:cTn>
                              </p:par>
                              <p:par>
                                <p:cTn id="14" presetID="22" presetClass="entr" presetSubtype="1" fill="hold" nodeType="withEffect">
                                  <p:stCondLst>
                                    <p:cond delay="0"/>
                                  </p:stCondLst>
                                  <p:childTnLst>
                                    <p:set>
                                      <p:cBhvr>
                                        <p:cTn id="15" dur="1" fill="hold">
                                          <p:stCondLst>
                                            <p:cond delay="0"/>
                                          </p:stCondLst>
                                        </p:cTn>
                                        <p:tgtEl>
                                          <p:spTgt spid="6"/>
                                        </p:tgtEl>
                                        <p:attrNameLst>
                                          <p:attrName>style.visibility</p:attrName>
                                        </p:attrNameLst>
                                      </p:cBhvr>
                                      <p:to>
                                        <p:strVal val="visible"/>
                                      </p:to>
                                    </p:set>
                                    <p:animEffect transition="in" filter="wipe(up)">
                                      <p:cBhvr>
                                        <p:cTn id="16" dur="500"/>
                                        <p:tgtEl>
                                          <p:spTgt spid="6"/>
                                        </p:tgtEl>
                                      </p:cBhvr>
                                    </p:animEffect>
                                  </p:childTnLst>
                                </p:cTn>
                              </p:par>
                              <p:par>
                                <p:cTn id="17" presetID="22" presetClass="entr" presetSubtype="1" fill="hold" nodeType="withEffect">
                                  <p:stCondLst>
                                    <p:cond delay="0"/>
                                  </p:stCondLst>
                                  <p:childTnLst>
                                    <p:set>
                                      <p:cBhvr>
                                        <p:cTn id="18" dur="1" fill="hold">
                                          <p:stCondLst>
                                            <p:cond delay="0"/>
                                          </p:stCondLst>
                                        </p:cTn>
                                        <p:tgtEl>
                                          <p:spTgt spid="20"/>
                                        </p:tgtEl>
                                        <p:attrNameLst>
                                          <p:attrName>style.visibility</p:attrName>
                                        </p:attrNameLst>
                                      </p:cBhvr>
                                      <p:to>
                                        <p:strVal val="visible"/>
                                      </p:to>
                                    </p:set>
                                    <p:animEffect transition="in" filter="wipe(up)">
                                      <p:cBhvr>
                                        <p:cTn id="19" dur="500"/>
                                        <p:tgtEl>
                                          <p:spTgt spid="20"/>
                                        </p:tgtEl>
                                      </p:cBhvr>
                                    </p:animEffect>
                                  </p:childTnLst>
                                </p:cTn>
                              </p:par>
                              <p:par>
                                <p:cTn id="20" presetID="22" presetClass="entr" presetSubtype="1" fill="hold" nodeType="withEffect">
                                  <p:stCondLst>
                                    <p:cond delay="0"/>
                                  </p:stCondLst>
                                  <p:childTnLst>
                                    <p:set>
                                      <p:cBhvr>
                                        <p:cTn id="21" dur="1" fill="hold">
                                          <p:stCondLst>
                                            <p:cond delay="0"/>
                                          </p:stCondLst>
                                        </p:cTn>
                                        <p:tgtEl>
                                          <p:spTgt spid="23"/>
                                        </p:tgtEl>
                                        <p:attrNameLst>
                                          <p:attrName>style.visibility</p:attrName>
                                        </p:attrNameLst>
                                      </p:cBhvr>
                                      <p:to>
                                        <p:strVal val="visible"/>
                                      </p:to>
                                    </p:set>
                                    <p:animEffect transition="in" filter="wipe(up)">
                                      <p:cBhvr>
                                        <p:cTn id="22" dur="500"/>
                                        <p:tgtEl>
                                          <p:spTgt spid="23"/>
                                        </p:tgtEl>
                                      </p:cBhvr>
                                    </p:animEffect>
                                  </p:childTnLst>
                                </p:cTn>
                              </p:par>
                              <p:par>
                                <p:cTn id="23" presetID="22" presetClass="entr" presetSubtype="1" fill="hold" grpId="0" nodeType="withEffect">
                                  <p:stCondLst>
                                    <p:cond delay="0"/>
                                  </p:stCondLst>
                                  <p:childTnLst>
                                    <p:set>
                                      <p:cBhvr>
                                        <p:cTn id="24" dur="1" fill="hold">
                                          <p:stCondLst>
                                            <p:cond delay="0"/>
                                          </p:stCondLst>
                                        </p:cTn>
                                        <p:tgtEl>
                                          <p:spTgt spid="21"/>
                                        </p:tgtEl>
                                        <p:attrNameLst>
                                          <p:attrName>style.visibility</p:attrName>
                                        </p:attrNameLst>
                                      </p:cBhvr>
                                      <p:to>
                                        <p:strVal val="visible"/>
                                      </p:to>
                                    </p:set>
                                    <p:animEffect transition="in" filter="wipe(up)">
                                      <p:cBhvr>
                                        <p:cTn id="25" dur="500"/>
                                        <p:tgtEl>
                                          <p:spTgt spid="21"/>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1" fill="hold" nodeType="clickEffect">
                                  <p:stCondLst>
                                    <p:cond delay="0"/>
                                  </p:stCondLst>
                                  <p:childTnLst>
                                    <p:set>
                                      <p:cBhvr>
                                        <p:cTn id="29" dur="1" fill="hold">
                                          <p:stCondLst>
                                            <p:cond delay="0"/>
                                          </p:stCondLst>
                                        </p:cTn>
                                        <p:tgtEl>
                                          <p:spTgt spid="11"/>
                                        </p:tgtEl>
                                        <p:attrNameLst>
                                          <p:attrName>style.visibility</p:attrName>
                                        </p:attrNameLst>
                                      </p:cBhvr>
                                      <p:to>
                                        <p:strVal val="visible"/>
                                      </p:to>
                                    </p:set>
                                    <p:animEffect transition="in" filter="wipe(up)">
                                      <p:cBhvr>
                                        <p:cTn id="30" dur="500"/>
                                        <p:tgtEl>
                                          <p:spTgt spid="11"/>
                                        </p:tgtEl>
                                      </p:cBhvr>
                                    </p:animEffect>
                                  </p:childTnLst>
                                </p:cTn>
                              </p:par>
                              <p:par>
                                <p:cTn id="31" presetID="22" presetClass="entr" presetSubtype="1" fill="hold" grpId="0" nodeType="withEffect">
                                  <p:stCondLst>
                                    <p:cond delay="0"/>
                                  </p:stCondLst>
                                  <p:childTnLst>
                                    <p:set>
                                      <p:cBhvr>
                                        <p:cTn id="32" dur="1" fill="hold">
                                          <p:stCondLst>
                                            <p:cond delay="0"/>
                                          </p:stCondLst>
                                        </p:cTn>
                                        <p:tgtEl>
                                          <p:spTgt spid="12"/>
                                        </p:tgtEl>
                                        <p:attrNameLst>
                                          <p:attrName>style.visibility</p:attrName>
                                        </p:attrNameLst>
                                      </p:cBhvr>
                                      <p:to>
                                        <p:strVal val="visible"/>
                                      </p:to>
                                    </p:set>
                                    <p:animEffect transition="in" filter="wipe(up)">
                                      <p:cBhvr>
                                        <p:cTn id="33" dur="500"/>
                                        <p:tgtEl>
                                          <p:spTgt spid="12"/>
                                        </p:tgtEl>
                                      </p:cBhvr>
                                    </p:animEffect>
                                  </p:childTnLst>
                                </p:cTn>
                              </p:par>
                              <p:par>
                                <p:cTn id="34" presetID="22" presetClass="entr" presetSubtype="1" fill="hold" grpId="0" nodeType="withEffect">
                                  <p:stCondLst>
                                    <p:cond delay="0"/>
                                  </p:stCondLst>
                                  <p:childTnLst>
                                    <p:set>
                                      <p:cBhvr>
                                        <p:cTn id="35" dur="1" fill="hold">
                                          <p:stCondLst>
                                            <p:cond delay="0"/>
                                          </p:stCondLst>
                                        </p:cTn>
                                        <p:tgtEl>
                                          <p:spTgt spid="5"/>
                                        </p:tgtEl>
                                        <p:attrNameLst>
                                          <p:attrName>style.visibility</p:attrName>
                                        </p:attrNameLst>
                                      </p:cBhvr>
                                      <p:to>
                                        <p:strVal val="visible"/>
                                      </p:to>
                                    </p:set>
                                    <p:animEffect transition="in" filter="wipe(up)">
                                      <p:cBhvr>
                                        <p:cTn id="36" dur="500"/>
                                        <p:tgtEl>
                                          <p:spTgt spid="5"/>
                                        </p:tgtEl>
                                      </p:cBhvr>
                                    </p:animEffect>
                                  </p:childTnLst>
                                </p:cTn>
                              </p:par>
                            </p:childTnLst>
                          </p:cTn>
                        </p:par>
                        <p:par>
                          <p:cTn id="37" fill="hold">
                            <p:stCondLst>
                              <p:cond delay="500"/>
                            </p:stCondLst>
                            <p:childTnLst>
                              <p:par>
                                <p:cTn id="38" presetID="22" presetClass="entr" presetSubtype="1" fill="hold" nodeType="afterEffect">
                                  <p:stCondLst>
                                    <p:cond delay="0"/>
                                  </p:stCondLst>
                                  <p:childTnLst>
                                    <p:set>
                                      <p:cBhvr>
                                        <p:cTn id="39" dur="1" fill="hold">
                                          <p:stCondLst>
                                            <p:cond delay="0"/>
                                          </p:stCondLst>
                                        </p:cTn>
                                        <p:tgtEl>
                                          <p:spTgt spid="16"/>
                                        </p:tgtEl>
                                        <p:attrNameLst>
                                          <p:attrName>style.visibility</p:attrName>
                                        </p:attrNameLst>
                                      </p:cBhvr>
                                      <p:to>
                                        <p:strVal val="visible"/>
                                      </p:to>
                                    </p:set>
                                    <p:animEffect transition="in" filter="wipe(up)">
                                      <p:cBhvr>
                                        <p:cTn id="40" dur="500"/>
                                        <p:tgtEl>
                                          <p:spTgt spid="16"/>
                                        </p:tgtEl>
                                      </p:cBhvr>
                                    </p:animEffect>
                                  </p:childTnLst>
                                </p:cTn>
                              </p:par>
                            </p:childTnLst>
                          </p:cTn>
                        </p:par>
                      </p:childTnLst>
                    </p:cTn>
                  </p:par>
                  <p:par>
                    <p:cTn id="41" fill="hold">
                      <p:stCondLst>
                        <p:cond delay="indefinite"/>
                      </p:stCondLst>
                      <p:childTnLst>
                        <p:par>
                          <p:cTn id="42" fill="hold">
                            <p:stCondLst>
                              <p:cond delay="0"/>
                            </p:stCondLst>
                            <p:childTnLst>
                              <p:par>
                                <p:cTn id="43" presetID="6" presetClass="exit" presetSubtype="32" fill="hold" nodeType="clickEffect">
                                  <p:stCondLst>
                                    <p:cond delay="0"/>
                                  </p:stCondLst>
                                  <p:childTnLst>
                                    <p:animEffect transition="out" filter="circle(out)">
                                      <p:cBhvr>
                                        <p:cTn id="44" dur="1000"/>
                                        <p:tgtEl>
                                          <p:spTgt spid="11"/>
                                        </p:tgtEl>
                                      </p:cBhvr>
                                    </p:animEffect>
                                    <p:set>
                                      <p:cBhvr>
                                        <p:cTn id="45" dur="1" fill="hold">
                                          <p:stCondLst>
                                            <p:cond delay="999"/>
                                          </p:stCondLst>
                                        </p:cTn>
                                        <p:tgtEl>
                                          <p:spTgt spid="11"/>
                                        </p:tgtEl>
                                        <p:attrNameLst>
                                          <p:attrName>style.visibility</p:attrName>
                                        </p:attrNameLst>
                                      </p:cBhvr>
                                      <p:to>
                                        <p:strVal val="hidden"/>
                                      </p:to>
                                    </p:set>
                                  </p:childTnLst>
                                </p:cTn>
                              </p:par>
                              <p:par>
                                <p:cTn id="46" presetID="6" presetClass="exit" presetSubtype="32" fill="hold" grpId="1" nodeType="withEffect">
                                  <p:stCondLst>
                                    <p:cond delay="0"/>
                                  </p:stCondLst>
                                  <p:childTnLst>
                                    <p:animEffect transition="out" filter="circle(out)">
                                      <p:cBhvr>
                                        <p:cTn id="47" dur="1000"/>
                                        <p:tgtEl>
                                          <p:spTgt spid="12"/>
                                        </p:tgtEl>
                                      </p:cBhvr>
                                    </p:animEffect>
                                    <p:set>
                                      <p:cBhvr>
                                        <p:cTn id="48" dur="1" fill="hold">
                                          <p:stCondLst>
                                            <p:cond delay="999"/>
                                          </p:stCondLst>
                                        </p:cTn>
                                        <p:tgtEl>
                                          <p:spTgt spid="12"/>
                                        </p:tgtEl>
                                        <p:attrNameLst>
                                          <p:attrName>style.visibility</p:attrName>
                                        </p:attrNameLst>
                                      </p:cBhvr>
                                      <p:to>
                                        <p:strVal val="hidden"/>
                                      </p:to>
                                    </p:set>
                                  </p:childTnLst>
                                </p:cTn>
                              </p:par>
                              <p:par>
                                <p:cTn id="49" presetID="22" presetClass="exit" presetSubtype="4" fill="hold" grpId="1" nodeType="withEffect">
                                  <p:stCondLst>
                                    <p:cond delay="0"/>
                                  </p:stCondLst>
                                  <p:childTnLst>
                                    <p:animEffect transition="out" filter="wipe(down)">
                                      <p:cBhvr>
                                        <p:cTn id="50" dur="500"/>
                                        <p:tgtEl>
                                          <p:spTgt spid="5"/>
                                        </p:tgtEl>
                                      </p:cBhvr>
                                    </p:animEffect>
                                    <p:set>
                                      <p:cBhvr>
                                        <p:cTn id="51" dur="1" fill="hold">
                                          <p:stCondLst>
                                            <p:cond delay="499"/>
                                          </p:stCondLst>
                                        </p:cTn>
                                        <p:tgtEl>
                                          <p:spTgt spid="5"/>
                                        </p:tgtEl>
                                        <p:attrNameLst>
                                          <p:attrName>style.visibility</p:attrName>
                                        </p:attrNameLst>
                                      </p:cBhvr>
                                      <p:to>
                                        <p:strVal val="hidden"/>
                                      </p:to>
                                    </p:set>
                                  </p:childTnLst>
                                </p:cTn>
                              </p:par>
                              <p:par>
                                <p:cTn id="52" presetID="6" presetClass="exit" presetSubtype="32" fill="hold" nodeType="withEffect">
                                  <p:stCondLst>
                                    <p:cond delay="0"/>
                                  </p:stCondLst>
                                  <p:childTnLst>
                                    <p:animEffect transition="out" filter="circle(out)">
                                      <p:cBhvr>
                                        <p:cTn id="53" dur="1000"/>
                                        <p:tgtEl>
                                          <p:spTgt spid="16"/>
                                        </p:tgtEl>
                                      </p:cBhvr>
                                    </p:animEffect>
                                    <p:set>
                                      <p:cBhvr>
                                        <p:cTn id="54" dur="1" fill="hold">
                                          <p:stCondLst>
                                            <p:cond delay="999"/>
                                          </p:stCondLst>
                                        </p:cTn>
                                        <p:tgtEl>
                                          <p:spTgt spid="16"/>
                                        </p:tgtEl>
                                        <p:attrNameLst>
                                          <p:attrName>style.visibility</p:attrName>
                                        </p:attrNameLst>
                                      </p:cBhvr>
                                      <p:to>
                                        <p:strVal val="hidden"/>
                                      </p:to>
                                    </p:set>
                                  </p:childTnLst>
                                </p:cTn>
                              </p:par>
                            </p:childTnLst>
                          </p:cTn>
                        </p:par>
                        <p:par>
                          <p:cTn id="55" fill="hold">
                            <p:stCondLst>
                              <p:cond delay="1000"/>
                            </p:stCondLst>
                            <p:childTnLst>
                              <p:par>
                                <p:cTn id="56" presetID="22" presetClass="entr" presetSubtype="1" fill="hold" grpId="0" nodeType="afterEffect">
                                  <p:stCondLst>
                                    <p:cond delay="0"/>
                                  </p:stCondLst>
                                  <p:childTnLst>
                                    <p:set>
                                      <p:cBhvr>
                                        <p:cTn id="57" dur="1" fill="hold">
                                          <p:stCondLst>
                                            <p:cond delay="0"/>
                                          </p:stCondLst>
                                        </p:cTn>
                                        <p:tgtEl>
                                          <p:spTgt spid="25"/>
                                        </p:tgtEl>
                                        <p:attrNameLst>
                                          <p:attrName>style.visibility</p:attrName>
                                        </p:attrNameLst>
                                      </p:cBhvr>
                                      <p:to>
                                        <p:strVal val="visible"/>
                                      </p:to>
                                    </p:set>
                                    <p:animEffect transition="in" filter="wipe(up)">
                                      <p:cBhvr>
                                        <p:cTn id="58" dur="500"/>
                                        <p:tgtEl>
                                          <p:spTgt spid="25"/>
                                        </p:tgtEl>
                                      </p:cBhvr>
                                    </p:animEffect>
                                  </p:childTnLst>
                                </p:cTn>
                              </p:par>
                              <p:par>
                                <p:cTn id="59" presetID="22" presetClass="entr" presetSubtype="1" fill="hold" nodeType="withEffect">
                                  <p:stCondLst>
                                    <p:cond delay="0"/>
                                  </p:stCondLst>
                                  <p:childTnLst>
                                    <p:set>
                                      <p:cBhvr>
                                        <p:cTn id="60" dur="1" fill="hold">
                                          <p:stCondLst>
                                            <p:cond delay="0"/>
                                          </p:stCondLst>
                                        </p:cTn>
                                        <p:tgtEl>
                                          <p:spTgt spid="24"/>
                                        </p:tgtEl>
                                        <p:attrNameLst>
                                          <p:attrName>style.visibility</p:attrName>
                                        </p:attrNameLst>
                                      </p:cBhvr>
                                      <p:to>
                                        <p:strVal val="visible"/>
                                      </p:to>
                                    </p:set>
                                    <p:animEffect transition="in" filter="wipe(up)">
                                      <p:cBhvr>
                                        <p:cTn id="61" dur="500"/>
                                        <p:tgtEl>
                                          <p:spTgt spid="24"/>
                                        </p:tgtEl>
                                      </p:cBhvr>
                                    </p:animEffect>
                                  </p:childTnLst>
                                </p:cTn>
                              </p:par>
                              <p:par>
                                <p:cTn id="62" presetID="22" presetClass="entr" presetSubtype="1" fill="hold" nodeType="withEffect">
                                  <p:stCondLst>
                                    <p:cond delay="0"/>
                                  </p:stCondLst>
                                  <p:childTnLst>
                                    <p:set>
                                      <p:cBhvr>
                                        <p:cTn id="63" dur="1" fill="hold">
                                          <p:stCondLst>
                                            <p:cond delay="0"/>
                                          </p:stCondLst>
                                        </p:cTn>
                                        <p:tgtEl>
                                          <p:spTgt spid="26"/>
                                        </p:tgtEl>
                                        <p:attrNameLst>
                                          <p:attrName>style.visibility</p:attrName>
                                        </p:attrNameLst>
                                      </p:cBhvr>
                                      <p:to>
                                        <p:strVal val="visible"/>
                                      </p:to>
                                    </p:set>
                                    <p:animEffect transition="in" filter="wipe(up)">
                                      <p:cBhvr>
                                        <p:cTn id="64" dur="500"/>
                                        <p:tgtEl>
                                          <p:spTgt spid="26"/>
                                        </p:tgtEl>
                                      </p:cBhvr>
                                    </p:animEffect>
                                  </p:childTnLst>
                                </p:cTn>
                              </p:par>
                              <p:par>
                                <p:cTn id="65" presetID="22" presetClass="entr" presetSubtype="1" fill="hold" grpId="0" nodeType="withEffect">
                                  <p:stCondLst>
                                    <p:cond delay="0"/>
                                  </p:stCondLst>
                                  <p:childTnLst>
                                    <p:set>
                                      <p:cBhvr>
                                        <p:cTn id="66" dur="1" fill="hold">
                                          <p:stCondLst>
                                            <p:cond delay="0"/>
                                          </p:stCondLst>
                                        </p:cTn>
                                        <p:tgtEl>
                                          <p:spTgt spid="27"/>
                                        </p:tgtEl>
                                        <p:attrNameLst>
                                          <p:attrName>style.visibility</p:attrName>
                                        </p:attrNameLst>
                                      </p:cBhvr>
                                      <p:to>
                                        <p:strVal val="visible"/>
                                      </p:to>
                                    </p:set>
                                    <p:animEffect transition="in" filter="wipe(up)">
                                      <p:cBhvr>
                                        <p:cTn id="67" dur="500"/>
                                        <p:tgtEl>
                                          <p:spTgt spid="27"/>
                                        </p:tgtEl>
                                      </p:cBhvr>
                                    </p:animEffect>
                                  </p:childTnLst>
                                </p:cTn>
                              </p:par>
                            </p:childTnLst>
                          </p:cTn>
                        </p:par>
                        <p:par>
                          <p:cTn id="68" fill="hold">
                            <p:stCondLst>
                              <p:cond delay="1500"/>
                            </p:stCondLst>
                            <p:childTnLst>
                              <p:par>
                                <p:cTn id="69" presetID="14" presetClass="entr" presetSubtype="10" fill="hold" nodeType="afterEffect">
                                  <p:stCondLst>
                                    <p:cond delay="0"/>
                                  </p:stCondLst>
                                  <p:childTnLst>
                                    <p:set>
                                      <p:cBhvr>
                                        <p:cTn id="70" dur="1" fill="hold">
                                          <p:stCondLst>
                                            <p:cond delay="0"/>
                                          </p:stCondLst>
                                        </p:cTn>
                                        <p:tgtEl>
                                          <p:spTgt spid="28"/>
                                        </p:tgtEl>
                                        <p:attrNameLst>
                                          <p:attrName>style.visibility</p:attrName>
                                        </p:attrNameLst>
                                      </p:cBhvr>
                                      <p:to>
                                        <p:strVal val="visible"/>
                                      </p:to>
                                    </p:set>
                                    <p:animEffect transition="in" filter="randombar(horizontal)">
                                      <p:cBhvr>
                                        <p:cTn id="71" dur="500"/>
                                        <p:tgtEl>
                                          <p:spTgt spid="28"/>
                                        </p:tgtEl>
                                      </p:cBhvr>
                                    </p:animEffect>
                                  </p:childTnLst>
                                </p:cTn>
                              </p:par>
                              <p:par>
                                <p:cTn id="72" presetID="14" presetClass="entr" presetSubtype="10" fill="hold" grpId="1" nodeType="withEffect">
                                  <p:stCondLst>
                                    <p:cond delay="0"/>
                                  </p:stCondLst>
                                  <p:childTnLst>
                                    <p:set>
                                      <p:cBhvr>
                                        <p:cTn id="73" dur="1" fill="hold">
                                          <p:stCondLst>
                                            <p:cond delay="0"/>
                                          </p:stCondLst>
                                        </p:cTn>
                                        <p:tgtEl>
                                          <p:spTgt spid="30"/>
                                        </p:tgtEl>
                                        <p:attrNameLst>
                                          <p:attrName>style.visibility</p:attrName>
                                        </p:attrNameLst>
                                      </p:cBhvr>
                                      <p:to>
                                        <p:strVal val="visible"/>
                                      </p:to>
                                    </p:set>
                                    <p:animEffect transition="in" filter="randombar(horizontal)">
                                      <p:cBhvr>
                                        <p:cTn id="74" dur="500"/>
                                        <p:tgtEl>
                                          <p:spTgt spid="30"/>
                                        </p:tgtEl>
                                      </p:cBhvr>
                                    </p:animEffect>
                                  </p:childTnLst>
                                </p:cTn>
                              </p:par>
                              <p:par>
                                <p:cTn id="75" presetID="14" presetClass="entr" presetSubtype="10" fill="hold" nodeType="withEffect">
                                  <p:stCondLst>
                                    <p:cond delay="0"/>
                                  </p:stCondLst>
                                  <p:childTnLst>
                                    <p:set>
                                      <p:cBhvr>
                                        <p:cTn id="76" dur="1" fill="hold">
                                          <p:stCondLst>
                                            <p:cond delay="0"/>
                                          </p:stCondLst>
                                        </p:cTn>
                                        <p:tgtEl>
                                          <p:spTgt spid="29"/>
                                        </p:tgtEl>
                                        <p:attrNameLst>
                                          <p:attrName>style.visibility</p:attrName>
                                        </p:attrNameLst>
                                      </p:cBhvr>
                                      <p:to>
                                        <p:strVal val="visible"/>
                                      </p:to>
                                    </p:set>
                                    <p:animEffect transition="in" filter="randombar(horizontal)">
                                      <p:cBhvr>
                                        <p:cTn id="77"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2" grpId="0"/>
      <p:bldP spid="12" grpId="1"/>
      <p:bldP spid="19" grpId="0"/>
      <p:bldP spid="21" grpId="0"/>
      <p:bldP spid="25" grpId="0"/>
      <p:bldP spid="27" grpId="0"/>
      <p:bldP spid="30" grpId="1"/>
      <p:bldP spid="5" grpId="0"/>
      <p:bldP spid="5" grpId="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650875"/>
          </a:xfrm>
        </p:spPr>
        <p:txBody>
          <a:bodyPr>
            <a:normAutofit fontScale="90000"/>
          </a:bodyPr>
          <a:lstStyle/>
          <a:p>
            <a:r>
              <a:rPr lang="en-US" dirty="0">
                <a:solidFill>
                  <a:srgbClr val="0070C0"/>
                </a:solidFill>
              </a:rPr>
              <a:t>Summary</a:t>
            </a:r>
          </a:p>
        </p:txBody>
      </p:sp>
      <p:sp>
        <p:nvSpPr>
          <p:cNvPr id="3" name="TextBox 2"/>
          <p:cNvSpPr txBox="1"/>
          <p:nvPr/>
        </p:nvSpPr>
        <p:spPr>
          <a:xfrm>
            <a:off x="838200" y="1374986"/>
            <a:ext cx="10190479" cy="2677656"/>
          </a:xfrm>
          <a:prstGeom prst="rect">
            <a:avLst/>
          </a:prstGeom>
          <a:noFill/>
        </p:spPr>
        <p:txBody>
          <a:bodyPr wrap="square" rtlCol="0">
            <a:spAutoFit/>
          </a:bodyPr>
          <a:lstStyle/>
          <a:p>
            <a:pPr marL="285750" indent="-285750">
              <a:buFont typeface="Arial" panose="020B0604020202020204" pitchFamily="34" charset="0"/>
              <a:buChar char="•"/>
            </a:pPr>
            <a:r>
              <a:rPr lang="en-US" sz="2800" dirty="0"/>
              <a:t>Learning executable latent semantic annotations for grounding texts to tables</a:t>
            </a:r>
          </a:p>
          <a:p>
            <a:endParaRPr lang="en-US" sz="2800" dirty="0"/>
          </a:p>
          <a:p>
            <a:pPr marL="285750" indent="-285750">
              <a:buFont typeface="Arial" panose="020B0604020202020204" pitchFamily="34" charset="0"/>
              <a:buChar char="•"/>
            </a:pPr>
            <a:r>
              <a:rPr lang="en-US" sz="2800" dirty="0"/>
              <a:t>Framework: semi-HMMs + NULL-skipping + posterior </a:t>
            </a:r>
            <a:r>
              <a:rPr lang="en-US" sz="2800" dirty="0" smtClean="0"/>
              <a:t>regularization</a:t>
            </a:r>
            <a:endParaRPr lang="en-US" sz="2800" dirty="0"/>
          </a:p>
          <a:p>
            <a:pPr marL="285750" indent="-285750">
              <a:buFont typeface="Arial" panose="020B0604020202020204" pitchFamily="34" charset="0"/>
              <a:buChar char="•"/>
            </a:pPr>
            <a:endParaRPr lang="en-US" sz="2800" dirty="0"/>
          </a:p>
          <a:p>
            <a:pPr marL="285750" indent="-285750">
              <a:buFont typeface="Arial" panose="020B0604020202020204" pitchFamily="34" charset="0"/>
              <a:buChar char="•"/>
            </a:pPr>
            <a:r>
              <a:rPr lang="en-US" sz="2800" dirty="0"/>
              <a:t>Can be used to induce templates for data-to-text generation.</a:t>
            </a:r>
          </a:p>
        </p:txBody>
      </p:sp>
    </p:spTree>
    <p:extLst>
      <p:ext uri="{BB962C8B-B14F-4D97-AF65-F5344CB8AC3E}">
        <p14:creationId xmlns:p14="http://schemas.microsoft.com/office/powerpoint/2010/main" val="10982090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726440" y="2539365"/>
            <a:ext cx="10515600" cy="1325563"/>
          </a:xfrm>
        </p:spPr>
        <p:txBody>
          <a:bodyPr>
            <a:normAutofit/>
          </a:bodyPr>
          <a:lstStyle/>
          <a:p>
            <a:pPr algn="ctr"/>
            <a:r>
              <a:rPr lang="en-US" sz="8800" dirty="0"/>
              <a:t>Thanks !</a:t>
            </a:r>
          </a:p>
        </p:txBody>
      </p:sp>
    </p:spTree>
    <p:extLst>
      <p:ext uri="{BB962C8B-B14F-4D97-AF65-F5344CB8AC3E}">
        <p14:creationId xmlns:p14="http://schemas.microsoft.com/office/powerpoint/2010/main" val="3432821036"/>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81712" y="727311"/>
            <a:ext cx="10015546" cy="4664959"/>
          </a:xfrm>
          <a:prstGeom prst="rect">
            <a:avLst/>
          </a:prstGeom>
        </p:spPr>
      </p:pic>
    </p:spTree>
    <p:extLst>
      <p:ext uri="{BB962C8B-B14F-4D97-AF65-F5344CB8AC3E}">
        <p14:creationId xmlns:p14="http://schemas.microsoft.com/office/powerpoint/2010/main" val="3858536460"/>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44947" y="1317620"/>
            <a:ext cx="10688333" cy="3819156"/>
          </a:xfrm>
          <a:prstGeom prst="rect">
            <a:avLst/>
          </a:prstGeom>
        </p:spPr>
      </p:pic>
    </p:spTree>
    <p:extLst>
      <p:ext uri="{BB962C8B-B14F-4D97-AF65-F5344CB8AC3E}">
        <p14:creationId xmlns:p14="http://schemas.microsoft.com/office/powerpoint/2010/main" val="976944070"/>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59650" y="1614234"/>
            <a:ext cx="10058400" cy="3605127"/>
          </a:xfrm>
          <a:prstGeom prst="rect">
            <a:avLst/>
          </a:prstGeom>
        </p:spPr>
      </p:pic>
    </p:spTree>
    <p:extLst>
      <p:ext uri="{BB962C8B-B14F-4D97-AF65-F5344CB8AC3E}">
        <p14:creationId xmlns:p14="http://schemas.microsoft.com/office/powerpoint/2010/main" val="380865754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650875"/>
          </a:xfrm>
        </p:spPr>
        <p:txBody>
          <a:bodyPr>
            <a:normAutofit fontScale="90000"/>
          </a:bodyPr>
          <a:lstStyle/>
          <a:p>
            <a:r>
              <a:rPr lang="en-US" dirty="0">
                <a:solidFill>
                  <a:srgbClr val="0070C0"/>
                </a:solidFill>
              </a:rPr>
              <a:t>From Language to Tables</a:t>
            </a:r>
          </a:p>
        </p:txBody>
      </p:sp>
      <p:graphicFrame>
        <p:nvGraphicFramePr>
          <p:cNvPr id="6" name="Table 5"/>
          <p:cNvGraphicFramePr>
            <a:graphicFrameLocks noGrp="1"/>
          </p:cNvGraphicFramePr>
          <p:nvPr>
            <p:extLst>
              <p:ext uri="{D42A27DB-BD31-4B8C-83A1-F6EECF244321}">
                <p14:modId xmlns:p14="http://schemas.microsoft.com/office/powerpoint/2010/main" val="3691076746"/>
              </p:ext>
            </p:extLst>
          </p:nvPr>
        </p:nvGraphicFramePr>
        <p:xfrm>
          <a:off x="2507670" y="1999285"/>
          <a:ext cx="7176659" cy="1112520"/>
        </p:xfrm>
        <a:graphic>
          <a:graphicData uri="http://schemas.openxmlformats.org/drawingml/2006/table">
            <a:tbl>
              <a:tblPr firstRow="1" bandRow="1">
                <a:tableStyleId>{5940675A-B579-460E-94D1-54222C63F5DA}</a:tableStyleId>
              </a:tblPr>
              <a:tblGrid>
                <a:gridCol w="1282316">
                  <a:extLst>
                    <a:ext uri="{9D8B030D-6E8A-4147-A177-3AD203B41FA5}">
                      <a16:colId xmlns:a16="http://schemas.microsoft.com/office/drawing/2014/main" val="127385871"/>
                    </a:ext>
                  </a:extLst>
                </a:gridCol>
                <a:gridCol w="928181">
                  <a:extLst>
                    <a:ext uri="{9D8B030D-6E8A-4147-A177-3AD203B41FA5}">
                      <a16:colId xmlns:a16="http://schemas.microsoft.com/office/drawing/2014/main" val="4274223414"/>
                    </a:ext>
                  </a:extLst>
                </a:gridCol>
                <a:gridCol w="933891">
                  <a:extLst>
                    <a:ext uri="{9D8B030D-6E8A-4147-A177-3AD203B41FA5}">
                      <a16:colId xmlns:a16="http://schemas.microsoft.com/office/drawing/2014/main" val="1192110133"/>
                    </a:ext>
                  </a:extLst>
                </a:gridCol>
                <a:gridCol w="1516502">
                  <a:extLst>
                    <a:ext uri="{9D8B030D-6E8A-4147-A177-3AD203B41FA5}">
                      <a16:colId xmlns:a16="http://schemas.microsoft.com/office/drawing/2014/main" val="1250222000"/>
                    </a:ext>
                  </a:extLst>
                </a:gridCol>
                <a:gridCol w="445526">
                  <a:extLst>
                    <a:ext uri="{9D8B030D-6E8A-4147-A177-3AD203B41FA5}">
                      <a16:colId xmlns:a16="http://schemas.microsoft.com/office/drawing/2014/main" val="2779113454"/>
                    </a:ext>
                  </a:extLst>
                </a:gridCol>
                <a:gridCol w="2070243">
                  <a:extLst>
                    <a:ext uri="{9D8B030D-6E8A-4147-A177-3AD203B41FA5}">
                      <a16:colId xmlns:a16="http://schemas.microsoft.com/office/drawing/2014/main" val="2890316572"/>
                    </a:ext>
                  </a:extLst>
                </a:gridCol>
              </a:tblGrid>
              <a:tr h="370840">
                <a:tc>
                  <a:txBody>
                    <a:bodyPr/>
                    <a:lstStyle/>
                    <a:p>
                      <a:r>
                        <a:rPr lang="en-US" dirty="0"/>
                        <a:t>Team</a:t>
                      </a:r>
                    </a:p>
                  </a:txBody>
                  <a:tcPr/>
                </a:tc>
                <a:tc>
                  <a:txBody>
                    <a:bodyPr/>
                    <a:lstStyle/>
                    <a:p>
                      <a:r>
                        <a:rPr lang="en-US" dirty="0"/>
                        <a:t>Wins</a:t>
                      </a:r>
                    </a:p>
                  </a:txBody>
                  <a:tcPr/>
                </a:tc>
                <a:tc>
                  <a:txBody>
                    <a:bodyPr/>
                    <a:lstStyle/>
                    <a:p>
                      <a:r>
                        <a:rPr lang="en-US" dirty="0"/>
                        <a:t>Losses</a:t>
                      </a:r>
                    </a:p>
                  </a:txBody>
                  <a:tcPr/>
                </a:tc>
                <a:tc>
                  <a:txBody>
                    <a:bodyPr/>
                    <a:lstStyle/>
                    <a:p>
                      <a:r>
                        <a:rPr lang="en-US" dirty="0"/>
                        <a:t>Points in</a:t>
                      </a:r>
                      <a:r>
                        <a:rPr lang="en-US" baseline="0" dirty="0"/>
                        <a:t> Total</a:t>
                      </a:r>
                      <a:endParaRPr lang="en-US" dirty="0"/>
                    </a:p>
                  </a:txBody>
                  <a:tcPr/>
                </a:tc>
                <a:tc>
                  <a:txBody>
                    <a:bodyPr/>
                    <a:lstStyle/>
                    <a:p>
                      <a:r>
                        <a:rPr lang="en-US" dirty="0"/>
                        <a:t>…</a:t>
                      </a:r>
                    </a:p>
                  </a:txBody>
                  <a:tcPr/>
                </a:tc>
                <a:tc>
                  <a:txBody>
                    <a:bodyPr/>
                    <a:lstStyle/>
                    <a:p>
                      <a:r>
                        <a:rPr lang="en-US" dirty="0"/>
                        <a:t>The Day of Week</a:t>
                      </a:r>
                    </a:p>
                  </a:txBody>
                  <a:tcPr/>
                </a:tc>
                <a:extLst>
                  <a:ext uri="{0D108BD9-81ED-4DB2-BD59-A6C34878D82A}">
                    <a16:rowId xmlns:a16="http://schemas.microsoft.com/office/drawing/2014/main" val="2227959844"/>
                  </a:ext>
                </a:extLst>
              </a:tr>
              <a:tr h="370840">
                <a:tc>
                  <a:txBody>
                    <a:bodyPr/>
                    <a:lstStyle/>
                    <a:p>
                      <a:r>
                        <a:rPr lang="en-US" dirty="0">
                          <a:solidFill>
                            <a:srgbClr val="FF0000"/>
                          </a:solidFill>
                        </a:rPr>
                        <a:t>Raptors</a:t>
                      </a:r>
                    </a:p>
                  </a:txBody>
                  <a:tcPr/>
                </a:tc>
                <a:tc>
                  <a:txBody>
                    <a:bodyPr/>
                    <a:lstStyle/>
                    <a:p>
                      <a:r>
                        <a:rPr lang="en-US" dirty="0">
                          <a:solidFill>
                            <a:srgbClr val="FF0000"/>
                          </a:solidFill>
                        </a:rPr>
                        <a:t>33</a:t>
                      </a:r>
                    </a:p>
                  </a:txBody>
                  <a:tcPr/>
                </a:tc>
                <a:tc>
                  <a:txBody>
                    <a:bodyPr/>
                    <a:lstStyle/>
                    <a:p>
                      <a:r>
                        <a:rPr lang="en-US" dirty="0">
                          <a:solidFill>
                            <a:srgbClr val="FF0000"/>
                          </a:solidFill>
                        </a:rPr>
                        <a:t>15</a:t>
                      </a:r>
                    </a:p>
                  </a:txBody>
                  <a:tcPr/>
                </a:tc>
                <a:tc>
                  <a:txBody>
                    <a:bodyPr/>
                    <a:lstStyle/>
                    <a:p>
                      <a:r>
                        <a:rPr lang="en-US" dirty="0">
                          <a:solidFill>
                            <a:schemeClr val="tx1"/>
                          </a:solidFill>
                        </a:rPr>
                        <a:t>120</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a:t>
                      </a:r>
                    </a:p>
                  </a:txBody>
                  <a:tcPr/>
                </a:tc>
                <a:tc rowSpan="2">
                  <a:txBody>
                    <a:bodyPr/>
                    <a:lstStyle/>
                    <a:p>
                      <a:pPr algn="ctr"/>
                      <a:endParaRPr lang="en-US" sz="1100" dirty="0"/>
                    </a:p>
                    <a:p>
                      <a:pPr algn="ctr"/>
                      <a:r>
                        <a:rPr lang="en-US" dirty="0">
                          <a:solidFill>
                            <a:srgbClr val="FF0000"/>
                          </a:solidFill>
                        </a:rPr>
                        <a:t>Tue.</a:t>
                      </a:r>
                    </a:p>
                  </a:txBody>
                  <a:tcPr/>
                </a:tc>
                <a:extLst>
                  <a:ext uri="{0D108BD9-81ED-4DB2-BD59-A6C34878D82A}">
                    <a16:rowId xmlns:a16="http://schemas.microsoft.com/office/drawing/2014/main" val="2647308350"/>
                  </a:ext>
                </a:extLst>
              </a:tr>
              <a:tr h="370840">
                <a:tc>
                  <a:txBody>
                    <a:bodyPr/>
                    <a:lstStyle/>
                    <a:p>
                      <a:r>
                        <a:rPr lang="en-US" dirty="0">
                          <a:solidFill>
                            <a:srgbClr val="FF0000"/>
                          </a:solidFill>
                        </a:rPr>
                        <a:t>Wizards</a:t>
                      </a:r>
                    </a:p>
                  </a:txBody>
                  <a:tcPr/>
                </a:tc>
                <a:tc>
                  <a:txBody>
                    <a:bodyPr/>
                    <a:lstStyle/>
                    <a:p>
                      <a:r>
                        <a:rPr lang="en-US" dirty="0" smtClean="0"/>
                        <a:t>15</a:t>
                      </a:r>
                      <a:endParaRPr lang="en-US" dirty="0"/>
                    </a:p>
                  </a:txBody>
                  <a:tcPr/>
                </a:tc>
                <a:tc>
                  <a:txBody>
                    <a:bodyPr/>
                    <a:lstStyle/>
                    <a:p>
                      <a:r>
                        <a:rPr lang="en-US" dirty="0"/>
                        <a:t>17</a:t>
                      </a:r>
                    </a:p>
                  </a:txBody>
                  <a:tcPr/>
                </a:tc>
                <a:tc>
                  <a:txBody>
                    <a:bodyPr/>
                    <a:lstStyle/>
                    <a:p>
                      <a:r>
                        <a:rPr lang="en-US" dirty="0">
                          <a:solidFill>
                            <a:schemeClr val="tx1"/>
                          </a:solidFill>
                        </a:rPr>
                        <a:t>116</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a:t>
                      </a:r>
                    </a:p>
                  </a:txBody>
                  <a:tcPr/>
                </a:tc>
                <a:tc vMerge="1">
                  <a:txBody>
                    <a:bodyPr/>
                    <a:lstStyle/>
                    <a:p>
                      <a:endParaRPr lang="en-US" dirty="0"/>
                    </a:p>
                  </a:txBody>
                  <a:tcPr/>
                </a:tc>
                <a:extLst>
                  <a:ext uri="{0D108BD9-81ED-4DB2-BD59-A6C34878D82A}">
                    <a16:rowId xmlns:a16="http://schemas.microsoft.com/office/drawing/2014/main" val="2572117752"/>
                  </a:ext>
                </a:extLst>
              </a:tr>
            </a:tbl>
          </a:graphicData>
        </a:graphic>
      </p:graphicFrame>
      <p:sp>
        <p:nvSpPr>
          <p:cNvPr id="7" name="TextBox 6"/>
          <p:cNvSpPr txBox="1"/>
          <p:nvPr/>
        </p:nvSpPr>
        <p:spPr>
          <a:xfrm>
            <a:off x="1699490" y="4408251"/>
            <a:ext cx="8793018" cy="461665"/>
          </a:xfrm>
          <a:prstGeom prst="rect">
            <a:avLst/>
          </a:prstGeom>
          <a:noFill/>
        </p:spPr>
        <p:txBody>
          <a:bodyPr wrap="square" rtlCol="0">
            <a:spAutoFit/>
          </a:bodyPr>
          <a:lstStyle/>
          <a:p>
            <a:pPr algn="ctr"/>
            <a:r>
              <a:rPr lang="en-US" sz="2400" dirty="0"/>
              <a:t> The </a:t>
            </a:r>
            <a:r>
              <a:rPr lang="en-US" sz="2400" dirty="0">
                <a:solidFill>
                  <a:srgbClr val="FF0000"/>
                </a:solidFill>
              </a:rPr>
              <a:t>Raptors </a:t>
            </a:r>
            <a:r>
              <a:rPr lang="en-US" sz="2400" dirty="0"/>
              <a:t> (  </a:t>
            </a:r>
            <a:r>
              <a:rPr lang="en-US" sz="2400" dirty="0">
                <a:solidFill>
                  <a:srgbClr val="FF0000"/>
                </a:solidFill>
              </a:rPr>
              <a:t>33</a:t>
            </a:r>
            <a:r>
              <a:rPr lang="en-US" sz="2400" dirty="0"/>
              <a:t>  -  </a:t>
            </a:r>
            <a:r>
              <a:rPr lang="en-US" sz="2400" dirty="0">
                <a:solidFill>
                  <a:srgbClr val="FF0000"/>
                </a:solidFill>
              </a:rPr>
              <a:t>15</a:t>
            </a:r>
            <a:r>
              <a:rPr lang="en-US" sz="2400" dirty="0"/>
              <a:t>  )  edged out  the  </a:t>
            </a:r>
            <a:r>
              <a:rPr lang="en-US" sz="2400" dirty="0">
                <a:solidFill>
                  <a:srgbClr val="FF0000"/>
                </a:solidFill>
              </a:rPr>
              <a:t>Wizards</a:t>
            </a:r>
            <a:r>
              <a:rPr lang="en-US" sz="2400" dirty="0"/>
              <a:t>  on  </a:t>
            </a:r>
            <a:r>
              <a:rPr lang="en-US" sz="2400" dirty="0">
                <a:solidFill>
                  <a:srgbClr val="FF0000"/>
                </a:solidFill>
              </a:rPr>
              <a:t>Tuesday</a:t>
            </a:r>
            <a:r>
              <a:rPr lang="en-US" sz="2400" dirty="0"/>
              <a:t>  …</a:t>
            </a:r>
          </a:p>
        </p:txBody>
      </p:sp>
      <p:cxnSp>
        <p:nvCxnSpPr>
          <p:cNvPr id="16" name="Straight Connector 15"/>
          <p:cNvCxnSpPr/>
          <p:nvPr/>
        </p:nvCxnSpPr>
        <p:spPr>
          <a:xfrm flipH="1">
            <a:off x="4033520" y="2681051"/>
            <a:ext cx="1" cy="1727200"/>
          </a:xfrm>
          <a:prstGeom prst="line">
            <a:avLst/>
          </a:prstGeom>
        </p:spPr>
        <p:style>
          <a:lnRef idx="3">
            <a:schemeClr val="accent2"/>
          </a:lnRef>
          <a:fillRef idx="0">
            <a:schemeClr val="accent2"/>
          </a:fillRef>
          <a:effectRef idx="2">
            <a:schemeClr val="accent2"/>
          </a:effectRef>
          <a:fontRef idx="minor">
            <a:schemeClr val="tx1"/>
          </a:fontRef>
        </p:style>
      </p:cxnSp>
      <p:cxnSp>
        <p:nvCxnSpPr>
          <p:cNvPr id="18" name="Straight Connector 17"/>
          <p:cNvCxnSpPr/>
          <p:nvPr/>
        </p:nvCxnSpPr>
        <p:spPr>
          <a:xfrm flipH="1">
            <a:off x="4765040" y="2681051"/>
            <a:ext cx="152400" cy="1727200"/>
          </a:xfrm>
          <a:prstGeom prst="line">
            <a:avLst/>
          </a:prstGeom>
        </p:spPr>
        <p:style>
          <a:lnRef idx="3">
            <a:schemeClr val="accent2"/>
          </a:lnRef>
          <a:fillRef idx="0">
            <a:schemeClr val="accent2"/>
          </a:fillRef>
          <a:effectRef idx="2">
            <a:schemeClr val="accent2"/>
          </a:effectRef>
          <a:fontRef idx="minor">
            <a:schemeClr val="tx1"/>
          </a:fontRef>
        </p:style>
      </p:cxnSp>
      <p:cxnSp>
        <p:nvCxnSpPr>
          <p:cNvPr id="21" name="Straight Connector 20"/>
          <p:cNvCxnSpPr/>
          <p:nvPr/>
        </p:nvCxnSpPr>
        <p:spPr>
          <a:xfrm>
            <a:off x="2865120" y="2681051"/>
            <a:ext cx="223520" cy="1727200"/>
          </a:xfrm>
          <a:prstGeom prst="line">
            <a:avLst/>
          </a:prstGeom>
        </p:spPr>
        <p:style>
          <a:lnRef idx="3">
            <a:schemeClr val="accent2"/>
          </a:lnRef>
          <a:fillRef idx="0">
            <a:schemeClr val="accent2"/>
          </a:fillRef>
          <a:effectRef idx="2">
            <a:schemeClr val="accent2"/>
          </a:effectRef>
          <a:fontRef idx="minor">
            <a:schemeClr val="tx1"/>
          </a:fontRef>
        </p:style>
      </p:cxnSp>
      <p:cxnSp>
        <p:nvCxnSpPr>
          <p:cNvPr id="23" name="Straight Connector 22"/>
          <p:cNvCxnSpPr/>
          <p:nvPr/>
        </p:nvCxnSpPr>
        <p:spPr>
          <a:xfrm>
            <a:off x="3312160" y="3111805"/>
            <a:ext cx="4429760" cy="1296446"/>
          </a:xfrm>
          <a:prstGeom prst="line">
            <a:avLst/>
          </a:prstGeom>
        </p:spPr>
        <p:style>
          <a:lnRef idx="3">
            <a:schemeClr val="accent2"/>
          </a:lnRef>
          <a:fillRef idx="0">
            <a:schemeClr val="accent2"/>
          </a:fillRef>
          <a:effectRef idx="2">
            <a:schemeClr val="accent2"/>
          </a:effectRef>
          <a:fontRef idx="minor">
            <a:schemeClr val="tx1"/>
          </a:fontRef>
        </p:style>
      </p:cxnSp>
      <p:sp>
        <p:nvSpPr>
          <p:cNvPr id="26" name="Rounded Rectangle 25"/>
          <p:cNvSpPr/>
          <p:nvPr/>
        </p:nvSpPr>
        <p:spPr>
          <a:xfrm>
            <a:off x="5258262" y="4428571"/>
            <a:ext cx="1336502" cy="421025"/>
          </a:xfrm>
          <a:prstGeom prst="roundRect">
            <a:avLst>
              <a:gd name="adj" fmla="val 19080"/>
            </a:avLst>
          </a:prstGeom>
          <a:noFill/>
          <a:ln w="9525" cap="flat" cmpd="sng" algn="ctr">
            <a:solidFill>
              <a:schemeClr val="accent5"/>
            </a:solidFill>
            <a:prstDash val="solid"/>
            <a:round/>
            <a:headEnd type="none" w="med" len="med"/>
            <a:tailEnd type="none" w="med" len="med"/>
          </a:ln>
        </p:spPr>
        <p:style>
          <a:lnRef idx="0">
            <a:scrgbClr r="0" g="0" b="0"/>
          </a:lnRef>
          <a:fillRef idx="0">
            <a:scrgbClr r="0" g="0" b="0"/>
          </a:fillRef>
          <a:effectRef idx="0">
            <a:scrgbClr r="0" g="0" b="0"/>
          </a:effectRef>
          <a:fontRef idx="minor">
            <a:schemeClr val="accent5"/>
          </a:fontRef>
        </p:style>
        <p:txBody>
          <a:bodyPr rtlCol="0" anchor="ctr"/>
          <a:lstStyle/>
          <a:p>
            <a:pPr algn="ctr"/>
            <a:endParaRPr lang="en-US">
              <a:ln w="0"/>
              <a:solidFill>
                <a:schemeClr val="tx1"/>
              </a:solidFill>
              <a:effectLst>
                <a:outerShdw blurRad="38100" dist="19050" dir="2700000" algn="tl" rotWithShape="0">
                  <a:schemeClr val="dk1">
                    <a:alpha val="40000"/>
                  </a:schemeClr>
                </a:outerShdw>
              </a:effectLst>
            </a:endParaRPr>
          </a:p>
        </p:txBody>
      </p:sp>
      <p:cxnSp>
        <p:nvCxnSpPr>
          <p:cNvPr id="37" name="Straight Connector 36"/>
          <p:cNvCxnSpPr/>
          <p:nvPr/>
        </p:nvCxnSpPr>
        <p:spPr>
          <a:xfrm>
            <a:off x="8636925" y="2896428"/>
            <a:ext cx="547715" cy="1492692"/>
          </a:xfrm>
          <a:prstGeom prst="line">
            <a:avLst/>
          </a:prstGeom>
        </p:spPr>
        <p:style>
          <a:lnRef idx="3">
            <a:schemeClr val="accent2"/>
          </a:lnRef>
          <a:fillRef idx="0">
            <a:schemeClr val="accent2"/>
          </a:fillRef>
          <a:effectRef idx="2">
            <a:schemeClr val="accent2"/>
          </a:effectRef>
          <a:fontRef idx="minor">
            <a:schemeClr val="tx1"/>
          </a:fontRef>
        </p:style>
      </p:cxnSp>
      <p:sp>
        <p:nvSpPr>
          <p:cNvPr id="3" name="TextBox 2"/>
          <p:cNvSpPr txBox="1"/>
          <p:nvPr/>
        </p:nvSpPr>
        <p:spPr>
          <a:xfrm>
            <a:off x="490717" y="2434763"/>
            <a:ext cx="1029321" cy="461665"/>
          </a:xfrm>
          <a:prstGeom prst="rect">
            <a:avLst/>
          </a:prstGeom>
          <a:noFill/>
        </p:spPr>
        <p:txBody>
          <a:bodyPr wrap="none" rtlCol="0">
            <a:spAutoFit/>
          </a:bodyPr>
          <a:lstStyle/>
          <a:p>
            <a:r>
              <a:rPr lang="en-US" sz="2400" dirty="0"/>
              <a:t>World:</a:t>
            </a:r>
          </a:p>
        </p:txBody>
      </p:sp>
      <p:sp>
        <p:nvSpPr>
          <p:cNvPr id="13" name="TextBox 12"/>
          <p:cNvSpPr txBox="1"/>
          <p:nvPr/>
        </p:nvSpPr>
        <p:spPr>
          <a:xfrm>
            <a:off x="490717" y="4462726"/>
            <a:ext cx="775469" cy="461665"/>
          </a:xfrm>
          <a:prstGeom prst="rect">
            <a:avLst/>
          </a:prstGeom>
          <a:noFill/>
        </p:spPr>
        <p:txBody>
          <a:bodyPr wrap="none" rtlCol="0">
            <a:spAutoFit/>
          </a:bodyPr>
          <a:lstStyle/>
          <a:p>
            <a:r>
              <a:rPr lang="en-US" sz="2400" dirty="0"/>
              <a:t>Text:</a:t>
            </a:r>
          </a:p>
        </p:txBody>
      </p:sp>
      <mc:AlternateContent xmlns:mc="http://schemas.openxmlformats.org/markup-compatibility/2006" xmlns:p14="http://schemas.microsoft.com/office/powerpoint/2010/main">
        <mc:Choice Requires="p14">
          <p:contentPart p14:bwMode="auto" r:id="rId4">
            <p14:nvContentPartPr>
              <p14:cNvPr id="4" name="Ink 3"/>
              <p14:cNvContentPartPr/>
              <p14:nvPr/>
            </p14:nvContentPartPr>
            <p14:xfrm>
              <a:off x="2080440" y="5128200"/>
              <a:ext cx="360" cy="360"/>
            </p14:xfrm>
          </p:contentPart>
        </mc:Choice>
        <mc:Fallback xmlns="">
          <p:pic>
            <p:nvPicPr>
              <p:cNvPr id="4" name="Ink 3"/>
              <p:cNvPicPr/>
              <p:nvPr/>
            </p:nvPicPr>
            <p:blipFill>
              <a:blip r:embed="rId5"/>
              <a:stretch>
                <a:fillRect/>
              </a:stretch>
            </p:blipFill>
            <p:spPr>
              <a:xfrm>
                <a:off x="2071080" y="5118840"/>
                <a:ext cx="19080" cy="19080"/>
              </a:xfrm>
              <a:prstGeom prst="rect">
                <a:avLst/>
              </a:prstGeom>
            </p:spPr>
          </p:pic>
        </mc:Fallback>
      </mc:AlternateContent>
    </p:spTree>
    <p:custDataLst>
      <p:tags r:id="rId1"/>
    </p:custDataLst>
    <p:extLst>
      <p:ext uri="{BB962C8B-B14F-4D97-AF65-F5344CB8AC3E}">
        <p14:creationId xmlns:p14="http://schemas.microsoft.com/office/powerpoint/2010/main" val="1239645495"/>
      </p:ext>
    </p:extLst>
  </p:cSld>
  <p:clrMapOvr>
    <a:masterClrMapping/>
  </p:clrMapOvr>
  <mc:AlternateContent xmlns:mc="http://schemas.openxmlformats.org/markup-compatibility/2006" xmlns:p14="http://schemas.microsoft.com/office/powerpoint/2010/main">
    <mc:Choice Requires="p14">
      <p:transition spd="slow" p14:dur="2000" advTm="46822"/>
    </mc:Choice>
    <mc:Fallback xmlns="">
      <p:transition spd="slow" advTm="4682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1"/>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6"/>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8"/>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23"/>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7"/>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26" grpId="0" animBg="1"/>
      <p:bldP spid="3" grpId="0"/>
      <p:bldP spid="13"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61377" y="1994832"/>
            <a:ext cx="9766925" cy="2227544"/>
          </a:xfrm>
          <a:prstGeom prst="rect">
            <a:avLst/>
          </a:prstGeom>
        </p:spPr>
      </p:pic>
    </p:spTree>
    <p:extLst>
      <p:ext uri="{BB962C8B-B14F-4D97-AF65-F5344CB8AC3E}">
        <p14:creationId xmlns:p14="http://schemas.microsoft.com/office/powerpoint/2010/main" val="957032686"/>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650875"/>
          </a:xfrm>
        </p:spPr>
        <p:txBody>
          <a:bodyPr>
            <a:normAutofit fontScale="90000"/>
          </a:bodyPr>
          <a:lstStyle/>
          <a:p>
            <a:r>
              <a:rPr lang="en-US" dirty="0">
                <a:solidFill>
                  <a:srgbClr val="0070C0"/>
                </a:solidFill>
              </a:rPr>
              <a:t>Related Work</a:t>
            </a:r>
          </a:p>
        </p:txBody>
      </p:sp>
      <p:sp>
        <p:nvSpPr>
          <p:cNvPr id="3" name="TextBox 2"/>
          <p:cNvSpPr txBox="1"/>
          <p:nvPr/>
        </p:nvSpPr>
        <p:spPr>
          <a:xfrm>
            <a:off x="680720" y="1310640"/>
            <a:ext cx="10820400" cy="4832092"/>
          </a:xfrm>
          <a:prstGeom prst="rect">
            <a:avLst/>
          </a:prstGeom>
          <a:noFill/>
        </p:spPr>
        <p:txBody>
          <a:bodyPr wrap="square" rtlCol="0">
            <a:spAutoFit/>
          </a:bodyPr>
          <a:lstStyle/>
          <a:p>
            <a:pPr marL="285750" indent="-285750">
              <a:buFont typeface="Arial" panose="020B0604020202020204" pitchFamily="34" charset="0"/>
              <a:buChar char="•"/>
            </a:pPr>
            <a:r>
              <a:rPr lang="en-US" sz="2800" dirty="0"/>
              <a:t>Learning semantic correspondences [</a:t>
            </a:r>
            <a:r>
              <a:rPr lang="en-US" sz="2800" dirty="0">
                <a:solidFill>
                  <a:srgbClr val="0000FF"/>
                </a:solidFill>
              </a:rPr>
              <a:t>Liang et al., 2009; Chen and Mooney, 2008; </a:t>
            </a:r>
            <a:r>
              <a:rPr lang="en-US" sz="2800" dirty="0" err="1">
                <a:solidFill>
                  <a:srgbClr val="0000FF"/>
                </a:solidFill>
              </a:rPr>
              <a:t>Koncel-Kedziorski</a:t>
            </a:r>
            <a:r>
              <a:rPr lang="en-US" sz="2800" dirty="0">
                <a:solidFill>
                  <a:srgbClr val="0000FF"/>
                </a:solidFill>
              </a:rPr>
              <a:t> et al., 2014; inter alia</a:t>
            </a:r>
            <a:r>
              <a:rPr lang="en-US" sz="2800" dirty="0"/>
              <a:t>]</a:t>
            </a:r>
            <a:r>
              <a:rPr lang="en-US" sz="2800" dirty="0">
                <a:solidFill>
                  <a:srgbClr val="0000FF"/>
                </a:solidFill>
              </a:rPr>
              <a:t> </a:t>
            </a:r>
            <a:endParaRPr lang="en-US" sz="2800" dirty="0"/>
          </a:p>
          <a:p>
            <a:pPr marL="285750" indent="-285750">
              <a:buFont typeface="Arial" panose="020B0604020202020204" pitchFamily="34" charset="0"/>
              <a:buChar char="•"/>
            </a:pPr>
            <a:endParaRPr lang="en-US" sz="2800" dirty="0"/>
          </a:p>
          <a:p>
            <a:pPr marL="285750" indent="-285750">
              <a:buFont typeface="Arial" panose="020B0604020202020204" pitchFamily="34" charset="0"/>
              <a:buChar char="•"/>
            </a:pPr>
            <a:r>
              <a:rPr lang="en-US" sz="2800" dirty="0"/>
              <a:t>Executable semantic parsing [</a:t>
            </a:r>
            <a:r>
              <a:rPr lang="en-US" sz="2800" dirty="0" err="1">
                <a:solidFill>
                  <a:srgbClr val="0000FF"/>
                </a:solidFill>
              </a:rPr>
              <a:t>Zettlemoyer</a:t>
            </a:r>
            <a:r>
              <a:rPr lang="en-US" sz="2800" dirty="0">
                <a:solidFill>
                  <a:srgbClr val="0000FF"/>
                </a:solidFill>
              </a:rPr>
              <a:t> and Collins, 2005; </a:t>
            </a:r>
            <a:r>
              <a:rPr lang="en-US" sz="2800" dirty="0" err="1">
                <a:solidFill>
                  <a:srgbClr val="0000FF"/>
                </a:solidFill>
              </a:rPr>
              <a:t>Artizi</a:t>
            </a:r>
            <a:r>
              <a:rPr lang="en-US" sz="2800" dirty="0">
                <a:solidFill>
                  <a:srgbClr val="0000FF"/>
                </a:solidFill>
              </a:rPr>
              <a:t> and </a:t>
            </a:r>
            <a:r>
              <a:rPr lang="en-US" sz="2800" dirty="0" err="1">
                <a:solidFill>
                  <a:srgbClr val="0000FF"/>
                </a:solidFill>
              </a:rPr>
              <a:t>Zettlemoyer</a:t>
            </a:r>
            <a:r>
              <a:rPr lang="en-US" sz="2800" dirty="0">
                <a:solidFill>
                  <a:srgbClr val="0000FF"/>
                </a:solidFill>
              </a:rPr>
              <a:t>, 2013; inter alia</a:t>
            </a:r>
            <a:r>
              <a:rPr lang="en-US" sz="2800" dirty="0"/>
              <a:t>]</a:t>
            </a:r>
          </a:p>
          <a:p>
            <a:pPr marL="742950" lvl="1" indent="-285750">
              <a:buFont typeface="Arial" panose="020B0604020202020204" pitchFamily="34" charset="0"/>
              <a:buChar char="•"/>
            </a:pPr>
            <a:r>
              <a:rPr lang="en-US" sz="2800" dirty="0"/>
              <a:t>QA over semi-structured tables [</a:t>
            </a:r>
            <a:r>
              <a:rPr lang="en-US" sz="2800" dirty="0" err="1">
                <a:solidFill>
                  <a:srgbClr val="0000FF"/>
                </a:solidFill>
              </a:rPr>
              <a:t>Pasupat</a:t>
            </a:r>
            <a:r>
              <a:rPr lang="en-US" sz="2800" dirty="0">
                <a:solidFill>
                  <a:srgbClr val="0000FF"/>
                </a:solidFill>
              </a:rPr>
              <a:t> and Liang, 2015</a:t>
            </a:r>
            <a:r>
              <a:rPr lang="en-US" sz="2800" dirty="0"/>
              <a:t>]</a:t>
            </a:r>
          </a:p>
          <a:p>
            <a:pPr marL="285750" indent="-285750">
              <a:buFont typeface="Arial" panose="020B0604020202020204" pitchFamily="34" charset="0"/>
              <a:buChar char="•"/>
            </a:pPr>
            <a:endParaRPr lang="en-US" sz="2800" dirty="0"/>
          </a:p>
          <a:p>
            <a:pPr marL="285750" indent="-285750">
              <a:buFont typeface="Arial" panose="020B0604020202020204" pitchFamily="34" charset="0"/>
              <a:buChar char="•"/>
            </a:pPr>
            <a:r>
              <a:rPr lang="en-US" sz="2800" dirty="0"/>
              <a:t>Fine-grained NER [</a:t>
            </a:r>
            <a:r>
              <a:rPr lang="en-US" sz="2800" dirty="0">
                <a:solidFill>
                  <a:srgbClr val="0000FF"/>
                </a:solidFill>
              </a:rPr>
              <a:t>Ling and Weld, 2012; Choi et al., 2018; inter alia</a:t>
            </a:r>
            <a:r>
              <a:rPr lang="en-US" sz="2800" dirty="0"/>
              <a:t>]</a:t>
            </a:r>
          </a:p>
          <a:p>
            <a:pPr marL="285750" indent="-285750">
              <a:buFont typeface="Arial" panose="020B0604020202020204" pitchFamily="34" charset="0"/>
              <a:buChar char="•"/>
            </a:pPr>
            <a:endParaRPr lang="en-US" sz="2800" dirty="0"/>
          </a:p>
          <a:p>
            <a:pPr marL="285750" indent="-285750">
              <a:buFont typeface="Arial" panose="020B0604020202020204" pitchFamily="34" charset="0"/>
              <a:buChar char="•"/>
            </a:pPr>
            <a:r>
              <a:rPr lang="en-US" sz="2800" dirty="0"/>
              <a:t>Data-to-Text generation [</a:t>
            </a:r>
            <a:r>
              <a:rPr lang="en-US" sz="2800" dirty="0" err="1">
                <a:solidFill>
                  <a:srgbClr val="0000FF"/>
                </a:solidFill>
              </a:rPr>
              <a:t>Angeli</a:t>
            </a:r>
            <a:r>
              <a:rPr lang="en-US" sz="2800" dirty="0">
                <a:solidFill>
                  <a:srgbClr val="0000FF"/>
                </a:solidFill>
              </a:rPr>
              <a:t> et al., 2010; Mei et al., 2016; Wiseman et al. 2017; inter alia</a:t>
            </a:r>
            <a:r>
              <a:rPr lang="en-US" sz="2800" dirty="0"/>
              <a:t>]</a:t>
            </a:r>
          </a:p>
        </p:txBody>
      </p:sp>
    </p:spTree>
    <p:custDataLst>
      <p:tags r:id="rId1"/>
    </p:custDataLst>
    <p:extLst>
      <p:ext uri="{BB962C8B-B14F-4D97-AF65-F5344CB8AC3E}">
        <p14:creationId xmlns:p14="http://schemas.microsoft.com/office/powerpoint/2010/main" val="3216074368"/>
      </p:ext>
    </p:extLst>
  </p:cSld>
  <p:clrMapOvr>
    <a:masterClrMapping/>
  </p:clrMapOvr>
  <mc:AlternateContent xmlns:mc="http://schemas.openxmlformats.org/markup-compatibility/2006" xmlns:p14="http://schemas.microsoft.com/office/powerpoint/2010/main">
    <mc:Choice Requires="p14">
      <p:transition spd="slow" p14:dur="2000" advTm="2275898"/>
    </mc:Choice>
    <mc:Fallback xmlns="">
      <p:transition spd="slow" advTm="227589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650875"/>
          </a:xfrm>
        </p:spPr>
        <p:txBody>
          <a:bodyPr>
            <a:normAutofit fontScale="90000"/>
          </a:bodyPr>
          <a:lstStyle/>
          <a:p>
            <a:r>
              <a:rPr lang="en-US" dirty="0">
                <a:solidFill>
                  <a:srgbClr val="0070C0"/>
                </a:solidFill>
              </a:rPr>
              <a:t>Overview</a:t>
            </a:r>
          </a:p>
        </p:txBody>
      </p:sp>
      <p:sp>
        <p:nvSpPr>
          <p:cNvPr id="4" name="TextBox 3"/>
          <p:cNvSpPr txBox="1"/>
          <p:nvPr/>
        </p:nvSpPr>
        <p:spPr>
          <a:xfrm>
            <a:off x="838200" y="1270000"/>
            <a:ext cx="10515600" cy="1384995"/>
          </a:xfrm>
          <a:prstGeom prst="rect">
            <a:avLst/>
          </a:prstGeom>
          <a:noFill/>
        </p:spPr>
        <p:txBody>
          <a:bodyPr wrap="square" rtlCol="0">
            <a:spAutoFit/>
          </a:bodyPr>
          <a:lstStyle/>
          <a:p>
            <a:r>
              <a:rPr lang="en-US" sz="3600" dirty="0"/>
              <a:t>Goals</a:t>
            </a:r>
          </a:p>
          <a:p>
            <a:pPr marL="285750" indent="-285750">
              <a:buFont typeface="Arial" panose="020B0604020202020204" pitchFamily="34" charset="0"/>
              <a:buChar char="•"/>
            </a:pPr>
            <a:r>
              <a:rPr lang="en-US" sz="2400" dirty="0"/>
              <a:t>Learning the explicit latent alignments between structured data and texts</a:t>
            </a:r>
          </a:p>
          <a:p>
            <a:pPr marL="285750" indent="-285750">
              <a:buFont typeface="Arial" panose="020B0604020202020204" pitchFamily="34" charset="0"/>
              <a:buChar char="•"/>
            </a:pPr>
            <a:r>
              <a:rPr lang="en-US" sz="2400" dirty="0"/>
              <a:t>Automatically segment the texts</a:t>
            </a:r>
          </a:p>
        </p:txBody>
      </p:sp>
      <p:sp>
        <p:nvSpPr>
          <p:cNvPr id="5" name="TextBox 4"/>
          <p:cNvSpPr txBox="1"/>
          <p:nvPr/>
        </p:nvSpPr>
        <p:spPr>
          <a:xfrm>
            <a:off x="838200" y="2654995"/>
            <a:ext cx="10515600" cy="1754326"/>
          </a:xfrm>
          <a:prstGeom prst="rect">
            <a:avLst/>
          </a:prstGeom>
          <a:noFill/>
        </p:spPr>
        <p:txBody>
          <a:bodyPr wrap="square" rtlCol="0">
            <a:spAutoFit/>
          </a:bodyPr>
          <a:lstStyle/>
          <a:p>
            <a:r>
              <a:rPr lang="en-US" sz="3600" dirty="0"/>
              <a:t>Approaches</a:t>
            </a:r>
          </a:p>
          <a:p>
            <a:pPr marL="285750" indent="-285750">
              <a:buFont typeface="Arial" panose="020B0604020202020204" pitchFamily="34" charset="0"/>
              <a:buChar char="•"/>
            </a:pPr>
            <a:r>
              <a:rPr lang="en-US" sz="2400" dirty="0"/>
              <a:t>Unsupervised learning: Hidden Semi-Markov models</a:t>
            </a:r>
          </a:p>
          <a:p>
            <a:pPr marL="285750" indent="-285750">
              <a:buFont typeface="Arial" panose="020B0604020202020204" pitchFamily="34" charset="0"/>
              <a:buChar char="•"/>
            </a:pPr>
            <a:r>
              <a:rPr lang="en-US" sz="2400" dirty="0"/>
              <a:t>Trick: NULL-skipping</a:t>
            </a:r>
          </a:p>
          <a:p>
            <a:pPr marL="285750" indent="-285750">
              <a:buFont typeface="Arial" panose="020B0604020202020204" pitchFamily="34" charset="0"/>
              <a:buChar char="•"/>
            </a:pPr>
            <a:r>
              <a:rPr lang="en-US" sz="2400" dirty="0"/>
              <a:t>Soft constraint: posterior regularization</a:t>
            </a:r>
          </a:p>
        </p:txBody>
      </p:sp>
      <p:sp>
        <p:nvSpPr>
          <p:cNvPr id="6" name="TextBox 5"/>
          <p:cNvSpPr txBox="1"/>
          <p:nvPr/>
        </p:nvSpPr>
        <p:spPr>
          <a:xfrm>
            <a:off x="838200" y="4409321"/>
            <a:ext cx="10515600" cy="1015663"/>
          </a:xfrm>
          <a:prstGeom prst="rect">
            <a:avLst/>
          </a:prstGeom>
          <a:noFill/>
        </p:spPr>
        <p:txBody>
          <a:bodyPr wrap="square" rtlCol="0">
            <a:spAutoFit/>
          </a:bodyPr>
          <a:lstStyle/>
          <a:p>
            <a:r>
              <a:rPr lang="en-US" sz="3600" dirty="0"/>
              <a:t>By-product</a:t>
            </a:r>
          </a:p>
          <a:p>
            <a:pPr marL="342900" indent="-342900">
              <a:buFont typeface="Arial" panose="020B0604020202020204" pitchFamily="34" charset="0"/>
              <a:buChar char="•"/>
            </a:pPr>
            <a:r>
              <a:rPr lang="en-US" sz="2400" dirty="0"/>
              <a:t>Induct the template for data-to-text generation</a:t>
            </a:r>
          </a:p>
        </p:txBody>
      </p:sp>
    </p:spTree>
    <p:extLst>
      <p:ext uri="{BB962C8B-B14F-4D97-AF65-F5344CB8AC3E}">
        <p14:creationId xmlns:p14="http://schemas.microsoft.com/office/powerpoint/2010/main" val="259331738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650875"/>
          </a:xfrm>
        </p:spPr>
        <p:txBody>
          <a:bodyPr>
            <a:normAutofit fontScale="90000"/>
          </a:bodyPr>
          <a:lstStyle/>
          <a:p>
            <a:r>
              <a:rPr lang="en-US" dirty="0">
                <a:solidFill>
                  <a:srgbClr val="0070C0"/>
                </a:solidFill>
              </a:rPr>
              <a:t>From Language to Tables</a:t>
            </a:r>
          </a:p>
        </p:txBody>
      </p:sp>
      <p:graphicFrame>
        <p:nvGraphicFramePr>
          <p:cNvPr id="6" name="Table 5"/>
          <p:cNvGraphicFramePr>
            <a:graphicFrameLocks noGrp="1"/>
          </p:cNvGraphicFramePr>
          <p:nvPr>
            <p:extLst>
              <p:ext uri="{D42A27DB-BD31-4B8C-83A1-F6EECF244321}">
                <p14:modId xmlns:p14="http://schemas.microsoft.com/office/powerpoint/2010/main" val="2917436229"/>
              </p:ext>
            </p:extLst>
          </p:nvPr>
        </p:nvGraphicFramePr>
        <p:xfrm>
          <a:off x="2507670" y="1999285"/>
          <a:ext cx="7176659" cy="1112520"/>
        </p:xfrm>
        <a:graphic>
          <a:graphicData uri="http://schemas.openxmlformats.org/drawingml/2006/table">
            <a:tbl>
              <a:tblPr firstRow="1" bandRow="1">
                <a:tableStyleId>{5940675A-B579-460E-94D1-54222C63F5DA}</a:tableStyleId>
              </a:tblPr>
              <a:tblGrid>
                <a:gridCol w="1282316">
                  <a:extLst>
                    <a:ext uri="{9D8B030D-6E8A-4147-A177-3AD203B41FA5}">
                      <a16:colId xmlns:a16="http://schemas.microsoft.com/office/drawing/2014/main" val="127385871"/>
                    </a:ext>
                  </a:extLst>
                </a:gridCol>
                <a:gridCol w="928181">
                  <a:extLst>
                    <a:ext uri="{9D8B030D-6E8A-4147-A177-3AD203B41FA5}">
                      <a16:colId xmlns:a16="http://schemas.microsoft.com/office/drawing/2014/main" val="4274223414"/>
                    </a:ext>
                  </a:extLst>
                </a:gridCol>
                <a:gridCol w="933891">
                  <a:extLst>
                    <a:ext uri="{9D8B030D-6E8A-4147-A177-3AD203B41FA5}">
                      <a16:colId xmlns:a16="http://schemas.microsoft.com/office/drawing/2014/main" val="1192110133"/>
                    </a:ext>
                  </a:extLst>
                </a:gridCol>
                <a:gridCol w="1516502">
                  <a:extLst>
                    <a:ext uri="{9D8B030D-6E8A-4147-A177-3AD203B41FA5}">
                      <a16:colId xmlns:a16="http://schemas.microsoft.com/office/drawing/2014/main" val="1250222000"/>
                    </a:ext>
                  </a:extLst>
                </a:gridCol>
                <a:gridCol w="445526">
                  <a:extLst>
                    <a:ext uri="{9D8B030D-6E8A-4147-A177-3AD203B41FA5}">
                      <a16:colId xmlns:a16="http://schemas.microsoft.com/office/drawing/2014/main" val="2779113454"/>
                    </a:ext>
                  </a:extLst>
                </a:gridCol>
                <a:gridCol w="2070243">
                  <a:extLst>
                    <a:ext uri="{9D8B030D-6E8A-4147-A177-3AD203B41FA5}">
                      <a16:colId xmlns:a16="http://schemas.microsoft.com/office/drawing/2014/main" val="2890316572"/>
                    </a:ext>
                  </a:extLst>
                </a:gridCol>
              </a:tblGrid>
              <a:tr h="370840">
                <a:tc>
                  <a:txBody>
                    <a:bodyPr/>
                    <a:lstStyle/>
                    <a:p>
                      <a:r>
                        <a:rPr lang="en-US" dirty="0"/>
                        <a:t>Team</a:t>
                      </a:r>
                    </a:p>
                  </a:txBody>
                  <a:tcPr/>
                </a:tc>
                <a:tc>
                  <a:txBody>
                    <a:bodyPr/>
                    <a:lstStyle/>
                    <a:p>
                      <a:r>
                        <a:rPr lang="en-US" dirty="0"/>
                        <a:t>Wins</a:t>
                      </a:r>
                    </a:p>
                  </a:txBody>
                  <a:tcPr/>
                </a:tc>
                <a:tc>
                  <a:txBody>
                    <a:bodyPr/>
                    <a:lstStyle/>
                    <a:p>
                      <a:r>
                        <a:rPr lang="en-US" dirty="0"/>
                        <a:t>Losses</a:t>
                      </a:r>
                    </a:p>
                  </a:txBody>
                  <a:tcPr/>
                </a:tc>
                <a:tc>
                  <a:txBody>
                    <a:bodyPr/>
                    <a:lstStyle/>
                    <a:p>
                      <a:r>
                        <a:rPr lang="en-US" dirty="0"/>
                        <a:t>Points in</a:t>
                      </a:r>
                      <a:r>
                        <a:rPr lang="en-US" baseline="0" dirty="0"/>
                        <a:t> Total</a:t>
                      </a:r>
                      <a:endParaRPr lang="en-US" dirty="0"/>
                    </a:p>
                  </a:txBody>
                  <a:tcPr/>
                </a:tc>
                <a:tc>
                  <a:txBody>
                    <a:bodyPr/>
                    <a:lstStyle/>
                    <a:p>
                      <a:r>
                        <a:rPr lang="en-US" dirty="0"/>
                        <a:t>…</a:t>
                      </a:r>
                    </a:p>
                  </a:txBody>
                  <a:tcPr/>
                </a:tc>
                <a:tc>
                  <a:txBody>
                    <a:bodyPr/>
                    <a:lstStyle/>
                    <a:p>
                      <a:r>
                        <a:rPr lang="en-US" dirty="0"/>
                        <a:t>The Day of Week</a:t>
                      </a:r>
                    </a:p>
                  </a:txBody>
                  <a:tcPr/>
                </a:tc>
                <a:extLst>
                  <a:ext uri="{0D108BD9-81ED-4DB2-BD59-A6C34878D82A}">
                    <a16:rowId xmlns:a16="http://schemas.microsoft.com/office/drawing/2014/main" val="2227959844"/>
                  </a:ext>
                </a:extLst>
              </a:tr>
              <a:tr h="370840">
                <a:tc>
                  <a:txBody>
                    <a:bodyPr/>
                    <a:lstStyle/>
                    <a:p>
                      <a:r>
                        <a:rPr lang="en-US" dirty="0">
                          <a:solidFill>
                            <a:srgbClr val="FF0000"/>
                          </a:solidFill>
                        </a:rPr>
                        <a:t>Raptors</a:t>
                      </a:r>
                    </a:p>
                  </a:txBody>
                  <a:tcPr/>
                </a:tc>
                <a:tc>
                  <a:txBody>
                    <a:bodyPr/>
                    <a:lstStyle/>
                    <a:p>
                      <a:r>
                        <a:rPr lang="en-US" dirty="0">
                          <a:solidFill>
                            <a:srgbClr val="FF0000"/>
                          </a:solidFill>
                        </a:rPr>
                        <a:t>33</a:t>
                      </a:r>
                    </a:p>
                  </a:txBody>
                  <a:tcPr/>
                </a:tc>
                <a:tc>
                  <a:txBody>
                    <a:bodyPr/>
                    <a:lstStyle/>
                    <a:p>
                      <a:r>
                        <a:rPr lang="en-US" dirty="0">
                          <a:solidFill>
                            <a:srgbClr val="FF0000"/>
                          </a:solidFill>
                        </a:rPr>
                        <a:t>15</a:t>
                      </a:r>
                    </a:p>
                  </a:txBody>
                  <a:tcPr/>
                </a:tc>
                <a:tc>
                  <a:txBody>
                    <a:bodyPr/>
                    <a:lstStyle/>
                    <a:p>
                      <a:r>
                        <a:rPr lang="en-US" dirty="0">
                          <a:solidFill>
                            <a:srgbClr val="FF0000"/>
                          </a:solidFill>
                        </a:rPr>
                        <a:t>120</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a:t>
                      </a:r>
                    </a:p>
                  </a:txBody>
                  <a:tcPr/>
                </a:tc>
                <a:tc rowSpan="2">
                  <a:txBody>
                    <a:bodyPr/>
                    <a:lstStyle/>
                    <a:p>
                      <a:pPr algn="ctr"/>
                      <a:endParaRPr lang="en-US" sz="1100" dirty="0"/>
                    </a:p>
                    <a:p>
                      <a:pPr algn="ctr"/>
                      <a:r>
                        <a:rPr lang="en-US" dirty="0">
                          <a:solidFill>
                            <a:srgbClr val="FF0000"/>
                          </a:solidFill>
                        </a:rPr>
                        <a:t>Tue.</a:t>
                      </a:r>
                    </a:p>
                  </a:txBody>
                  <a:tcPr/>
                </a:tc>
                <a:extLst>
                  <a:ext uri="{0D108BD9-81ED-4DB2-BD59-A6C34878D82A}">
                    <a16:rowId xmlns:a16="http://schemas.microsoft.com/office/drawing/2014/main" val="2647308350"/>
                  </a:ext>
                </a:extLst>
              </a:tr>
              <a:tr h="370840">
                <a:tc>
                  <a:txBody>
                    <a:bodyPr/>
                    <a:lstStyle/>
                    <a:p>
                      <a:r>
                        <a:rPr lang="en-US" dirty="0">
                          <a:solidFill>
                            <a:srgbClr val="FF0000"/>
                          </a:solidFill>
                        </a:rPr>
                        <a:t>Wizards</a:t>
                      </a:r>
                    </a:p>
                  </a:txBody>
                  <a:tcPr/>
                </a:tc>
                <a:tc>
                  <a:txBody>
                    <a:bodyPr/>
                    <a:lstStyle/>
                    <a:p>
                      <a:r>
                        <a:rPr lang="en-US" dirty="0" smtClean="0"/>
                        <a:t>15</a:t>
                      </a:r>
                      <a:endParaRPr lang="en-US" dirty="0"/>
                    </a:p>
                  </a:txBody>
                  <a:tcPr/>
                </a:tc>
                <a:tc>
                  <a:txBody>
                    <a:bodyPr/>
                    <a:lstStyle/>
                    <a:p>
                      <a:r>
                        <a:rPr lang="en-US" dirty="0"/>
                        <a:t>17</a:t>
                      </a:r>
                    </a:p>
                  </a:txBody>
                  <a:tcPr/>
                </a:tc>
                <a:tc>
                  <a:txBody>
                    <a:bodyPr/>
                    <a:lstStyle/>
                    <a:p>
                      <a:r>
                        <a:rPr lang="en-US" dirty="0">
                          <a:solidFill>
                            <a:srgbClr val="FF0000"/>
                          </a:solidFill>
                        </a:rPr>
                        <a:t>116</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a:t>
                      </a:r>
                    </a:p>
                  </a:txBody>
                  <a:tcPr/>
                </a:tc>
                <a:tc vMerge="1">
                  <a:txBody>
                    <a:bodyPr/>
                    <a:lstStyle/>
                    <a:p>
                      <a:endParaRPr lang="en-US" dirty="0"/>
                    </a:p>
                  </a:txBody>
                  <a:tcPr/>
                </a:tc>
                <a:extLst>
                  <a:ext uri="{0D108BD9-81ED-4DB2-BD59-A6C34878D82A}">
                    <a16:rowId xmlns:a16="http://schemas.microsoft.com/office/drawing/2014/main" val="2572117752"/>
                  </a:ext>
                </a:extLst>
              </a:tr>
            </a:tbl>
          </a:graphicData>
        </a:graphic>
      </p:graphicFrame>
      <p:sp>
        <p:nvSpPr>
          <p:cNvPr id="7" name="TextBox 6"/>
          <p:cNvSpPr txBox="1"/>
          <p:nvPr/>
        </p:nvSpPr>
        <p:spPr>
          <a:xfrm>
            <a:off x="1699490" y="4408251"/>
            <a:ext cx="8793018" cy="461665"/>
          </a:xfrm>
          <a:prstGeom prst="rect">
            <a:avLst/>
          </a:prstGeom>
          <a:noFill/>
        </p:spPr>
        <p:txBody>
          <a:bodyPr wrap="square" rtlCol="0">
            <a:spAutoFit/>
          </a:bodyPr>
          <a:lstStyle/>
          <a:p>
            <a:pPr algn="ctr"/>
            <a:r>
              <a:rPr lang="en-US" sz="2400" dirty="0"/>
              <a:t> The </a:t>
            </a:r>
            <a:r>
              <a:rPr lang="en-US" sz="2400" dirty="0">
                <a:solidFill>
                  <a:srgbClr val="FF0000"/>
                </a:solidFill>
              </a:rPr>
              <a:t>Raptors </a:t>
            </a:r>
            <a:r>
              <a:rPr lang="en-US" sz="2400" dirty="0"/>
              <a:t> (  </a:t>
            </a:r>
            <a:r>
              <a:rPr lang="en-US" sz="2400" dirty="0">
                <a:solidFill>
                  <a:srgbClr val="FF0000"/>
                </a:solidFill>
              </a:rPr>
              <a:t>33</a:t>
            </a:r>
            <a:r>
              <a:rPr lang="en-US" sz="2400" dirty="0"/>
              <a:t>  -  </a:t>
            </a:r>
            <a:r>
              <a:rPr lang="en-US" sz="2400" dirty="0">
                <a:solidFill>
                  <a:srgbClr val="FF0000"/>
                </a:solidFill>
              </a:rPr>
              <a:t>15</a:t>
            </a:r>
            <a:r>
              <a:rPr lang="en-US" sz="2400" dirty="0"/>
              <a:t>  )  </a:t>
            </a:r>
            <a:r>
              <a:rPr lang="en-US" sz="2400" dirty="0">
                <a:solidFill>
                  <a:srgbClr val="FF0000"/>
                </a:solidFill>
              </a:rPr>
              <a:t>edged out  </a:t>
            </a:r>
            <a:r>
              <a:rPr lang="en-US" sz="2400" dirty="0"/>
              <a:t>the  </a:t>
            </a:r>
            <a:r>
              <a:rPr lang="en-US" sz="2400" dirty="0">
                <a:solidFill>
                  <a:srgbClr val="FF0000"/>
                </a:solidFill>
              </a:rPr>
              <a:t>Wizards</a:t>
            </a:r>
            <a:r>
              <a:rPr lang="en-US" sz="2400" dirty="0"/>
              <a:t>  on  </a:t>
            </a:r>
            <a:r>
              <a:rPr lang="en-US" sz="2400" dirty="0">
                <a:solidFill>
                  <a:srgbClr val="FF0000"/>
                </a:solidFill>
              </a:rPr>
              <a:t>Tuesday</a:t>
            </a:r>
            <a:r>
              <a:rPr lang="en-US" sz="2400" dirty="0"/>
              <a:t>  …</a:t>
            </a:r>
          </a:p>
        </p:txBody>
      </p:sp>
      <p:cxnSp>
        <p:nvCxnSpPr>
          <p:cNvPr id="16" name="Straight Connector 15"/>
          <p:cNvCxnSpPr/>
          <p:nvPr/>
        </p:nvCxnSpPr>
        <p:spPr>
          <a:xfrm flipH="1">
            <a:off x="4033520" y="2681051"/>
            <a:ext cx="1" cy="1727200"/>
          </a:xfrm>
          <a:prstGeom prst="line">
            <a:avLst/>
          </a:prstGeom>
        </p:spPr>
        <p:style>
          <a:lnRef idx="3">
            <a:schemeClr val="accent2"/>
          </a:lnRef>
          <a:fillRef idx="0">
            <a:schemeClr val="accent2"/>
          </a:fillRef>
          <a:effectRef idx="2">
            <a:schemeClr val="accent2"/>
          </a:effectRef>
          <a:fontRef idx="minor">
            <a:schemeClr val="tx1"/>
          </a:fontRef>
        </p:style>
      </p:cxnSp>
      <p:cxnSp>
        <p:nvCxnSpPr>
          <p:cNvPr id="18" name="Straight Connector 17"/>
          <p:cNvCxnSpPr/>
          <p:nvPr/>
        </p:nvCxnSpPr>
        <p:spPr>
          <a:xfrm flipH="1">
            <a:off x="4765040" y="2681051"/>
            <a:ext cx="152400" cy="1727200"/>
          </a:xfrm>
          <a:prstGeom prst="line">
            <a:avLst/>
          </a:prstGeom>
        </p:spPr>
        <p:style>
          <a:lnRef idx="3">
            <a:schemeClr val="accent2"/>
          </a:lnRef>
          <a:fillRef idx="0">
            <a:schemeClr val="accent2"/>
          </a:fillRef>
          <a:effectRef idx="2">
            <a:schemeClr val="accent2"/>
          </a:effectRef>
          <a:fontRef idx="minor">
            <a:schemeClr val="tx1"/>
          </a:fontRef>
        </p:style>
      </p:cxnSp>
      <p:cxnSp>
        <p:nvCxnSpPr>
          <p:cNvPr id="21" name="Straight Connector 20"/>
          <p:cNvCxnSpPr/>
          <p:nvPr/>
        </p:nvCxnSpPr>
        <p:spPr>
          <a:xfrm>
            <a:off x="2865120" y="2681051"/>
            <a:ext cx="223520" cy="1727200"/>
          </a:xfrm>
          <a:prstGeom prst="line">
            <a:avLst/>
          </a:prstGeom>
        </p:spPr>
        <p:style>
          <a:lnRef idx="3">
            <a:schemeClr val="accent2"/>
          </a:lnRef>
          <a:fillRef idx="0">
            <a:schemeClr val="accent2"/>
          </a:fillRef>
          <a:effectRef idx="2">
            <a:schemeClr val="accent2"/>
          </a:effectRef>
          <a:fontRef idx="minor">
            <a:schemeClr val="tx1"/>
          </a:fontRef>
        </p:style>
      </p:cxnSp>
      <p:cxnSp>
        <p:nvCxnSpPr>
          <p:cNvPr id="23" name="Straight Connector 22"/>
          <p:cNvCxnSpPr/>
          <p:nvPr/>
        </p:nvCxnSpPr>
        <p:spPr>
          <a:xfrm>
            <a:off x="3312160" y="3111805"/>
            <a:ext cx="4429760" cy="1296446"/>
          </a:xfrm>
          <a:prstGeom prst="line">
            <a:avLst/>
          </a:prstGeom>
        </p:spPr>
        <p:style>
          <a:lnRef idx="3">
            <a:schemeClr val="accent2"/>
          </a:lnRef>
          <a:fillRef idx="0">
            <a:schemeClr val="accent2"/>
          </a:fillRef>
          <a:effectRef idx="2">
            <a:schemeClr val="accent2"/>
          </a:effectRef>
          <a:fontRef idx="minor">
            <a:schemeClr val="tx1"/>
          </a:fontRef>
        </p:style>
      </p:cxnSp>
      <p:sp>
        <p:nvSpPr>
          <p:cNvPr id="26" name="Rounded Rectangle 25"/>
          <p:cNvSpPr/>
          <p:nvPr/>
        </p:nvSpPr>
        <p:spPr>
          <a:xfrm>
            <a:off x="5258262" y="4428571"/>
            <a:ext cx="1336502" cy="421025"/>
          </a:xfrm>
          <a:prstGeom prst="roundRect">
            <a:avLst>
              <a:gd name="adj" fmla="val 19080"/>
            </a:avLst>
          </a:prstGeom>
          <a:noFill/>
          <a:ln w="9525" cap="flat" cmpd="sng" algn="ctr">
            <a:solidFill>
              <a:schemeClr val="accent5"/>
            </a:solidFill>
            <a:prstDash val="solid"/>
            <a:round/>
            <a:headEnd type="none" w="med" len="med"/>
            <a:tailEnd type="none" w="med" len="med"/>
          </a:ln>
        </p:spPr>
        <p:style>
          <a:lnRef idx="0">
            <a:scrgbClr r="0" g="0" b="0"/>
          </a:lnRef>
          <a:fillRef idx="0">
            <a:scrgbClr r="0" g="0" b="0"/>
          </a:fillRef>
          <a:effectRef idx="0">
            <a:scrgbClr r="0" g="0" b="0"/>
          </a:effectRef>
          <a:fontRef idx="minor">
            <a:schemeClr val="accent5"/>
          </a:fontRef>
        </p:style>
        <p:txBody>
          <a:bodyPr rtlCol="0" anchor="ctr"/>
          <a:lstStyle/>
          <a:p>
            <a:pPr algn="ctr"/>
            <a:endParaRPr lang="en-US">
              <a:ln w="0"/>
              <a:solidFill>
                <a:schemeClr val="tx1"/>
              </a:solidFill>
              <a:effectLst>
                <a:outerShdw blurRad="38100" dist="19050" dir="2700000" algn="tl" rotWithShape="0">
                  <a:schemeClr val="dk1">
                    <a:alpha val="40000"/>
                  </a:schemeClr>
                </a:outerShdw>
              </a:effectLst>
            </a:endParaRPr>
          </a:p>
        </p:txBody>
      </p:sp>
      <p:cxnSp>
        <p:nvCxnSpPr>
          <p:cNvPr id="37" name="Straight Connector 36"/>
          <p:cNvCxnSpPr/>
          <p:nvPr/>
        </p:nvCxnSpPr>
        <p:spPr>
          <a:xfrm>
            <a:off x="8636925" y="2896428"/>
            <a:ext cx="547715" cy="1492692"/>
          </a:xfrm>
          <a:prstGeom prst="line">
            <a:avLst/>
          </a:prstGeom>
        </p:spPr>
        <p:style>
          <a:lnRef idx="3">
            <a:schemeClr val="accent2"/>
          </a:lnRef>
          <a:fillRef idx="0">
            <a:schemeClr val="accent2"/>
          </a:fillRef>
          <a:effectRef idx="2">
            <a:schemeClr val="accent2"/>
          </a:effectRef>
          <a:fontRef idx="minor">
            <a:schemeClr val="tx1"/>
          </a:fontRef>
        </p:style>
      </p:cxnSp>
      <p:sp>
        <p:nvSpPr>
          <p:cNvPr id="13" name="Oval 12"/>
          <p:cNvSpPr/>
          <p:nvPr/>
        </p:nvSpPr>
        <p:spPr>
          <a:xfrm>
            <a:off x="5605087" y="2326640"/>
            <a:ext cx="609600" cy="825805"/>
          </a:xfrm>
          <a:prstGeom prst="ellipse">
            <a:avLst/>
          </a:prstGeom>
          <a:noFill/>
          <a:ln w="9525" cap="flat" cmpd="sng" algn="ctr">
            <a:solidFill>
              <a:schemeClr val="accent5"/>
            </a:solidFill>
            <a:prstDash val="solid"/>
            <a:round/>
            <a:headEnd type="none" w="med" len="med"/>
            <a:tailEnd type="none" w="med" len="med"/>
          </a:ln>
        </p:spPr>
        <p:style>
          <a:lnRef idx="0">
            <a:scrgbClr r="0" g="0" b="0"/>
          </a:lnRef>
          <a:fillRef idx="0">
            <a:scrgbClr r="0" g="0" b="0"/>
          </a:fillRef>
          <a:effectRef idx="0">
            <a:scrgbClr r="0" g="0" b="0"/>
          </a:effectRef>
          <a:fontRef idx="minor">
            <a:schemeClr val="accent5"/>
          </a:fontRef>
        </p:style>
        <p:txBody>
          <a:bodyPr rtlCol="0" anchor="ctr"/>
          <a:lstStyle/>
          <a:p>
            <a:pPr algn="ctr"/>
            <a:endParaRPr lang="en-US"/>
          </a:p>
        </p:txBody>
      </p:sp>
      <p:cxnSp>
        <p:nvCxnSpPr>
          <p:cNvPr id="14" name="Straight Connector 13"/>
          <p:cNvCxnSpPr>
            <a:stCxn id="13" idx="4"/>
            <a:endCxn id="26" idx="0"/>
          </p:cNvCxnSpPr>
          <p:nvPr/>
        </p:nvCxnSpPr>
        <p:spPr>
          <a:xfrm>
            <a:off x="5909887" y="3152445"/>
            <a:ext cx="16626" cy="1276126"/>
          </a:xfrm>
          <a:prstGeom prst="line">
            <a:avLst/>
          </a:prstGeom>
        </p:spPr>
        <p:style>
          <a:lnRef idx="3">
            <a:schemeClr val="accent2"/>
          </a:lnRef>
          <a:fillRef idx="0">
            <a:schemeClr val="accent2"/>
          </a:fillRef>
          <a:effectRef idx="2">
            <a:schemeClr val="accent2"/>
          </a:effectRef>
          <a:fontRef idx="minor">
            <a:schemeClr val="tx1"/>
          </a:fontRef>
        </p:style>
      </p:cxnSp>
      <p:sp>
        <p:nvSpPr>
          <p:cNvPr id="15" name="TextBox 14"/>
          <p:cNvSpPr txBox="1"/>
          <p:nvPr/>
        </p:nvSpPr>
        <p:spPr>
          <a:xfrm>
            <a:off x="490717" y="2434763"/>
            <a:ext cx="1029321" cy="461665"/>
          </a:xfrm>
          <a:prstGeom prst="rect">
            <a:avLst/>
          </a:prstGeom>
          <a:noFill/>
        </p:spPr>
        <p:txBody>
          <a:bodyPr wrap="none" rtlCol="0">
            <a:spAutoFit/>
          </a:bodyPr>
          <a:lstStyle/>
          <a:p>
            <a:r>
              <a:rPr lang="en-US" sz="2400" dirty="0"/>
              <a:t>World:</a:t>
            </a:r>
          </a:p>
        </p:txBody>
      </p:sp>
      <p:sp>
        <p:nvSpPr>
          <p:cNvPr id="17" name="TextBox 16"/>
          <p:cNvSpPr txBox="1"/>
          <p:nvPr/>
        </p:nvSpPr>
        <p:spPr>
          <a:xfrm>
            <a:off x="490717" y="4462726"/>
            <a:ext cx="775469" cy="461665"/>
          </a:xfrm>
          <a:prstGeom prst="rect">
            <a:avLst/>
          </a:prstGeom>
          <a:noFill/>
        </p:spPr>
        <p:txBody>
          <a:bodyPr wrap="none" rtlCol="0">
            <a:spAutoFit/>
          </a:bodyPr>
          <a:lstStyle/>
          <a:p>
            <a:r>
              <a:rPr lang="en-US" sz="2400" dirty="0"/>
              <a:t>Text:</a:t>
            </a:r>
          </a:p>
        </p:txBody>
      </p:sp>
    </p:spTree>
    <p:extLst>
      <p:ext uri="{BB962C8B-B14F-4D97-AF65-F5344CB8AC3E}">
        <p14:creationId xmlns:p14="http://schemas.microsoft.com/office/powerpoint/2010/main" val="1947514237"/>
      </p:ext>
    </p:extLst>
  </p:cSld>
  <p:clrMapOvr>
    <a:masterClrMapping/>
  </p:clrMapOvr>
  <mc:AlternateContent xmlns:mc="http://schemas.openxmlformats.org/markup-compatibility/2006" xmlns:p14="http://schemas.microsoft.com/office/powerpoint/2010/main">
    <mc:Choice Requires="p14">
      <p:transition spd="slow" p14:dur="2000" advTm="20398"/>
    </mc:Choice>
    <mc:Fallback xmlns="">
      <p:transition spd="slow" advTm="2039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after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barn(inVertical)">
                                      <p:cBhvr>
                                        <p:cTn id="7" dur="500"/>
                                        <p:tgtEl>
                                          <p:spTgt spid="13"/>
                                        </p:tgtEl>
                                      </p:cBhvr>
                                    </p:animEffect>
                                  </p:childTnLst>
                                </p:cTn>
                              </p:par>
                              <p:par>
                                <p:cTn id="8" presetID="16" presetClass="entr" presetSubtype="21" fill="hold" nodeType="withEffect">
                                  <p:stCondLst>
                                    <p:cond delay="0"/>
                                  </p:stCondLst>
                                  <p:childTnLst>
                                    <p:set>
                                      <p:cBhvr>
                                        <p:cTn id="9" dur="1" fill="hold">
                                          <p:stCondLst>
                                            <p:cond delay="0"/>
                                          </p:stCondLst>
                                        </p:cTn>
                                        <p:tgtEl>
                                          <p:spTgt spid="14"/>
                                        </p:tgtEl>
                                        <p:attrNameLst>
                                          <p:attrName>style.visibility</p:attrName>
                                        </p:attrNameLst>
                                      </p:cBhvr>
                                      <p:to>
                                        <p:strVal val="visible"/>
                                      </p:to>
                                    </p:set>
                                    <p:animEffect transition="in" filter="barn(inVertical)">
                                      <p:cBhvr>
                                        <p:cTn id="10"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650875"/>
          </a:xfrm>
        </p:spPr>
        <p:txBody>
          <a:bodyPr>
            <a:normAutofit fontScale="90000"/>
          </a:bodyPr>
          <a:lstStyle/>
          <a:p>
            <a:r>
              <a:rPr lang="en-US" dirty="0">
                <a:solidFill>
                  <a:srgbClr val="0070C0"/>
                </a:solidFill>
              </a:rPr>
              <a:t>Problem Setup</a:t>
            </a:r>
          </a:p>
        </p:txBody>
      </p:sp>
      <p:graphicFrame>
        <p:nvGraphicFramePr>
          <p:cNvPr id="6" name="Table 5"/>
          <p:cNvGraphicFramePr>
            <a:graphicFrameLocks noGrp="1"/>
          </p:cNvGraphicFramePr>
          <p:nvPr>
            <p:extLst>
              <p:ext uri="{D42A27DB-BD31-4B8C-83A1-F6EECF244321}">
                <p14:modId xmlns:p14="http://schemas.microsoft.com/office/powerpoint/2010/main" val="2178486283"/>
              </p:ext>
            </p:extLst>
          </p:nvPr>
        </p:nvGraphicFramePr>
        <p:xfrm>
          <a:off x="2507670" y="1999285"/>
          <a:ext cx="7176659" cy="1112520"/>
        </p:xfrm>
        <a:graphic>
          <a:graphicData uri="http://schemas.openxmlformats.org/drawingml/2006/table">
            <a:tbl>
              <a:tblPr firstRow="1" bandRow="1">
                <a:tableStyleId>{5940675A-B579-460E-94D1-54222C63F5DA}</a:tableStyleId>
              </a:tblPr>
              <a:tblGrid>
                <a:gridCol w="1282316">
                  <a:extLst>
                    <a:ext uri="{9D8B030D-6E8A-4147-A177-3AD203B41FA5}">
                      <a16:colId xmlns:a16="http://schemas.microsoft.com/office/drawing/2014/main" val="127385871"/>
                    </a:ext>
                  </a:extLst>
                </a:gridCol>
                <a:gridCol w="928181">
                  <a:extLst>
                    <a:ext uri="{9D8B030D-6E8A-4147-A177-3AD203B41FA5}">
                      <a16:colId xmlns:a16="http://schemas.microsoft.com/office/drawing/2014/main" val="4274223414"/>
                    </a:ext>
                  </a:extLst>
                </a:gridCol>
                <a:gridCol w="933891">
                  <a:extLst>
                    <a:ext uri="{9D8B030D-6E8A-4147-A177-3AD203B41FA5}">
                      <a16:colId xmlns:a16="http://schemas.microsoft.com/office/drawing/2014/main" val="1192110133"/>
                    </a:ext>
                  </a:extLst>
                </a:gridCol>
                <a:gridCol w="1516502">
                  <a:extLst>
                    <a:ext uri="{9D8B030D-6E8A-4147-A177-3AD203B41FA5}">
                      <a16:colId xmlns:a16="http://schemas.microsoft.com/office/drawing/2014/main" val="1250222000"/>
                    </a:ext>
                  </a:extLst>
                </a:gridCol>
                <a:gridCol w="445526">
                  <a:extLst>
                    <a:ext uri="{9D8B030D-6E8A-4147-A177-3AD203B41FA5}">
                      <a16:colId xmlns:a16="http://schemas.microsoft.com/office/drawing/2014/main" val="2779113454"/>
                    </a:ext>
                  </a:extLst>
                </a:gridCol>
                <a:gridCol w="2070243">
                  <a:extLst>
                    <a:ext uri="{9D8B030D-6E8A-4147-A177-3AD203B41FA5}">
                      <a16:colId xmlns:a16="http://schemas.microsoft.com/office/drawing/2014/main" val="2890316572"/>
                    </a:ext>
                  </a:extLst>
                </a:gridCol>
              </a:tblGrid>
              <a:tr h="370840">
                <a:tc>
                  <a:txBody>
                    <a:bodyPr/>
                    <a:lstStyle/>
                    <a:p>
                      <a:r>
                        <a:rPr lang="en-US" dirty="0"/>
                        <a:t>Team</a:t>
                      </a:r>
                    </a:p>
                  </a:txBody>
                  <a:tcPr/>
                </a:tc>
                <a:tc>
                  <a:txBody>
                    <a:bodyPr/>
                    <a:lstStyle/>
                    <a:p>
                      <a:r>
                        <a:rPr lang="en-US" dirty="0"/>
                        <a:t>Wins</a:t>
                      </a:r>
                    </a:p>
                  </a:txBody>
                  <a:tcPr/>
                </a:tc>
                <a:tc>
                  <a:txBody>
                    <a:bodyPr/>
                    <a:lstStyle/>
                    <a:p>
                      <a:r>
                        <a:rPr lang="en-US" dirty="0"/>
                        <a:t>Losses</a:t>
                      </a:r>
                    </a:p>
                  </a:txBody>
                  <a:tcPr/>
                </a:tc>
                <a:tc>
                  <a:txBody>
                    <a:bodyPr/>
                    <a:lstStyle/>
                    <a:p>
                      <a:r>
                        <a:rPr lang="en-US" dirty="0"/>
                        <a:t>Points in</a:t>
                      </a:r>
                      <a:r>
                        <a:rPr lang="en-US" baseline="0" dirty="0"/>
                        <a:t> Total</a:t>
                      </a:r>
                      <a:endParaRPr lang="en-US" dirty="0"/>
                    </a:p>
                  </a:txBody>
                  <a:tcPr/>
                </a:tc>
                <a:tc>
                  <a:txBody>
                    <a:bodyPr/>
                    <a:lstStyle/>
                    <a:p>
                      <a:r>
                        <a:rPr lang="en-US" dirty="0"/>
                        <a:t>…</a:t>
                      </a:r>
                    </a:p>
                  </a:txBody>
                  <a:tcPr/>
                </a:tc>
                <a:tc>
                  <a:txBody>
                    <a:bodyPr/>
                    <a:lstStyle/>
                    <a:p>
                      <a:r>
                        <a:rPr lang="en-US" dirty="0"/>
                        <a:t>The Day of Week</a:t>
                      </a:r>
                    </a:p>
                  </a:txBody>
                  <a:tcPr/>
                </a:tc>
                <a:extLst>
                  <a:ext uri="{0D108BD9-81ED-4DB2-BD59-A6C34878D82A}">
                    <a16:rowId xmlns:a16="http://schemas.microsoft.com/office/drawing/2014/main" val="2227959844"/>
                  </a:ext>
                </a:extLst>
              </a:tr>
              <a:tr h="370840">
                <a:tc>
                  <a:txBody>
                    <a:bodyPr/>
                    <a:lstStyle/>
                    <a:p>
                      <a:r>
                        <a:rPr lang="en-US" dirty="0">
                          <a:solidFill>
                            <a:srgbClr val="FF0000"/>
                          </a:solidFill>
                        </a:rPr>
                        <a:t>Raptors</a:t>
                      </a:r>
                    </a:p>
                  </a:txBody>
                  <a:tcPr/>
                </a:tc>
                <a:tc>
                  <a:txBody>
                    <a:bodyPr/>
                    <a:lstStyle/>
                    <a:p>
                      <a:r>
                        <a:rPr lang="en-US" dirty="0">
                          <a:solidFill>
                            <a:srgbClr val="FF0000"/>
                          </a:solidFill>
                        </a:rPr>
                        <a:t>33</a:t>
                      </a:r>
                    </a:p>
                  </a:txBody>
                  <a:tcPr/>
                </a:tc>
                <a:tc>
                  <a:txBody>
                    <a:bodyPr/>
                    <a:lstStyle/>
                    <a:p>
                      <a:r>
                        <a:rPr lang="en-US" dirty="0">
                          <a:solidFill>
                            <a:srgbClr val="FF0000"/>
                          </a:solidFill>
                        </a:rPr>
                        <a:t>15</a:t>
                      </a:r>
                    </a:p>
                  </a:txBody>
                  <a:tcPr/>
                </a:tc>
                <a:tc>
                  <a:txBody>
                    <a:bodyPr/>
                    <a:lstStyle/>
                    <a:p>
                      <a:r>
                        <a:rPr lang="en-US" dirty="0">
                          <a:solidFill>
                            <a:srgbClr val="FF0000"/>
                          </a:solidFill>
                        </a:rPr>
                        <a:t>120</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a:t>
                      </a:r>
                    </a:p>
                  </a:txBody>
                  <a:tcPr/>
                </a:tc>
                <a:tc rowSpan="2">
                  <a:txBody>
                    <a:bodyPr/>
                    <a:lstStyle/>
                    <a:p>
                      <a:pPr algn="ctr"/>
                      <a:endParaRPr lang="en-US" sz="1100" dirty="0"/>
                    </a:p>
                    <a:p>
                      <a:pPr algn="ctr"/>
                      <a:r>
                        <a:rPr lang="en-US" dirty="0">
                          <a:solidFill>
                            <a:srgbClr val="FF0000"/>
                          </a:solidFill>
                        </a:rPr>
                        <a:t>Tue.</a:t>
                      </a:r>
                    </a:p>
                  </a:txBody>
                  <a:tcPr/>
                </a:tc>
                <a:extLst>
                  <a:ext uri="{0D108BD9-81ED-4DB2-BD59-A6C34878D82A}">
                    <a16:rowId xmlns:a16="http://schemas.microsoft.com/office/drawing/2014/main" val="2647308350"/>
                  </a:ext>
                </a:extLst>
              </a:tr>
              <a:tr h="370840">
                <a:tc>
                  <a:txBody>
                    <a:bodyPr/>
                    <a:lstStyle/>
                    <a:p>
                      <a:r>
                        <a:rPr lang="en-US" dirty="0">
                          <a:solidFill>
                            <a:srgbClr val="FF0000"/>
                          </a:solidFill>
                        </a:rPr>
                        <a:t>Wizards</a:t>
                      </a:r>
                    </a:p>
                  </a:txBody>
                  <a:tcPr/>
                </a:tc>
                <a:tc>
                  <a:txBody>
                    <a:bodyPr/>
                    <a:lstStyle/>
                    <a:p>
                      <a:r>
                        <a:rPr lang="en-US" dirty="0" smtClean="0"/>
                        <a:t>15</a:t>
                      </a:r>
                      <a:endParaRPr lang="en-US" dirty="0"/>
                    </a:p>
                  </a:txBody>
                  <a:tcPr/>
                </a:tc>
                <a:tc>
                  <a:txBody>
                    <a:bodyPr/>
                    <a:lstStyle/>
                    <a:p>
                      <a:r>
                        <a:rPr lang="en-US" dirty="0"/>
                        <a:t>17</a:t>
                      </a:r>
                    </a:p>
                  </a:txBody>
                  <a:tcPr/>
                </a:tc>
                <a:tc>
                  <a:txBody>
                    <a:bodyPr/>
                    <a:lstStyle/>
                    <a:p>
                      <a:r>
                        <a:rPr lang="en-US" dirty="0">
                          <a:solidFill>
                            <a:srgbClr val="FF0000"/>
                          </a:solidFill>
                        </a:rPr>
                        <a:t>116</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a:t>
                      </a:r>
                    </a:p>
                  </a:txBody>
                  <a:tcPr/>
                </a:tc>
                <a:tc vMerge="1">
                  <a:txBody>
                    <a:bodyPr/>
                    <a:lstStyle/>
                    <a:p>
                      <a:endParaRPr lang="en-US" dirty="0"/>
                    </a:p>
                  </a:txBody>
                  <a:tcPr/>
                </a:tc>
                <a:extLst>
                  <a:ext uri="{0D108BD9-81ED-4DB2-BD59-A6C34878D82A}">
                    <a16:rowId xmlns:a16="http://schemas.microsoft.com/office/drawing/2014/main" val="2572117752"/>
                  </a:ext>
                </a:extLst>
              </a:tr>
            </a:tbl>
          </a:graphicData>
        </a:graphic>
      </p:graphicFrame>
      <p:sp>
        <p:nvSpPr>
          <p:cNvPr id="7" name="TextBox 6"/>
          <p:cNvSpPr txBox="1"/>
          <p:nvPr/>
        </p:nvSpPr>
        <p:spPr>
          <a:xfrm>
            <a:off x="1699490" y="4408251"/>
            <a:ext cx="8793018" cy="461665"/>
          </a:xfrm>
          <a:prstGeom prst="rect">
            <a:avLst/>
          </a:prstGeom>
          <a:noFill/>
        </p:spPr>
        <p:txBody>
          <a:bodyPr wrap="square" rtlCol="0">
            <a:spAutoFit/>
          </a:bodyPr>
          <a:lstStyle/>
          <a:p>
            <a:pPr algn="ctr"/>
            <a:r>
              <a:rPr lang="en-US" sz="2400" dirty="0"/>
              <a:t> The </a:t>
            </a:r>
            <a:r>
              <a:rPr lang="en-US" sz="2400" dirty="0">
                <a:solidFill>
                  <a:srgbClr val="FF0000"/>
                </a:solidFill>
              </a:rPr>
              <a:t>Raptors </a:t>
            </a:r>
            <a:r>
              <a:rPr lang="en-US" sz="2400" dirty="0"/>
              <a:t> (  </a:t>
            </a:r>
            <a:r>
              <a:rPr lang="en-US" sz="2400" dirty="0">
                <a:solidFill>
                  <a:srgbClr val="FF0000"/>
                </a:solidFill>
              </a:rPr>
              <a:t>33</a:t>
            </a:r>
            <a:r>
              <a:rPr lang="en-US" sz="2400" dirty="0"/>
              <a:t>  -  </a:t>
            </a:r>
            <a:r>
              <a:rPr lang="en-US" sz="2400" dirty="0">
                <a:solidFill>
                  <a:srgbClr val="FF0000"/>
                </a:solidFill>
              </a:rPr>
              <a:t>15</a:t>
            </a:r>
            <a:r>
              <a:rPr lang="en-US" sz="2400" dirty="0"/>
              <a:t>  )  </a:t>
            </a:r>
            <a:r>
              <a:rPr lang="en-US" sz="2400" dirty="0">
                <a:solidFill>
                  <a:srgbClr val="FF0000"/>
                </a:solidFill>
              </a:rPr>
              <a:t>edged out  </a:t>
            </a:r>
            <a:r>
              <a:rPr lang="en-US" sz="2400" dirty="0"/>
              <a:t>the  </a:t>
            </a:r>
            <a:r>
              <a:rPr lang="en-US" sz="2400" dirty="0">
                <a:solidFill>
                  <a:srgbClr val="FF0000"/>
                </a:solidFill>
              </a:rPr>
              <a:t>Wizards</a:t>
            </a:r>
            <a:r>
              <a:rPr lang="en-US" sz="2400" dirty="0"/>
              <a:t>  on  </a:t>
            </a:r>
            <a:r>
              <a:rPr lang="en-US" sz="2400" dirty="0">
                <a:solidFill>
                  <a:srgbClr val="FF0000"/>
                </a:solidFill>
              </a:rPr>
              <a:t>Tuesday</a:t>
            </a:r>
            <a:r>
              <a:rPr lang="en-US" sz="2400" dirty="0"/>
              <a:t>  …</a:t>
            </a:r>
          </a:p>
        </p:txBody>
      </p:sp>
      <p:cxnSp>
        <p:nvCxnSpPr>
          <p:cNvPr id="16" name="Straight Connector 15"/>
          <p:cNvCxnSpPr/>
          <p:nvPr/>
        </p:nvCxnSpPr>
        <p:spPr>
          <a:xfrm>
            <a:off x="4033521" y="2681051"/>
            <a:ext cx="91439" cy="1767840"/>
          </a:xfrm>
          <a:prstGeom prst="line">
            <a:avLst/>
          </a:prstGeom>
        </p:spPr>
        <p:style>
          <a:lnRef idx="3">
            <a:schemeClr val="accent2"/>
          </a:lnRef>
          <a:fillRef idx="0">
            <a:schemeClr val="accent2"/>
          </a:fillRef>
          <a:effectRef idx="2">
            <a:schemeClr val="accent2"/>
          </a:effectRef>
          <a:fontRef idx="minor">
            <a:schemeClr val="tx1"/>
          </a:fontRef>
        </p:style>
      </p:cxnSp>
      <p:cxnSp>
        <p:nvCxnSpPr>
          <p:cNvPr id="18" name="Straight Connector 17"/>
          <p:cNvCxnSpPr/>
          <p:nvPr/>
        </p:nvCxnSpPr>
        <p:spPr>
          <a:xfrm flipH="1">
            <a:off x="4785360" y="2681051"/>
            <a:ext cx="132081" cy="1687749"/>
          </a:xfrm>
          <a:prstGeom prst="line">
            <a:avLst/>
          </a:prstGeom>
        </p:spPr>
        <p:style>
          <a:lnRef idx="3">
            <a:schemeClr val="accent2"/>
          </a:lnRef>
          <a:fillRef idx="0">
            <a:schemeClr val="accent2"/>
          </a:fillRef>
          <a:effectRef idx="2">
            <a:schemeClr val="accent2"/>
          </a:effectRef>
          <a:fontRef idx="minor">
            <a:schemeClr val="tx1"/>
          </a:fontRef>
        </p:style>
      </p:cxnSp>
      <p:cxnSp>
        <p:nvCxnSpPr>
          <p:cNvPr id="21" name="Straight Connector 20"/>
          <p:cNvCxnSpPr/>
          <p:nvPr/>
        </p:nvCxnSpPr>
        <p:spPr>
          <a:xfrm>
            <a:off x="2865120" y="2681051"/>
            <a:ext cx="264160" cy="1767840"/>
          </a:xfrm>
          <a:prstGeom prst="line">
            <a:avLst/>
          </a:prstGeom>
        </p:spPr>
        <p:style>
          <a:lnRef idx="3">
            <a:schemeClr val="accent2"/>
          </a:lnRef>
          <a:fillRef idx="0">
            <a:schemeClr val="accent2"/>
          </a:fillRef>
          <a:effectRef idx="2">
            <a:schemeClr val="accent2"/>
          </a:effectRef>
          <a:fontRef idx="minor">
            <a:schemeClr val="tx1"/>
          </a:fontRef>
        </p:style>
      </p:cxnSp>
      <p:cxnSp>
        <p:nvCxnSpPr>
          <p:cNvPr id="23" name="Straight Connector 22"/>
          <p:cNvCxnSpPr/>
          <p:nvPr/>
        </p:nvCxnSpPr>
        <p:spPr>
          <a:xfrm>
            <a:off x="3312160" y="3111805"/>
            <a:ext cx="4394148" cy="1316818"/>
          </a:xfrm>
          <a:prstGeom prst="line">
            <a:avLst/>
          </a:prstGeom>
        </p:spPr>
        <p:style>
          <a:lnRef idx="3">
            <a:schemeClr val="accent2"/>
          </a:lnRef>
          <a:fillRef idx="0">
            <a:schemeClr val="accent2"/>
          </a:fillRef>
          <a:effectRef idx="2">
            <a:schemeClr val="accent2"/>
          </a:effectRef>
          <a:fontRef idx="minor">
            <a:schemeClr val="tx1"/>
          </a:fontRef>
        </p:style>
      </p:cxnSp>
      <p:sp>
        <p:nvSpPr>
          <p:cNvPr id="26" name="Rounded Rectangle 25"/>
          <p:cNvSpPr/>
          <p:nvPr/>
        </p:nvSpPr>
        <p:spPr>
          <a:xfrm>
            <a:off x="5254557" y="4438757"/>
            <a:ext cx="1336502" cy="421025"/>
          </a:xfrm>
          <a:prstGeom prst="roundRect">
            <a:avLst>
              <a:gd name="adj" fmla="val 19080"/>
            </a:avLst>
          </a:prstGeom>
          <a:noFill/>
          <a:ln w="9525" cap="flat" cmpd="sng" algn="ctr">
            <a:solidFill>
              <a:schemeClr val="accent5"/>
            </a:solidFill>
            <a:prstDash val="solid"/>
            <a:round/>
            <a:headEnd type="none" w="med" len="med"/>
            <a:tailEnd type="none" w="med" len="med"/>
          </a:ln>
        </p:spPr>
        <p:style>
          <a:lnRef idx="0">
            <a:scrgbClr r="0" g="0" b="0"/>
          </a:lnRef>
          <a:fillRef idx="0">
            <a:scrgbClr r="0" g="0" b="0"/>
          </a:fillRef>
          <a:effectRef idx="0">
            <a:scrgbClr r="0" g="0" b="0"/>
          </a:effectRef>
          <a:fontRef idx="minor">
            <a:schemeClr val="accent5"/>
          </a:fontRef>
        </p:style>
        <p:txBody>
          <a:bodyPr rtlCol="0" anchor="ctr"/>
          <a:lstStyle/>
          <a:p>
            <a:pPr algn="ctr"/>
            <a:endParaRPr lang="en-US">
              <a:ln w="0"/>
              <a:solidFill>
                <a:schemeClr val="tx1"/>
              </a:solidFill>
              <a:effectLst>
                <a:outerShdw blurRad="38100" dist="19050" dir="2700000" algn="tl" rotWithShape="0">
                  <a:schemeClr val="dk1">
                    <a:alpha val="40000"/>
                  </a:schemeClr>
                </a:outerShdw>
              </a:effectLst>
            </a:endParaRPr>
          </a:p>
        </p:txBody>
      </p:sp>
      <p:sp>
        <p:nvSpPr>
          <p:cNvPr id="9" name="Oval 8"/>
          <p:cNvSpPr/>
          <p:nvPr/>
        </p:nvSpPr>
        <p:spPr>
          <a:xfrm>
            <a:off x="5605087" y="2326640"/>
            <a:ext cx="609600" cy="825805"/>
          </a:xfrm>
          <a:prstGeom prst="ellipse">
            <a:avLst/>
          </a:prstGeom>
          <a:noFill/>
          <a:ln w="9525" cap="flat" cmpd="sng" algn="ctr">
            <a:solidFill>
              <a:schemeClr val="accent5"/>
            </a:solidFill>
            <a:prstDash val="solid"/>
            <a:round/>
            <a:headEnd type="none" w="med" len="med"/>
            <a:tailEnd type="none" w="med" len="med"/>
          </a:ln>
        </p:spPr>
        <p:style>
          <a:lnRef idx="0">
            <a:scrgbClr r="0" g="0" b="0"/>
          </a:lnRef>
          <a:fillRef idx="0">
            <a:scrgbClr r="0" g="0" b="0"/>
          </a:fillRef>
          <a:effectRef idx="0">
            <a:scrgbClr r="0" g="0" b="0"/>
          </a:effectRef>
          <a:fontRef idx="minor">
            <a:schemeClr val="accent5"/>
          </a:fontRef>
        </p:style>
        <p:txBody>
          <a:bodyPr rtlCol="0" anchor="ctr"/>
          <a:lstStyle/>
          <a:p>
            <a:pPr algn="ctr"/>
            <a:endParaRPr lang="en-US"/>
          </a:p>
        </p:txBody>
      </p:sp>
      <p:cxnSp>
        <p:nvCxnSpPr>
          <p:cNvPr id="17" name="Straight Connector 16"/>
          <p:cNvCxnSpPr>
            <a:stCxn id="9" idx="4"/>
            <a:endCxn id="26" idx="0"/>
          </p:cNvCxnSpPr>
          <p:nvPr/>
        </p:nvCxnSpPr>
        <p:spPr>
          <a:xfrm>
            <a:off x="5909887" y="3152445"/>
            <a:ext cx="12921" cy="1286312"/>
          </a:xfrm>
          <a:prstGeom prst="line">
            <a:avLst/>
          </a:prstGeom>
        </p:spPr>
        <p:style>
          <a:lnRef idx="3">
            <a:schemeClr val="accent2"/>
          </a:lnRef>
          <a:fillRef idx="0">
            <a:schemeClr val="accent2"/>
          </a:fillRef>
          <a:effectRef idx="2">
            <a:schemeClr val="accent2"/>
          </a:effectRef>
          <a:fontRef idx="minor">
            <a:schemeClr val="tx1"/>
          </a:fontRef>
        </p:style>
      </p:cxnSp>
      <p:sp>
        <p:nvSpPr>
          <p:cNvPr id="14" name="TextBox 13"/>
          <p:cNvSpPr txBox="1"/>
          <p:nvPr/>
        </p:nvSpPr>
        <p:spPr>
          <a:xfrm>
            <a:off x="1983902" y="3717073"/>
            <a:ext cx="1753878" cy="461665"/>
          </a:xfrm>
          <a:prstGeom prst="rect">
            <a:avLst/>
          </a:prstGeom>
          <a:noFill/>
        </p:spPr>
        <p:txBody>
          <a:bodyPr wrap="none" rtlCol="0">
            <a:spAutoFit/>
          </a:bodyPr>
          <a:lstStyle/>
          <a:p>
            <a:r>
              <a:rPr lang="en-US" sz="2400" dirty="0" err="1">
                <a:solidFill>
                  <a:srgbClr val="7030A0"/>
                </a:solidFill>
              </a:rPr>
              <a:t>Team_Name</a:t>
            </a:r>
            <a:endParaRPr lang="en-US" sz="2400" dirty="0">
              <a:solidFill>
                <a:srgbClr val="7030A0"/>
              </a:solidFill>
            </a:endParaRPr>
          </a:p>
        </p:txBody>
      </p:sp>
      <p:sp>
        <p:nvSpPr>
          <p:cNvPr id="15" name="TextBox 14"/>
          <p:cNvSpPr txBox="1"/>
          <p:nvPr/>
        </p:nvSpPr>
        <p:spPr>
          <a:xfrm>
            <a:off x="3447622" y="3141183"/>
            <a:ext cx="1635256" cy="461665"/>
          </a:xfrm>
          <a:prstGeom prst="rect">
            <a:avLst/>
          </a:prstGeom>
          <a:noFill/>
        </p:spPr>
        <p:txBody>
          <a:bodyPr wrap="none" rtlCol="0">
            <a:spAutoFit/>
          </a:bodyPr>
          <a:lstStyle/>
          <a:p>
            <a:r>
              <a:rPr lang="en-US" sz="2400" dirty="0" err="1">
                <a:solidFill>
                  <a:schemeClr val="accent6">
                    <a:lumMod val="75000"/>
                  </a:schemeClr>
                </a:solidFill>
              </a:rPr>
              <a:t>Team_Wins</a:t>
            </a:r>
            <a:endParaRPr lang="en-US" sz="2400" dirty="0">
              <a:solidFill>
                <a:schemeClr val="accent6">
                  <a:lumMod val="75000"/>
                </a:schemeClr>
              </a:solidFill>
            </a:endParaRPr>
          </a:p>
        </p:txBody>
      </p:sp>
      <p:sp>
        <p:nvSpPr>
          <p:cNvPr id="19" name="TextBox 18"/>
          <p:cNvSpPr txBox="1"/>
          <p:nvPr/>
        </p:nvSpPr>
        <p:spPr>
          <a:xfrm>
            <a:off x="4733713" y="3720748"/>
            <a:ext cx="1814792" cy="461665"/>
          </a:xfrm>
          <a:prstGeom prst="rect">
            <a:avLst/>
          </a:prstGeom>
          <a:noFill/>
        </p:spPr>
        <p:txBody>
          <a:bodyPr wrap="none" rtlCol="0">
            <a:spAutoFit/>
          </a:bodyPr>
          <a:lstStyle/>
          <a:p>
            <a:r>
              <a:rPr lang="en-US" sz="2400" dirty="0" err="1">
                <a:solidFill>
                  <a:schemeClr val="accent6">
                    <a:lumMod val="75000"/>
                  </a:schemeClr>
                </a:solidFill>
              </a:rPr>
              <a:t>Team_Losses</a:t>
            </a:r>
            <a:endParaRPr lang="en-US" sz="2400" dirty="0">
              <a:solidFill>
                <a:schemeClr val="accent6">
                  <a:lumMod val="75000"/>
                </a:schemeClr>
              </a:solidFill>
            </a:endParaRPr>
          </a:p>
        </p:txBody>
      </p:sp>
      <p:sp>
        <p:nvSpPr>
          <p:cNvPr id="22" name="TextBox 21"/>
          <p:cNvSpPr txBox="1"/>
          <p:nvPr/>
        </p:nvSpPr>
        <p:spPr>
          <a:xfrm>
            <a:off x="6240549" y="3141183"/>
            <a:ext cx="1765227" cy="461665"/>
          </a:xfrm>
          <a:prstGeom prst="rect">
            <a:avLst/>
          </a:prstGeom>
          <a:noFill/>
        </p:spPr>
        <p:txBody>
          <a:bodyPr wrap="none" rtlCol="0">
            <a:spAutoFit/>
          </a:bodyPr>
          <a:lstStyle/>
          <a:p>
            <a:r>
              <a:rPr lang="en-US" sz="2400" dirty="0" err="1">
                <a:solidFill>
                  <a:schemeClr val="accent6">
                    <a:lumMod val="75000"/>
                  </a:schemeClr>
                </a:solidFill>
              </a:rPr>
              <a:t>Points_Delta</a:t>
            </a:r>
            <a:endParaRPr lang="en-US" sz="2400" dirty="0">
              <a:solidFill>
                <a:schemeClr val="accent6">
                  <a:lumMod val="75000"/>
                </a:schemeClr>
              </a:solidFill>
            </a:endParaRPr>
          </a:p>
        </p:txBody>
      </p:sp>
      <p:sp>
        <p:nvSpPr>
          <p:cNvPr id="24" name="TextBox 23"/>
          <p:cNvSpPr txBox="1"/>
          <p:nvPr/>
        </p:nvSpPr>
        <p:spPr>
          <a:xfrm>
            <a:off x="7573002" y="3680108"/>
            <a:ext cx="1753878" cy="461665"/>
          </a:xfrm>
          <a:prstGeom prst="rect">
            <a:avLst/>
          </a:prstGeom>
          <a:noFill/>
        </p:spPr>
        <p:txBody>
          <a:bodyPr wrap="none" rtlCol="0">
            <a:spAutoFit/>
          </a:bodyPr>
          <a:lstStyle/>
          <a:p>
            <a:r>
              <a:rPr lang="en-US" sz="2400" dirty="0" err="1">
                <a:solidFill>
                  <a:srgbClr val="7030A0"/>
                </a:solidFill>
              </a:rPr>
              <a:t>Team_Name</a:t>
            </a:r>
            <a:endParaRPr lang="en-US" sz="2400" dirty="0">
              <a:solidFill>
                <a:srgbClr val="7030A0"/>
              </a:solidFill>
            </a:endParaRPr>
          </a:p>
        </p:txBody>
      </p:sp>
      <p:cxnSp>
        <p:nvCxnSpPr>
          <p:cNvPr id="5" name="Straight Connector 4"/>
          <p:cNvCxnSpPr>
            <a:endCxn id="14" idx="0"/>
          </p:cNvCxnSpPr>
          <p:nvPr/>
        </p:nvCxnSpPr>
        <p:spPr>
          <a:xfrm>
            <a:off x="2860841" y="1899920"/>
            <a:ext cx="0" cy="1817153"/>
          </a:xfrm>
          <a:prstGeom prst="line">
            <a:avLst/>
          </a:prstGeom>
        </p:spPr>
        <p:style>
          <a:lnRef idx="3">
            <a:schemeClr val="accent2"/>
          </a:lnRef>
          <a:fillRef idx="0">
            <a:schemeClr val="accent2"/>
          </a:fillRef>
          <a:effectRef idx="2">
            <a:schemeClr val="accent2"/>
          </a:effectRef>
          <a:fontRef idx="minor">
            <a:schemeClr val="tx1"/>
          </a:fontRef>
        </p:style>
      </p:cxnSp>
      <p:cxnSp>
        <p:nvCxnSpPr>
          <p:cNvPr id="10" name="Straight Connector 9"/>
          <p:cNvCxnSpPr>
            <a:stCxn id="14" idx="2"/>
          </p:cNvCxnSpPr>
          <p:nvPr/>
        </p:nvCxnSpPr>
        <p:spPr>
          <a:xfrm>
            <a:off x="2860841" y="4178738"/>
            <a:ext cx="429047" cy="1634140"/>
          </a:xfrm>
          <a:prstGeom prst="line">
            <a:avLst/>
          </a:prstGeom>
        </p:spPr>
        <p:style>
          <a:lnRef idx="3">
            <a:schemeClr val="accent2"/>
          </a:lnRef>
          <a:fillRef idx="0">
            <a:schemeClr val="accent2"/>
          </a:fillRef>
          <a:effectRef idx="2">
            <a:schemeClr val="accent2"/>
          </a:effectRef>
          <a:fontRef idx="minor">
            <a:schemeClr val="tx1"/>
          </a:fontRef>
        </p:style>
      </p:cxnSp>
      <p:cxnSp>
        <p:nvCxnSpPr>
          <p:cNvPr id="12" name="Straight Connector 11"/>
          <p:cNvCxnSpPr>
            <a:stCxn id="15" idx="0"/>
          </p:cNvCxnSpPr>
          <p:nvPr/>
        </p:nvCxnSpPr>
        <p:spPr>
          <a:xfrm flipH="1" flipV="1">
            <a:off x="4042580" y="1999285"/>
            <a:ext cx="222670" cy="1141898"/>
          </a:xfrm>
          <a:prstGeom prst="line">
            <a:avLst/>
          </a:prstGeom>
        </p:spPr>
        <p:style>
          <a:lnRef idx="3">
            <a:schemeClr val="accent2"/>
          </a:lnRef>
          <a:fillRef idx="0">
            <a:schemeClr val="accent2"/>
          </a:fillRef>
          <a:effectRef idx="2">
            <a:schemeClr val="accent2"/>
          </a:effectRef>
          <a:fontRef idx="minor">
            <a:schemeClr val="tx1"/>
          </a:fontRef>
        </p:style>
      </p:cxnSp>
      <p:cxnSp>
        <p:nvCxnSpPr>
          <p:cNvPr id="28" name="Straight Connector 27"/>
          <p:cNvCxnSpPr>
            <a:stCxn id="15" idx="2"/>
          </p:cNvCxnSpPr>
          <p:nvPr/>
        </p:nvCxnSpPr>
        <p:spPr>
          <a:xfrm flipH="1">
            <a:off x="4121726" y="3602848"/>
            <a:ext cx="143524" cy="2150705"/>
          </a:xfrm>
          <a:prstGeom prst="line">
            <a:avLst/>
          </a:prstGeom>
        </p:spPr>
        <p:style>
          <a:lnRef idx="3">
            <a:schemeClr val="accent2"/>
          </a:lnRef>
          <a:fillRef idx="0">
            <a:schemeClr val="accent2"/>
          </a:fillRef>
          <a:effectRef idx="2">
            <a:schemeClr val="accent2"/>
          </a:effectRef>
          <a:fontRef idx="minor">
            <a:schemeClr val="tx1"/>
          </a:fontRef>
        </p:style>
      </p:cxnSp>
      <p:cxnSp>
        <p:nvCxnSpPr>
          <p:cNvPr id="31" name="Straight Connector 30"/>
          <p:cNvCxnSpPr>
            <a:endCxn id="19" idx="0"/>
          </p:cNvCxnSpPr>
          <p:nvPr/>
        </p:nvCxnSpPr>
        <p:spPr>
          <a:xfrm>
            <a:off x="4917440" y="1999285"/>
            <a:ext cx="723669" cy="1721463"/>
          </a:xfrm>
          <a:prstGeom prst="line">
            <a:avLst/>
          </a:prstGeom>
        </p:spPr>
        <p:style>
          <a:lnRef idx="3">
            <a:schemeClr val="accent2"/>
          </a:lnRef>
          <a:fillRef idx="0">
            <a:schemeClr val="accent2"/>
          </a:fillRef>
          <a:effectRef idx="2">
            <a:schemeClr val="accent2"/>
          </a:effectRef>
          <a:fontRef idx="minor">
            <a:schemeClr val="tx1"/>
          </a:fontRef>
        </p:style>
      </p:cxnSp>
      <p:cxnSp>
        <p:nvCxnSpPr>
          <p:cNvPr id="33" name="Straight Connector 32"/>
          <p:cNvCxnSpPr>
            <a:stCxn id="19" idx="2"/>
          </p:cNvCxnSpPr>
          <p:nvPr/>
        </p:nvCxnSpPr>
        <p:spPr>
          <a:xfrm flipH="1">
            <a:off x="4804718" y="4182413"/>
            <a:ext cx="836391" cy="1630465"/>
          </a:xfrm>
          <a:prstGeom prst="line">
            <a:avLst/>
          </a:prstGeom>
        </p:spPr>
        <p:style>
          <a:lnRef idx="3">
            <a:schemeClr val="accent2"/>
          </a:lnRef>
          <a:fillRef idx="0">
            <a:schemeClr val="accent2"/>
          </a:fillRef>
          <a:effectRef idx="2">
            <a:schemeClr val="accent2"/>
          </a:effectRef>
          <a:fontRef idx="minor">
            <a:schemeClr val="tx1"/>
          </a:fontRef>
        </p:style>
      </p:cxnSp>
      <p:cxnSp>
        <p:nvCxnSpPr>
          <p:cNvPr id="36" name="Straight Connector 35"/>
          <p:cNvCxnSpPr>
            <a:endCxn id="22" idx="0"/>
          </p:cNvCxnSpPr>
          <p:nvPr/>
        </p:nvCxnSpPr>
        <p:spPr>
          <a:xfrm>
            <a:off x="6070138" y="2300666"/>
            <a:ext cx="1053025" cy="840517"/>
          </a:xfrm>
          <a:prstGeom prst="line">
            <a:avLst/>
          </a:prstGeom>
        </p:spPr>
        <p:style>
          <a:lnRef idx="3">
            <a:schemeClr val="accent2"/>
          </a:lnRef>
          <a:fillRef idx="0">
            <a:schemeClr val="accent2"/>
          </a:fillRef>
          <a:effectRef idx="2">
            <a:schemeClr val="accent2"/>
          </a:effectRef>
          <a:fontRef idx="minor">
            <a:schemeClr val="tx1"/>
          </a:fontRef>
        </p:style>
      </p:cxnSp>
      <p:cxnSp>
        <p:nvCxnSpPr>
          <p:cNvPr id="38" name="Straight Connector 37"/>
          <p:cNvCxnSpPr>
            <a:stCxn id="22" idx="2"/>
          </p:cNvCxnSpPr>
          <p:nvPr/>
        </p:nvCxnSpPr>
        <p:spPr>
          <a:xfrm flipH="1">
            <a:off x="6086693" y="3602848"/>
            <a:ext cx="1036470" cy="2150705"/>
          </a:xfrm>
          <a:prstGeom prst="line">
            <a:avLst/>
          </a:prstGeom>
        </p:spPr>
        <p:style>
          <a:lnRef idx="3">
            <a:schemeClr val="accent2"/>
          </a:lnRef>
          <a:fillRef idx="0">
            <a:schemeClr val="accent2"/>
          </a:fillRef>
          <a:effectRef idx="2">
            <a:schemeClr val="accent2"/>
          </a:effectRef>
          <a:fontRef idx="minor">
            <a:schemeClr val="tx1"/>
          </a:fontRef>
        </p:style>
      </p:cxnSp>
      <p:cxnSp>
        <p:nvCxnSpPr>
          <p:cNvPr id="40" name="Straight Connector 39"/>
          <p:cNvCxnSpPr>
            <a:endCxn id="24" idx="0"/>
          </p:cNvCxnSpPr>
          <p:nvPr/>
        </p:nvCxnSpPr>
        <p:spPr>
          <a:xfrm>
            <a:off x="3048000" y="2325515"/>
            <a:ext cx="5401941" cy="1354593"/>
          </a:xfrm>
          <a:prstGeom prst="line">
            <a:avLst/>
          </a:prstGeom>
        </p:spPr>
        <p:style>
          <a:lnRef idx="3">
            <a:schemeClr val="accent2"/>
          </a:lnRef>
          <a:fillRef idx="0">
            <a:schemeClr val="accent2"/>
          </a:fillRef>
          <a:effectRef idx="2">
            <a:schemeClr val="accent2"/>
          </a:effectRef>
          <a:fontRef idx="minor">
            <a:schemeClr val="tx1"/>
          </a:fontRef>
        </p:style>
      </p:cxnSp>
      <p:cxnSp>
        <p:nvCxnSpPr>
          <p:cNvPr id="42" name="Straight Connector 41"/>
          <p:cNvCxnSpPr>
            <a:stCxn id="24" idx="2"/>
          </p:cNvCxnSpPr>
          <p:nvPr/>
        </p:nvCxnSpPr>
        <p:spPr>
          <a:xfrm flipH="1">
            <a:off x="7794513" y="4141773"/>
            <a:ext cx="655428" cy="1611780"/>
          </a:xfrm>
          <a:prstGeom prst="line">
            <a:avLst/>
          </a:prstGeom>
        </p:spPr>
        <p:style>
          <a:lnRef idx="3">
            <a:schemeClr val="accent2"/>
          </a:lnRef>
          <a:fillRef idx="0">
            <a:schemeClr val="accent2"/>
          </a:fillRef>
          <a:effectRef idx="2">
            <a:schemeClr val="accent2"/>
          </a:effectRef>
          <a:fontRef idx="minor">
            <a:schemeClr val="tx1"/>
          </a:fontRef>
        </p:style>
      </p:cxnSp>
      <p:cxnSp>
        <p:nvCxnSpPr>
          <p:cNvPr id="71" name="Straight Connector 70"/>
          <p:cNvCxnSpPr/>
          <p:nvPr/>
        </p:nvCxnSpPr>
        <p:spPr>
          <a:xfrm>
            <a:off x="8632822" y="3002811"/>
            <a:ext cx="469309" cy="1405440"/>
          </a:xfrm>
          <a:prstGeom prst="line">
            <a:avLst/>
          </a:prstGeom>
        </p:spPr>
        <p:style>
          <a:lnRef idx="3">
            <a:schemeClr val="accent2"/>
          </a:lnRef>
          <a:fillRef idx="0">
            <a:schemeClr val="accent2"/>
          </a:fillRef>
          <a:effectRef idx="2">
            <a:schemeClr val="accent2"/>
          </a:effectRef>
          <a:fontRef idx="minor">
            <a:schemeClr val="tx1"/>
          </a:fontRef>
        </p:style>
      </p:cxnSp>
      <p:sp>
        <p:nvSpPr>
          <p:cNvPr id="81" name="TextBox 80"/>
          <p:cNvSpPr txBox="1"/>
          <p:nvPr/>
        </p:nvSpPr>
        <p:spPr>
          <a:xfrm>
            <a:off x="9035840" y="3136387"/>
            <a:ext cx="771558" cy="461665"/>
          </a:xfrm>
          <a:prstGeom prst="rect">
            <a:avLst/>
          </a:prstGeom>
          <a:noFill/>
        </p:spPr>
        <p:txBody>
          <a:bodyPr wrap="none" rtlCol="0">
            <a:spAutoFit/>
          </a:bodyPr>
          <a:lstStyle/>
          <a:p>
            <a:r>
              <a:rPr lang="en-US" sz="2400" dirty="0">
                <a:solidFill>
                  <a:srgbClr val="00B0F0"/>
                </a:solidFill>
              </a:rPr>
              <a:t>Date</a:t>
            </a:r>
          </a:p>
        </p:txBody>
      </p:sp>
      <p:cxnSp>
        <p:nvCxnSpPr>
          <p:cNvPr id="83" name="Straight Connector 82"/>
          <p:cNvCxnSpPr>
            <a:stCxn id="81" idx="2"/>
          </p:cNvCxnSpPr>
          <p:nvPr/>
        </p:nvCxnSpPr>
        <p:spPr>
          <a:xfrm flipH="1">
            <a:off x="9193574" y="3598052"/>
            <a:ext cx="228045" cy="2120387"/>
          </a:xfrm>
          <a:prstGeom prst="line">
            <a:avLst/>
          </a:prstGeom>
        </p:spPr>
        <p:style>
          <a:lnRef idx="3">
            <a:schemeClr val="accent2"/>
          </a:lnRef>
          <a:fillRef idx="0">
            <a:schemeClr val="accent2"/>
          </a:fillRef>
          <a:effectRef idx="2">
            <a:schemeClr val="accent2"/>
          </a:effectRef>
          <a:fontRef idx="minor">
            <a:schemeClr val="tx1"/>
          </a:fontRef>
        </p:style>
      </p:cxnSp>
      <p:cxnSp>
        <p:nvCxnSpPr>
          <p:cNvPr id="89" name="Straight Connector 88"/>
          <p:cNvCxnSpPr>
            <a:endCxn id="81" idx="0"/>
          </p:cNvCxnSpPr>
          <p:nvPr/>
        </p:nvCxnSpPr>
        <p:spPr>
          <a:xfrm>
            <a:off x="8619608" y="2325515"/>
            <a:ext cx="802011" cy="810872"/>
          </a:xfrm>
          <a:prstGeom prst="line">
            <a:avLst/>
          </a:prstGeom>
        </p:spPr>
        <p:style>
          <a:lnRef idx="3">
            <a:schemeClr val="accent2"/>
          </a:lnRef>
          <a:fillRef idx="0">
            <a:schemeClr val="accent2"/>
          </a:fillRef>
          <a:effectRef idx="2">
            <a:schemeClr val="accent2"/>
          </a:effectRef>
          <a:fontRef idx="minor">
            <a:schemeClr val="tx1"/>
          </a:fontRef>
        </p:style>
      </p:cxnSp>
      <p:sp>
        <p:nvSpPr>
          <p:cNvPr id="32" name="TextBox 31"/>
          <p:cNvSpPr txBox="1"/>
          <p:nvPr/>
        </p:nvSpPr>
        <p:spPr>
          <a:xfrm>
            <a:off x="490717" y="2434763"/>
            <a:ext cx="1029321" cy="461665"/>
          </a:xfrm>
          <a:prstGeom prst="rect">
            <a:avLst/>
          </a:prstGeom>
          <a:noFill/>
        </p:spPr>
        <p:txBody>
          <a:bodyPr wrap="none" rtlCol="0">
            <a:spAutoFit/>
          </a:bodyPr>
          <a:lstStyle/>
          <a:p>
            <a:r>
              <a:rPr lang="en-US" sz="2400" dirty="0"/>
              <a:t>World:</a:t>
            </a:r>
          </a:p>
        </p:txBody>
      </p:sp>
      <p:sp>
        <p:nvSpPr>
          <p:cNvPr id="34" name="TextBox 33"/>
          <p:cNvSpPr txBox="1"/>
          <p:nvPr/>
        </p:nvSpPr>
        <p:spPr>
          <a:xfrm>
            <a:off x="490717" y="4462726"/>
            <a:ext cx="775469" cy="461665"/>
          </a:xfrm>
          <a:prstGeom prst="rect">
            <a:avLst/>
          </a:prstGeom>
          <a:noFill/>
        </p:spPr>
        <p:txBody>
          <a:bodyPr wrap="none" rtlCol="0">
            <a:spAutoFit/>
          </a:bodyPr>
          <a:lstStyle/>
          <a:p>
            <a:r>
              <a:rPr lang="en-US" sz="2400" dirty="0"/>
              <a:t>Text:</a:t>
            </a:r>
          </a:p>
        </p:txBody>
      </p:sp>
      <p:sp>
        <p:nvSpPr>
          <p:cNvPr id="3" name="TextBox 2"/>
          <p:cNvSpPr txBox="1"/>
          <p:nvPr/>
        </p:nvSpPr>
        <p:spPr>
          <a:xfrm>
            <a:off x="495229" y="3539381"/>
            <a:ext cx="930063" cy="461665"/>
          </a:xfrm>
          <a:prstGeom prst="rect">
            <a:avLst/>
          </a:prstGeom>
          <a:noFill/>
        </p:spPr>
        <p:txBody>
          <a:bodyPr wrap="none" rtlCol="0">
            <a:spAutoFit/>
          </a:bodyPr>
          <a:lstStyle/>
          <a:p>
            <a:r>
              <a:rPr lang="en-US" sz="2400" dirty="0"/>
              <a:t>Label:</a:t>
            </a:r>
          </a:p>
        </p:txBody>
      </p:sp>
    </p:spTree>
    <p:custDataLst>
      <p:tags r:id="rId1"/>
    </p:custDataLst>
    <p:extLst>
      <p:ext uri="{BB962C8B-B14F-4D97-AF65-F5344CB8AC3E}">
        <p14:creationId xmlns:p14="http://schemas.microsoft.com/office/powerpoint/2010/main" val="3536474114"/>
      </p:ext>
    </p:extLst>
  </p:cSld>
  <p:clrMapOvr>
    <a:masterClrMapping/>
  </p:clrMapOvr>
  <mc:AlternateContent xmlns:mc="http://schemas.openxmlformats.org/markup-compatibility/2006" xmlns:p14="http://schemas.microsoft.com/office/powerpoint/2010/main">
    <mc:Choice Requires="p14">
      <p:transition spd="slow" p14:dur="2000" advTm="42424"/>
    </mc:Choice>
    <mc:Fallback xmlns="">
      <p:transition spd="slow" advTm="4242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xit" presetSubtype="21" fill="hold" nodeType="withEffect">
                                  <p:stCondLst>
                                    <p:cond delay="0"/>
                                  </p:stCondLst>
                                  <p:childTnLst>
                                    <p:animEffect transition="out" filter="barn(inVertical)">
                                      <p:cBhvr>
                                        <p:cTn id="6" dur="500"/>
                                        <p:tgtEl>
                                          <p:spTgt spid="21"/>
                                        </p:tgtEl>
                                      </p:cBhvr>
                                    </p:animEffect>
                                    <p:set>
                                      <p:cBhvr>
                                        <p:cTn id="7" dur="1" fill="hold">
                                          <p:stCondLst>
                                            <p:cond delay="499"/>
                                          </p:stCondLst>
                                        </p:cTn>
                                        <p:tgtEl>
                                          <p:spTgt spid="21"/>
                                        </p:tgtEl>
                                        <p:attrNameLst>
                                          <p:attrName>style.visibility</p:attrName>
                                        </p:attrNameLst>
                                      </p:cBhvr>
                                      <p:to>
                                        <p:strVal val="hidden"/>
                                      </p:to>
                                    </p:set>
                                  </p:childTnLst>
                                </p:cTn>
                              </p:par>
                              <p:par>
                                <p:cTn id="8" presetID="16" presetClass="exit" presetSubtype="21" fill="hold" nodeType="withEffect">
                                  <p:stCondLst>
                                    <p:cond delay="0"/>
                                  </p:stCondLst>
                                  <p:childTnLst>
                                    <p:animEffect transition="out" filter="barn(inVertical)">
                                      <p:cBhvr>
                                        <p:cTn id="9" dur="500"/>
                                        <p:tgtEl>
                                          <p:spTgt spid="16"/>
                                        </p:tgtEl>
                                      </p:cBhvr>
                                    </p:animEffect>
                                    <p:set>
                                      <p:cBhvr>
                                        <p:cTn id="10" dur="1" fill="hold">
                                          <p:stCondLst>
                                            <p:cond delay="499"/>
                                          </p:stCondLst>
                                        </p:cTn>
                                        <p:tgtEl>
                                          <p:spTgt spid="16"/>
                                        </p:tgtEl>
                                        <p:attrNameLst>
                                          <p:attrName>style.visibility</p:attrName>
                                        </p:attrNameLst>
                                      </p:cBhvr>
                                      <p:to>
                                        <p:strVal val="hidden"/>
                                      </p:to>
                                    </p:set>
                                  </p:childTnLst>
                                </p:cTn>
                              </p:par>
                              <p:par>
                                <p:cTn id="11" presetID="16" presetClass="exit" presetSubtype="21" fill="hold" nodeType="withEffect">
                                  <p:stCondLst>
                                    <p:cond delay="0"/>
                                  </p:stCondLst>
                                  <p:childTnLst>
                                    <p:animEffect transition="out" filter="barn(inVertical)">
                                      <p:cBhvr>
                                        <p:cTn id="12" dur="500"/>
                                        <p:tgtEl>
                                          <p:spTgt spid="23"/>
                                        </p:tgtEl>
                                      </p:cBhvr>
                                    </p:animEffect>
                                    <p:set>
                                      <p:cBhvr>
                                        <p:cTn id="13" dur="1" fill="hold">
                                          <p:stCondLst>
                                            <p:cond delay="499"/>
                                          </p:stCondLst>
                                        </p:cTn>
                                        <p:tgtEl>
                                          <p:spTgt spid="23"/>
                                        </p:tgtEl>
                                        <p:attrNameLst>
                                          <p:attrName>style.visibility</p:attrName>
                                        </p:attrNameLst>
                                      </p:cBhvr>
                                      <p:to>
                                        <p:strVal val="hidden"/>
                                      </p:to>
                                    </p:set>
                                  </p:childTnLst>
                                </p:cTn>
                              </p:par>
                              <p:par>
                                <p:cTn id="14" presetID="16" presetClass="exit" presetSubtype="21" fill="hold" nodeType="withEffect">
                                  <p:stCondLst>
                                    <p:cond delay="0"/>
                                  </p:stCondLst>
                                  <p:childTnLst>
                                    <p:animEffect transition="out" filter="barn(inVertical)">
                                      <p:cBhvr>
                                        <p:cTn id="15" dur="500"/>
                                        <p:tgtEl>
                                          <p:spTgt spid="18"/>
                                        </p:tgtEl>
                                      </p:cBhvr>
                                    </p:animEffect>
                                    <p:set>
                                      <p:cBhvr>
                                        <p:cTn id="16" dur="1" fill="hold">
                                          <p:stCondLst>
                                            <p:cond delay="499"/>
                                          </p:stCondLst>
                                        </p:cTn>
                                        <p:tgtEl>
                                          <p:spTgt spid="18"/>
                                        </p:tgtEl>
                                        <p:attrNameLst>
                                          <p:attrName>style.visibility</p:attrName>
                                        </p:attrNameLst>
                                      </p:cBhvr>
                                      <p:to>
                                        <p:strVal val="hidden"/>
                                      </p:to>
                                    </p:set>
                                  </p:childTnLst>
                                </p:cTn>
                              </p:par>
                              <p:par>
                                <p:cTn id="17" presetID="16" presetClass="exit" presetSubtype="21" fill="hold" nodeType="withEffect">
                                  <p:stCondLst>
                                    <p:cond delay="0"/>
                                  </p:stCondLst>
                                  <p:childTnLst>
                                    <p:animEffect transition="out" filter="barn(inVertical)">
                                      <p:cBhvr>
                                        <p:cTn id="18" dur="500"/>
                                        <p:tgtEl>
                                          <p:spTgt spid="71"/>
                                        </p:tgtEl>
                                      </p:cBhvr>
                                    </p:animEffect>
                                    <p:set>
                                      <p:cBhvr>
                                        <p:cTn id="19" dur="1" fill="hold">
                                          <p:stCondLst>
                                            <p:cond delay="499"/>
                                          </p:stCondLst>
                                        </p:cTn>
                                        <p:tgtEl>
                                          <p:spTgt spid="71"/>
                                        </p:tgtEl>
                                        <p:attrNameLst>
                                          <p:attrName>style.visibility</p:attrName>
                                        </p:attrNameLst>
                                      </p:cBhvr>
                                      <p:to>
                                        <p:strVal val="hidden"/>
                                      </p:to>
                                    </p:set>
                                  </p:childTnLst>
                                </p:cTn>
                              </p:par>
                              <p:par>
                                <p:cTn id="20" presetID="16" presetClass="exit" presetSubtype="21" fill="hold" nodeType="withEffect">
                                  <p:stCondLst>
                                    <p:cond delay="0"/>
                                  </p:stCondLst>
                                  <p:childTnLst>
                                    <p:animEffect transition="out" filter="barn(inVertical)">
                                      <p:cBhvr>
                                        <p:cTn id="21" dur="500"/>
                                        <p:tgtEl>
                                          <p:spTgt spid="17"/>
                                        </p:tgtEl>
                                      </p:cBhvr>
                                    </p:animEffect>
                                    <p:set>
                                      <p:cBhvr>
                                        <p:cTn id="22" dur="1" fill="hold">
                                          <p:stCondLst>
                                            <p:cond delay="499"/>
                                          </p:stCondLst>
                                        </p:cTn>
                                        <p:tgtEl>
                                          <p:spTgt spid="17"/>
                                        </p:tgtEl>
                                        <p:attrNameLst>
                                          <p:attrName>style.visibility</p:attrName>
                                        </p:attrNameLst>
                                      </p:cBhvr>
                                      <p:to>
                                        <p:strVal val="hidden"/>
                                      </p:to>
                                    </p:set>
                                  </p:childTnLst>
                                </p:cTn>
                              </p:par>
                            </p:childTnLst>
                          </p:cTn>
                        </p:par>
                        <p:par>
                          <p:cTn id="23" fill="hold">
                            <p:stCondLst>
                              <p:cond delay="500"/>
                            </p:stCondLst>
                            <p:childTnLst>
                              <p:par>
                                <p:cTn id="24" presetID="64" presetClass="path" presetSubtype="0" accel="50000" decel="50000" fill="hold" nodeType="afterEffect">
                                  <p:stCondLst>
                                    <p:cond delay="0"/>
                                  </p:stCondLst>
                                  <p:childTnLst>
                                    <p:animMotion origin="layout" path="M 0 -3.7037E-6 L 0.00078 -0.10972 " pathEditMode="relative" rAng="0" ptsTypes="AA">
                                      <p:cBhvr>
                                        <p:cTn id="25" dur="2000" fill="hold"/>
                                        <p:tgtEl>
                                          <p:spTgt spid="6"/>
                                        </p:tgtEl>
                                        <p:attrNameLst>
                                          <p:attrName>ppt_x</p:attrName>
                                          <p:attrName>ppt_y</p:attrName>
                                        </p:attrNameLst>
                                      </p:cBhvr>
                                      <p:rCtr x="39" y="-5486"/>
                                    </p:animMotion>
                                  </p:childTnLst>
                                </p:cTn>
                              </p:par>
                              <p:par>
                                <p:cTn id="26" presetID="64" presetClass="path" presetSubtype="0" accel="50000" decel="50000" fill="hold" grpId="0" nodeType="withEffect">
                                  <p:stCondLst>
                                    <p:cond delay="0"/>
                                  </p:stCondLst>
                                  <p:childTnLst>
                                    <p:animMotion origin="layout" path="M 4.375E-6 2.96296E-6 L 4.375E-6 -0.1081 " pathEditMode="relative" rAng="0" ptsTypes="AA">
                                      <p:cBhvr>
                                        <p:cTn id="27" dur="2000" fill="hold"/>
                                        <p:tgtEl>
                                          <p:spTgt spid="9"/>
                                        </p:tgtEl>
                                        <p:attrNameLst>
                                          <p:attrName>ppt_x</p:attrName>
                                          <p:attrName>ppt_y</p:attrName>
                                        </p:attrNameLst>
                                      </p:cBhvr>
                                      <p:rCtr x="0" y="-5417"/>
                                    </p:animMotion>
                                  </p:childTnLst>
                                </p:cTn>
                              </p:par>
                              <p:par>
                                <p:cTn id="28" presetID="42" presetClass="path" presetSubtype="0" accel="50000" decel="50000" fill="hold" grpId="0" nodeType="withEffect">
                                  <p:stCondLst>
                                    <p:cond delay="0"/>
                                  </p:stCondLst>
                                  <p:childTnLst>
                                    <p:animMotion origin="layout" path="M 0 1.11111E-6 L 0 0.18889 " pathEditMode="relative" rAng="0" ptsTypes="AA">
                                      <p:cBhvr>
                                        <p:cTn id="29" dur="2000" fill="hold"/>
                                        <p:tgtEl>
                                          <p:spTgt spid="7"/>
                                        </p:tgtEl>
                                        <p:attrNameLst>
                                          <p:attrName>ppt_x</p:attrName>
                                          <p:attrName>ppt_y</p:attrName>
                                        </p:attrNameLst>
                                      </p:cBhvr>
                                      <p:rCtr x="0" y="9444"/>
                                    </p:animMotion>
                                  </p:childTnLst>
                                </p:cTn>
                              </p:par>
                              <p:par>
                                <p:cTn id="30" presetID="42" presetClass="path" presetSubtype="0" accel="50000" decel="50000" fill="hold" grpId="0" nodeType="withEffect">
                                  <p:stCondLst>
                                    <p:cond delay="0"/>
                                  </p:stCondLst>
                                  <p:childTnLst>
                                    <p:animMotion origin="layout" path="M 2.70833E-6 2.22222E-6 L 2.70833E-6 0.18727 " pathEditMode="relative" rAng="0" ptsTypes="AA">
                                      <p:cBhvr>
                                        <p:cTn id="31" dur="2000" fill="hold"/>
                                        <p:tgtEl>
                                          <p:spTgt spid="26"/>
                                        </p:tgtEl>
                                        <p:attrNameLst>
                                          <p:attrName>ppt_x</p:attrName>
                                          <p:attrName>ppt_y</p:attrName>
                                        </p:attrNameLst>
                                      </p:cBhvr>
                                      <p:rCtr x="0" y="9352"/>
                                    </p:animMotion>
                                  </p:childTnLst>
                                </p:cTn>
                              </p:par>
                              <p:par>
                                <p:cTn id="32" presetID="64" presetClass="path" presetSubtype="0" accel="50000" decel="50000" fill="hold" grpId="0" nodeType="withEffect">
                                  <p:stCondLst>
                                    <p:cond delay="0"/>
                                  </p:stCondLst>
                                  <p:childTnLst>
                                    <p:animMotion origin="layout" path="M -1.875E-6 2.59259E-6 L -1.875E-6 -0.13033 " pathEditMode="relative" rAng="0" ptsTypes="AA">
                                      <p:cBhvr>
                                        <p:cTn id="33" dur="2000" fill="hold"/>
                                        <p:tgtEl>
                                          <p:spTgt spid="32"/>
                                        </p:tgtEl>
                                        <p:attrNameLst>
                                          <p:attrName>ppt_x</p:attrName>
                                          <p:attrName>ppt_y</p:attrName>
                                        </p:attrNameLst>
                                      </p:cBhvr>
                                      <p:rCtr x="0" y="-6528"/>
                                    </p:animMotion>
                                  </p:childTnLst>
                                </p:cTn>
                              </p:par>
                              <p:par>
                                <p:cTn id="34" presetID="42" presetClass="path" presetSubtype="0" accel="50000" decel="50000" fill="hold" grpId="0" nodeType="withEffect">
                                  <p:stCondLst>
                                    <p:cond delay="0"/>
                                  </p:stCondLst>
                                  <p:childTnLst>
                                    <p:animMotion origin="layout" path="M 4.79167E-6 7.40741E-7 L 4.79167E-6 0.17662 " pathEditMode="relative" rAng="0" ptsTypes="AA">
                                      <p:cBhvr>
                                        <p:cTn id="35" dur="2000" fill="hold"/>
                                        <p:tgtEl>
                                          <p:spTgt spid="34"/>
                                        </p:tgtEl>
                                        <p:attrNameLst>
                                          <p:attrName>ppt_x</p:attrName>
                                          <p:attrName>ppt_y</p:attrName>
                                        </p:attrNameLst>
                                      </p:cBhvr>
                                      <p:rCtr x="0" y="8819"/>
                                    </p:animMotion>
                                  </p:childTnLst>
                                </p:cTn>
                              </p:par>
                            </p:childTnLst>
                          </p:cTn>
                        </p:par>
                        <p:par>
                          <p:cTn id="36" fill="hold">
                            <p:stCondLst>
                              <p:cond delay="2500"/>
                            </p:stCondLst>
                            <p:childTnLst>
                              <p:par>
                                <p:cTn id="37" presetID="10" presetClass="entr" presetSubtype="0" fill="hold" grpId="0" nodeType="afterEffect">
                                  <p:stCondLst>
                                    <p:cond delay="0"/>
                                  </p:stCondLst>
                                  <p:childTnLst>
                                    <p:set>
                                      <p:cBhvr>
                                        <p:cTn id="38" dur="1" fill="hold">
                                          <p:stCondLst>
                                            <p:cond delay="0"/>
                                          </p:stCondLst>
                                        </p:cTn>
                                        <p:tgtEl>
                                          <p:spTgt spid="14"/>
                                        </p:tgtEl>
                                        <p:attrNameLst>
                                          <p:attrName>style.visibility</p:attrName>
                                        </p:attrNameLst>
                                      </p:cBhvr>
                                      <p:to>
                                        <p:strVal val="visible"/>
                                      </p:to>
                                    </p:set>
                                    <p:animEffect transition="in" filter="fade">
                                      <p:cBhvr>
                                        <p:cTn id="39" dur="500"/>
                                        <p:tgtEl>
                                          <p:spTgt spid="14"/>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15"/>
                                        </p:tgtEl>
                                        <p:attrNameLst>
                                          <p:attrName>style.visibility</p:attrName>
                                        </p:attrNameLst>
                                      </p:cBhvr>
                                      <p:to>
                                        <p:strVal val="visible"/>
                                      </p:to>
                                    </p:set>
                                    <p:animEffect transition="in" filter="fade">
                                      <p:cBhvr>
                                        <p:cTn id="42" dur="500"/>
                                        <p:tgtEl>
                                          <p:spTgt spid="15"/>
                                        </p:tgtEl>
                                      </p:cBhvr>
                                    </p:animEffect>
                                  </p:childTnLst>
                                </p:cTn>
                              </p:par>
                              <p:par>
                                <p:cTn id="43" presetID="10" presetClass="entr" presetSubtype="0" fill="hold" grpId="0" nodeType="withEffect">
                                  <p:stCondLst>
                                    <p:cond delay="0"/>
                                  </p:stCondLst>
                                  <p:childTnLst>
                                    <p:set>
                                      <p:cBhvr>
                                        <p:cTn id="44" dur="1" fill="hold">
                                          <p:stCondLst>
                                            <p:cond delay="0"/>
                                          </p:stCondLst>
                                        </p:cTn>
                                        <p:tgtEl>
                                          <p:spTgt spid="22"/>
                                        </p:tgtEl>
                                        <p:attrNameLst>
                                          <p:attrName>style.visibility</p:attrName>
                                        </p:attrNameLst>
                                      </p:cBhvr>
                                      <p:to>
                                        <p:strVal val="visible"/>
                                      </p:to>
                                    </p:set>
                                    <p:animEffect transition="in" filter="fade">
                                      <p:cBhvr>
                                        <p:cTn id="45" dur="500"/>
                                        <p:tgtEl>
                                          <p:spTgt spid="22"/>
                                        </p:tgtEl>
                                      </p:cBhvr>
                                    </p:animEffect>
                                  </p:childTnLst>
                                </p:cTn>
                              </p:par>
                              <p:par>
                                <p:cTn id="46" presetID="10" presetClass="entr" presetSubtype="0" fill="hold" grpId="0" nodeType="withEffect">
                                  <p:stCondLst>
                                    <p:cond delay="0"/>
                                  </p:stCondLst>
                                  <p:childTnLst>
                                    <p:set>
                                      <p:cBhvr>
                                        <p:cTn id="47" dur="1" fill="hold">
                                          <p:stCondLst>
                                            <p:cond delay="0"/>
                                          </p:stCondLst>
                                        </p:cTn>
                                        <p:tgtEl>
                                          <p:spTgt spid="24"/>
                                        </p:tgtEl>
                                        <p:attrNameLst>
                                          <p:attrName>style.visibility</p:attrName>
                                        </p:attrNameLst>
                                      </p:cBhvr>
                                      <p:to>
                                        <p:strVal val="visible"/>
                                      </p:to>
                                    </p:set>
                                    <p:animEffect transition="in" filter="fade">
                                      <p:cBhvr>
                                        <p:cTn id="48" dur="500"/>
                                        <p:tgtEl>
                                          <p:spTgt spid="24"/>
                                        </p:tgtEl>
                                      </p:cBhvr>
                                    </p:animEffect>
                                  </p:childTnLst>
                                </p:cTn>
                              </p:par>
                              <p:par>
                                <p:cTn id="49" presetID="10" presetClass="entr" presetSubtype="0" fill="hold" grpId="0" nodeType="withEffect">
                                  <p:stCondLst>
                                    <p:cond delay="0"/>
                                  </p:stCondLst>
                                  <p:childTnLst>
                                    <p:set>
                                      <p:cBhvr>
                                        <p:cTn id="50" dur="1" fill="hold">
                                          <p:stCondLst>
                                            <p:cond delay="0"/>
                                          </p:stCondLst>
                                        </p:cTn>
                                        <p:tgtEl>
                                          <p:spTgt spid="81"/>
                                        </p:tgtEl>
                                        <p:attrNameLst>
                                          <p:attrName>style.visibility</p:attrName>
                                        </p:attrNameLst>
                                      </p:cBhvr>
                                      <p:to>
                                        <p:strVal val="visible"/>
                                      </p:to>
                                    </p:set>
                                    <p:animEffect transition="in" filter="fade">
                                      <p:cBhvr>
                                        <p:cTn id="51" dur="500"/>
                                        <p:tgtEl>
                                          <p:spTgt spid="81"/>
                                        </p:tgtEl>
                                      </p:cBhvr>
                                    </p:animEffect>
                                  </p:childTnLst>
                                </p:cTn>
                              </p:par>
                              <p:par>
                                <p:cTn id="52" presetID="10" presetClass="entr" presetSubtype="0" fill="hold" grpId="0" nodeType="withEffect">
                                  <p:stCondLst>
                                    <p:cond delay="0"/>
                                  </p:stCondLst>
                                  <p:childTnLst>
                                    <p:set>
                                      <p:cBhvr>
                                        <p:cTn id="53" dur="1" fill="hold">
                                          <p:stCondLst>
                                            <p:cond delay="0"/>
                                          </p:stCondLst>
                                        </p:cTn>
                                        <p:tgtEl>
                                          <p:spTgt spid="19"/>
                                        </p:tgtEl>
                                        <p:attrNameLst>
                                          <p:attrName>style.visibility</p:attrName>
                                        </p:attrNameLst>
                                      </p:cBhvr>
                                      <p:to>
                                        <p:strVal val="visible"/>
                                      </p:to>
                                    </p:set>
                                    <p:animEffect transition="in" filter="fade">
                                      <p:cBhvr>
                                        <p:cTn id="54" dur="500"/>
                                        <p:tgtEl>
                                          <p:spTgt spid="19"/>
                                        </p:tgtEl>
                                      </p:cBhvr>
                                    </p:animEffect>
                                  </p:childTnLst>
                                </p:cTn>
                              </p:par>
                              <p:par>
                                <p:cTn id="55" presetID="10" presetClass="entr" presetSubtype="0" fill="hold" grpId="0" nodeType="withEffect">
                                  <p:stCondLst>
                                    <p:cond delay="0"/>
                                  </p:stCondLst>
                                  <p:childTnLst>
                                    <p:set>
                                      <p:cBhvr>
                                        <p:cTn id="56" dur="1" fill="hold">
                                          <p:stCondLst>
                                            <p:cond delay="0"/>
                                          </p:stCondLst>
                                        </p:cTn>
                                        <p:tgtEl>
                                          <p:spTgt spid="3"/>
                                        </p:tgtEl>
                                        <p:attrNameLst>
                                          <p:attrName>style.visibility</p:attrName>
                                        </p:attrNameLst>
                                      </p:cBhvr>
                                      <p:to>
                                        <p:strVal val="visible"/>
                                      </p:to>
                                    </p:set>
                                    <p:animEffect transition="in" filter="fade">
                                      <p:cBhvr>
                                        <p:cTn id="57" dur="500"/>
                                        <p:tgtEl>
                                          <p:spTgt spid="3"/>
                                        </p:tgtEl>
                                      </p:cBhvr>
                                    </p:animEffect>
                                  </p:childTnLst>
                                </p:cTn>
                              </p:par>
                            </p:childTnLst>
                          </p:cTn>
                        </p:par>
                        <p:par>
                          <p:cTn id="58" fill="hold">
                            <p:stCondLst>
                              <p:cond delay="3000"/>
                            </p:stCondLst>
                            <p:childTnLst>
                              <p:par>
                                <p:cTn id="59" presetID="16" presetClass="entr" presetSubtype="21" fill="hold" nodeType="afterEffect">
                                  <p:stCondLst>
                                    <p:cond delay="0"/>
                                  </p:stCondLst>
                                  <p:childTnLst>
                                    <p:set>
                                      <p:cBhvr>
                                        <p:cTn id="60" dur="1" fill="hold">
                                          <p:stCondLst>
                                            <p:cond delay="0"/>
                                          </p:stCondLst>
                                        </p:cTn>
                                        <p:tgtEl>
                                          <p:spTgt spid="5"/>
                                        </p:tgtEl>
                                        <p:attrNameLst>
                                          <p:attrName>style.visibility</p:attrName>
                                        </p:attrNameLst>
                                      </p:cBhvr>
                                      <p:to>
                                        <p:strVal val="visible"/>
                                      </p:to>
                                    </p:set>
                                    <p:animEffect transition="in" filter="barn(inVertical)">
                                      <p:cBhvr>
                                        <p:cTn id="61" dur="500"/>
                                        <p:tgtEl>
                                          <p:spTgt spid="5"/>
                                        </p:tgtEl>
                                      </p:cBhvr>
                                    </p:animEffect>
                                  </p:childTnLst>
                                </p:cTn>
                              </p:par>
                              <p:par>
                                <p:cTn id="62" presetID="16" presetClass="entr" presetSubtype="21" fill="hold" nodeType="withEffect">
                                  <p:stCondLst>
                                    <p:cond delay="0"/>
                                  </p:stCondLst>
                                  <p:childTnLst>
                                    <p:set>
                                      <p:cBhvr>
                                        <p:cTn id="63" dur="1" fill="hold">
                                          <p:stCondLst>
                                            <p:cond delay="0"/>
                                          </p:stCondLst>
                                        </p:cTn>
                                        <p:tgtEl>
                                          <p:spTgt spid="10"/>
                                        </p:tgtEl>
                                        <p:attrNameLst>
                                          <p:attrName>style.visibility</p:attrName>
                                        </p:attrNameLst>
                                      </p:cBhvr>
                                      <p:to>
                                        <p:strVal val="visible"/>
                                      </p:to>
                                    </p:set>
                                    <p:animEffect transition="in" filter="barn(inVertical)">
                                      <p:cBhvr>
                                        <p:cTn id="64" dur="500"/>
                                        <p:tgtEl>
                                          <p:spTgt spid="10"/>
                                        </p:tgtEl>
                                      </p:cBhvr>
                                    </p:animEffect>
                                  </p:childTnLst>
                                </p:cTn>
                              </p:par>
                              <p:par>
                                <p:cTn id="65" presetID="16" presetClass="entr" presetSubtype="21" fill="hold" nodeType="withEffect">
                                  <p:stCondLst>
                                    <p:cond delay="0"/>
                                  </p:stCondLst>
                                  <p:childTnLst>
                                    <p:set>
                                      <p:cBhvr>
                                        <p:cTn id="66" dur="1" fill="hold">
                                          <p:stCondLst>
                                            <p:cond delay="0"/>
                                          </p:stCondLst>
                                        </p:cTn>
                                        <p:tgtEl>
                                          <p:spTgt spid="12"/>
                                        </p:tgtEl>
                                        <p:attrNameLst>
                                          <p:attrName>style.visibility</p:attrName>
                                        </p:attrNameLst>
                                      </p:cBhvr>
                                      <p:to>
                                        <p:strVal val="visible"/>
                                      </p:to>
                                    </p:set>
                                    <p:animEffect transition="in" filter="barn(inVertical)">
                                      <p:cBhvr>
                                        <p:cTn id="67" dur="500"/>
                                        <p:tgtEl>
                                          <p:spTgt spid="12"/>
                                        </p:tgtEl>
                                      </p:cBhvr>
                                    </p:animEffect>
                                  </p:childTnLst>
                                </p:cTn>
                              </p:par>
                              <p:par>
                                <p:cTn id="68" presetID="16" presetClass="entr" presetSubtype="21" fill="hold" nodeType="withEffect">
                                  <p:stCondLst>
                                    <p:cond delay="0"/>
                                  </p:stCondLst>
                                  <p:childTnLst>
                                    <p:set>
                                      <p:cBhvr>
                                        <p:cTn id="69" dur="1" fill="hold">
                                          <p:stCondLst>
                                            <p:cond delay="0"/>
                                          </p:stCondLst>
                                        </p:cTn>
                                        <p:tgtEl>
                                          <p:spTgt spid="28"/>
                                        </p:tgtEl>
                                        <p:attrNameLst>
                                          <p:attrName>style.visibility</p:attrName>
                                        </p:attrNameLst>
                                      </p:cBhvr>
                                      <p:to>
                                        <p:strVal val="visible"/>
                                      </p:to>
                                    </p:set>
                                    <p:animEffect transition="in" filter="barn(inVertical)">
                                      <p:cBhvr>
                                        <p:cTn id="70" dur="500"/>
                                        <p:tgtEl>
                                          <p:spTgt spid="28"/>
                                        </p:tgtEl>
                                      </p:cBhvr>
                                    </p:animEffect>
                                  </p:childTnLst>
                                </p:cTn>
                              </p:par>
                              <p:par>
                                <p:cTn id="71" presetID="16" presetClass="entr" presetSubtype="21" fill="hold" nodeType="withEffect">
                                  <p:stCondLst>
                                    <p:cond delay="0"/>
                                  </p:stCondLst>
                                  <p:childTnLst>
                                    <p:set>
                                      <p:cBhvr>
                                        <p:cTn id="72" dur="1" fill="hold">
                                          <p:stCondLst>
                                            <p:cond delay="0"/>
                                          </p:stCondLst>
                                        </p:cTn>
                                        <p:tgtEl>
                                          <p:spTgt spid="31"/>
                                        </p:tgtEl>
                                        <p:attrNameLst>
                                          <p:attrName>style.visibility</p:attrName>
                                        </p:attrNameLst>
                                      </p:cBhvr>
                                      <p:to>
                                        <p:strVal val="visible"/>
                                      </p:to>
                                    </p:set>
                                    <p:animEffect transition="in" filter="barn(inVertical)">
                                      <p:cBhvr>
                                        <p:cTn id="73" dur="500"/>
                                        <p:tgtEl>
                                          <p:spTgt spid="31"/>
                                        </p:tgtEl>
                                      </p:cBhvr>
                                    </p:animEffect>
                                  </p:childTnLst>
                                </p:cTn>
                              </p:par>
                              <p:par>
                                <p:cTn id="74" presetID="16" presetClass="entr" presetSubtype="21" fill="hold" nodeType="withEffect">
                                  <p:stCondLst>
                                    <p:cond delay="0"/>
                                  </p:stCondLst>
                                  <p:childTnLst>
                                    <p:set>
                                      <p:cBhvr>
                                        <p:cTn id="75" dur="1" fill="hold">
                                          <p:stCondLst>
                                            <p:cond delay="0"/>
                                          </p:stCondLst>
                                        </p:cTn>
                                        <p:tgtEl>
                                          <p:spTgt spid="33"/>
                                        </p:tgtEl>
                                        <p:attrNameLst>
                                          <p:attrName>style.visibility</p:attrName>
                                        </p:attrNameLst>
                                      </p:cBhvr>
                                      <p:to>
                                        <p:strVal val="visible"/>
                                      </p:to>
                                    </p:set>
                                    <p:animEffect transition="in" filter="barn(inVertical)">
                                      <p:cBhvr>
                                        <p:cTn id="76" dur="500"/>
                                        <p:tgtEl>
                                          <p:spTgt spid="33"/>
                                        </p:tgtEl>
                                      </p:cBhvr>
                                    </p:animEffect>
                                  </p:childTnLst>
                                </p:cTn>
                              </p:par>
                              <p:par>
                                <p:cTn id="77" presetID="16" presetClass="entr" presetSubtype="21" fill="hold" nodeType="withEffect">
                                  <p:stCondLst>
                                    <p:cond delay="0"/>
                                  </p:stCondLst>
                                  <p:childTnLst>
                                    <p:set>
                                      <p:cBhvr>
                                        <p:cTn id="78" dur="1" fill="hold">
                                          <p:stCondLst>
                                            <p:cond delay="0"/>
                                          </p:stCondLst>
                                        </p:cTn>
                                        <p:tgtEl>
                                          <p:spTgt spid="40"/>
                                        </p:tgtEl>
                                        <p:attrNameLst>
                                          <p:attrName>style.visibility</p:attrName>
                                        </p:attrNameLst>
                                      </p:cBhvr>
                                      <p:to>
                                        <p:strVal val="visible"/>
                                      </p:to>
                                    </p:set>
                                    <p:animEffect transition="in" filter="barn(inVertical)">
                                      <p:cBhvr>
                                        <p:cTn id="79" dur="500"/>
                                        <p:tgtEl>
                                          <p:spTgt spid="40"/>
                                        </p:tgtEl>
                                      </p:cBhvr>
                                    </p:animEffect>
                                  </p:childTnLst>
                                </p:cTn>
                              </p:par>
                              <p:par>
                                <p:cTn id="80" presetID="16" presetClass="entr" presetSubtype="21" fill="hold" nodeType="withEffect">
                                  <p:stCondLst>
                                    <p:cond delay="0"/>
                                  </p:stCondLst>
                                  <p:childTnLst>
                                    <p:set>
                                      <p:cBhvr>
                                        <p:cTn id="81" dur="1" fill="hold">
                                          <p:stCondLst>
                                            <p:cond delay="0"/>
                                          </p:stCondLst>
                                        </p:cTn>
                                        <p:tgtEl>
                                          <p:spTgt spid="42"/>
                                        </p:tgtEl>
                                        <p:attrNameLst>
                                          <p:attrName>style.visibility</p:attrName>
                                        </p:attrNameLst>
                                      </p:cBhvr>
                                      <p:to>
                                        <p:strVal val="visible"/>
                                      </p:to>
                                    </p:set>
                                    <p:animEffect transition="in" filter="barn(inVertical)">
                                      <p:cBhvr>
                                        <p:cTn id="82" dur="500"/>
                                        <p:tgtEl>
                                          <p:spTgt spid="42"/>
                                        </p:tgtEl>
                                      </p:cBhvr>
                                    </p:animEffect>
                                  </p:childTnLst>
                                </p:cTn>
                              </p:par>
                              <p:par>
                                <p:cTn id="83" presetID="16" presetClass="entr" presetSubtype="21" fill="hold" nodeType="withEffect">
                                  <p:stCondLst>
                                    <p:cond delay="0"/>
                                  </p:stCondLst>
                                  <p:childTnLst>
                                    <p:set>
                                      <p:cBhvr>
                                        <p:cTn id="84" dur="1" fill="hold">
                                          <p:stCondLst>
                                            <p:cond delay="0"/>
                                          </p:stCondLst>
                                        </p:cTn>
                                        <p:tgtEl>
                                          <p:spTgt spid="38"/>
                                        </p:tgtEl>
                                        <p:attrNameLst>
                                          <p:attrName>style.visibility</p:attrName>
                                        </p:attrNameLst>
                                      </p:cBhvr>
                                      <p:to>
                                        <p:strVal val="visible"/>
                                      </p:to>
                                    </p:set>
                                    <p:animEffect transition="in" filter="barn(inVertical)">
                                      <p:cBhvr>
                                        <p:cTn id="85" dur="500"/>
                                        <p:tgtEl>
                                          <p:spTgt spid="38"/>
                                        </p:tgtEl>
                                      </p:cBhvr>
                                    </p:animEffect>
                                  </p:childTnLst>
                                </p:cTn>
                              </p:par>
                              <p:par>
                                <p:cTn id="86" presetID="16" presetClass="entr" presetSubtype="21" fill="hold" nodeType="withEffect">
                                  <p:stCondLst>
                                    <p:cond delay="0"/>
                                  </p:stCondLst>
                                  <p:childTnLst>
                                    <p:set>
                                      <p:cBhvr>
                                        <p:cTn id="87" dur="1" fill="hold">
                                          <p:stCondLst>
                                            <p:cond delay="0"/>
                                          </p:stCondLst>
                                        </p:cTn>
                                        <p:tgtEl>
                                          <p:spTgt spid="36"/>
                                        </p:tgtEl>
                                        <p:attrNameLst>
                                          <p:attrName>style.visibility</p:attrName>
                                        </p:attrNameLst>
                                      </p:cBhvr>
                                      <p:to>
                                        <p:strVal val="visible"/>
                                      </p:to>
                                    </p:set>
                                    <p:animEffect transition="in" filter="barn(inVertical)">
                                      <p:cBhvr>
                                        <p:cTn id="88" dur="500"/>
                                        <p:tgtEl>
                                          <p:spTgt spid="36"/>
                                        </p:tgtEl>
                                      </p:cBhvr>
                                    </p:animEffect>
                                  </p:childTnLst>
                                </p:cTn>
                              </p:par>
                              <p:par>
                                <p:cTn id="89" presetID="16" presetClass="entr" presetSubtype="21" fill="hold" nodeType="withEffect">
                                  <p:stCondLst>
                                    <p:cond delay="0"/>
                                  </p:stCondLst>
                                  <p:childTnLst>
                                    <p:set>
                                      <p:cBhvr>
                                        <p:cTn id="90" dur="1" fill="hold">
                                          <p:stCondLst>
                                            <p:cond delay="0"/>
                                          </p:stCondLst>
                                        </p:cTn>
                                        <p:tgtEl>
                                          <p:spTgt spid="83"/>
                                        </p:tgtEl>
                                        <p:attrNameLst>
                                          <p:attrName>style.visibility</p:attrName>
                                        </p:attrNameLst>
                                      </p:cBhvr>
                                      <p:to>
                                        <p:strVal val="visible"/>
                                      </p:to>
                                    </p:set>
                                    <p:animEffect transition="in" filter="barn(inVertical)">
                                      <p:cBhvr>
                                        <p:cTn id="91" dur="500"/>
                                        <p:tgtEl>
                                          <p:spTgt spid="83"/>
                                        </p:tgtEl>
                                      </p:cBhvr>
                                    </p:animEffect>
                                  </p:childTnLst>
                                </p:cTn>
                              </p:par>
                              <p:par>
                                <p:cTn id="92" presetID="16" presetClass="entr" presetSubtype="21" fill="hold" nodeType="withEffect">
                                  <p:stCondLst>
                                    <p:cond delay="0"/>
                                  </p:stCondLst>
                                  <p:childTnLst>
                                    <p:set>
                                      <p:cBhvr>
                                        <p:cTn id="93" dur="1" fill="hold">
                                          <p:stCondLst>
                                            <p:cond delay="0"/>
                                          </p:stCondLst>
                                        </p:cTn>
                                        <p:tgtEl>
                                          <p:spTgt spid="89"/>
                                        </p:tgtEl>
                                        <p:attrNameLst>
                                          <p:attrName>style.visibility</p:attrName>
                                        </p:attrNameLst>
                                      </p:cBhvr>
                                      <p:to>
                                        <p:strVal val="visible"/>
                                      </p:to>
                                    </p:set>
                                    <p:animEffect transition="in" filter="barn(inVertical)">
                                      <p:cBhvr>
                                        <p:cTn id="94" dur="500"/>
                                        <p:tgtEl>
                                          <p:spTgt spid="8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26" grpId="0" animBg="1"/>
      <p:bldP spid="9" grpId="0" animBg="1"/>
      <p:bldP spid="14" grpId="0"/>
      <p:bldP spid="15" grpId="0"/>
      <p:bldP spid="19" grpId="0"/>
      <p:bldP spid="22" grpId="0"/>
      <p:bldP spid="24" grpId="0"/>
      <p:bldP spid="81" grpId="0"/>
      <p:bldP spid="32" grpId="0"/>
      <p:bldP spid="34" grpId="0"/>
      <p:bldP spid="3"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650875"/>
          </a:xfrm>
        </p:spPr>
        <p:txBody>
          <a:bodyPr>
            <a:normAutofit fontScale="90000"/>
          </a:bodyPr>
          <a:lstStyle/>
          <a:p>
            <a:r>
              <a:rPr lang="en-US" dirty="0">
                <a:solidFill>
                  <a:srgbClr val="0070C0"/>
                </a:solidFill>
              </a:rPr>
              <a:t>Problem Setup</a:t>
            </a:r>
          </a:p>
        </p:txBody>
      </p:sp>
      <p:sp>
        <p:nvSpPr>
          <p:cNvPr id="7" name="TextBox 6"/>
          <p:cNvSpPr txBox="1"/>
          <p:nvPr/>
        </p:nvSpPr>
        <p:spPr>
          <a:xfrm>
            <a:off x="1699490" y="4408251"/>
            <a:ext cx="8793018" cy="461665"/>
          </a:xfrm>
          <a:prstGeom prst="rect">
            <a:avLst/>
          </a:prstGeom>
          <a:noFill/>
        </p:spPr>
        <p:txBody>
          <a:bodyPr wrap="square" rtlCol="0">
            <a:spAutoFit/>
          </a:bodyPr>
          <a:lstStyle/>
          <a:p>
            <a:pPr algn="ctr"/>
            <a:r>
              <a:rPr lang="en-US" sz="2400" dirty="0"/>
              <a:t> The </a:t>
            </a:r>
            <a:r>
              <a:rPr lang="en-US" sz="2400" dirty="0">
                <a:solidFill>
                  <a:srgbClr val="FF0000"/>
                </a:solidFill>
              </a:rPr>
              <a:t>Raptors </a:t>
            </a:r>
            <a:r>
              <a:rPr lang="en-US" sz="2400" dirty="0"/>
              <a:t> (  </a:t>
            </a:r>
            <a:r>
              <a:rPr lang="en-US" sz="2400" dirty="0">
                <a:solidFill>
                  <a:srgbClr val="FF0000"/>
                </a:solidFill>
              </a:rPr>
              <a:t>33</a:t>
            </a:r>
            <a:r>
              <a:rPr lang="en-US" sz="2400" dirty="0"/>
              <a:t>  -  </a:t>
            </a:r>
            <a:r>
              <a:rPr lang="en-US" sz="2400" dirty="0">
                <a:solidFill>
                  <a:srgbClr val="FF0000"/>
                </a:solidFill>
              </a:rPr>
              <a:t>15</a:t>
            </a:r>
            <a:r>
              <a:rPr lang="en-US" sz="2400" dirty="0"/>
              <a:t>  )  </a:t>
            </a:r>
            <a:r>
              <a:rPr lang="en-US" sz="2400" dirty="0">
                <a:solidFill>
                  <a:srgbClr val="FF0000"/>
                </a:solidFill>
              </a:rPr>
              <a:t>edged out  </a:t>
            </a:r>
            <a:r>
              <a:rPr lang="en-US" sz="2400" dirty="0"/>
              <a:t>the  </a:t>
            </a:r>
            <a:r>
              <a:rPr lang="en-US" sz="2400" dirty="0">
                <a:solidFill>
                  <a:srgbClr val="FF0000"/>
                </a:solidFill>
              </a:rPr>
              <a:t>Wizards</a:t>
            </a:r>
            <a:r>
              <a:rPr lang="en-US" sz="2400" dirty="0"/>
              <a:t>  on  </a:t>
            </a:r>
            <a:r>
              <a:rPr lang="en-US" sz="2400" dirty="0">
                <a:solidFill>
                  <a:srgbClr val="FF0000"/>
                </a:solidFill>
              </a:rPr>
              <a:t>Tuesday</a:t>
            </a:r>
            <a:r>
              <a:rPr lang="en-US" sz="2400" dirty="0"/>
              <a:t>  …</a:t>
            </a:r>
          </a:p>
        </p:txBody>
      </p:sp>
      <p:sp>
        <p:nvSpPr>
          <p:cNvPr id="26" name="Rounded Rectangle 25"/>
          <p:cNvSpPr/>
          <p:nvPr/>
        </p:nvSpPr>
        <p:spPr>
          <a:xfrm>
            <a:off x="5254557" y="4438757"/>
            <a:ext cx="1336502" cy="421025"/>
          </a:xfrm>
          <a:prstGeom prst="roundRect">
            <a:avLst>
              <a:gd name="adj" fmla="val 19080"/>
            </a:avLst>
          </a:prstGeom>
          <a:noFill/>
          <a:ln w="9525" cap="flat" cmpd="sng" algn="ctr">
            <a:solidFill>
              <a:schemeClr val="accent5"/>
            </a:solidFill>
            <a:prstDash val="solid"/>
            <a:round/>
            <a:headEnd type="none" w="med" len="med"/>
            <a:tailEnd type="none" w="med" len="med"/>
          </a:ln>
        </p:spPr>
        <p:style>
          <a:lnRef idx="0">
            <a:scrgbClr r="0" g="0" b="0"/>
          </a:lnRef>
          <a:fillRef idx="0">
            <a:scrgbClr r="0" g="0" b="0"/>
          </a:fillRef>
          <a:effectRef idx="0">
            <a:scrgbClr r="0" g="0" b="0"/>
          </a:effectRef>
          <a:fontRef idx="minor">
            <a:schemeClr val="accent5"/>
          </a:fontRef>
        </p:style>
        <p:txBody>
          <a:bodyPr rtlCol="0" anchor="ctr"/>
          <a:lstStyle/>
          <a:p>
            <a:pPr algn="ctr"/>
            <a:endParaRPr lang="en-US">
              <a:ln w="0"/>
              <a:solidFill>
                <a:schemeClr val="tx1"/>
              </a:solidFill>
              <a:effectLst>
                <a:outerShdw blurRad="38100" dist="19050" dir="2700000" algn="tl" rotWithShape="0">
                  <a:schemeClr val="dk1">
                    <a:alpha val="40000"/>
                  </a:schemeClr>
                </a:outerShdw>
              </a:effectLst>
            </a:endParaRPr>
          </a:p>
        </p:txBody>
      </p:sp>
      <p:sp>
        <p:nvSpPr>
          <p:cNvPr id="14" name="TextBox 13"/>
          <p:cNvSpPr txBox="1"/>
          <p:nvPr/>
        </p:nvSpPr>
        <p:spPr>
          <a:xfrm>
            <a:off x="1983902" y="3717073"/>
            <a:ext cx="1753878" cy="461665"/>
          </a:xfrm>
          <a:prstGeom prst="rect">
            <a:avLst/>
          </a:prstGeom>
          <a:noFill/>
        </p:spPr>
        <p:txBody>
          <a:bodyPr wrap="none" rtlCol="0">
            <a:spAutoFit/>
          </a:bodyPr>
          <a:lstStyle/>
          <a:p>
            <a:r>
              <a:rPr lang="en-US" sz="2400" dirty="0" err="1">
                <a:solidFill>
                  <a:srgbClr val="7030A0"/>
                </a:solidFill>
              </a:rPr>
              <a:t>Team_Name</a:t>
            </a:r>
            <a:endParaRPr lang="en-US" sz="2400" dirty="0">
              <a:solidFill>
                <a:srgbClr val="7030A0"/>
              </a:solidFill>
            </a:endParaRPr>
          </a:p>
        </p:txBody>
      </p:sp>
      <p:sp>
        <p:nvSpPr>
          <p:cNvPr id="15" name="TextBox 14"/>
          <p:cNvSpPr txBox="1"/>
          <p:nvPr/>
        </p:nvSpPr>
        <p:spPr>
          <a:xfrm>
            <a:off x="3447622" y="3141183"/>
            <a:ext cx="1635256" cy="461665"/>
          </a:xfrm>
          <a:prstGeom prst="rect">
            <a:avLst/>
          </a:prstGeom>
          <a:noFill/>
        </p:spPr>
        <p:txBody>
          <a:bodyPr wrap="none" rtlCol="0">
            <a:spAutoFit/>
          </a:bodyPr>
          <a:lstStyle/>
          <a:p>
            <a:r>
              <a:rPr lang="en-US" sz="2400" dirty="0" err="1">
                <a:solidFill>
                  <a:schemeClr val="accent6">
                    <a:lumMod val="75000"/>
                  </a:schemeClr>
                </a:solidFill>
              </a:rPr>
              <a:t>Team_Wins</a:t>
            </a:r>
            <a:endParaRPr lang="en-US" sz="2400" dirty="0">
              <a:solidFill>
                <a:schemeClr val="accent6">
                  <a:lumMod val="75000"/>
                </a:schemeClr>
              </a:solidFill>
            </a:endParaRPr>
          </a:p>
        </p:txBody>
      </p:sp>
      <p:sp>
        <p:nvSpPr>
          <p:cNvPr id="19" name="TextBox 18"/>
          <p:cNvSpPr txBox="1"/>
          <p:nvPr/>
        </p:nvSpPr>
        <p:spPr>
          <a:xfrm>
            <a:off x="4733713" y="3720748"/>
            <a:ext cx="1814792" cy="461665"/>
          </a:xfrm>
          <a:prstGeom prst="rect">
            <a:avLst/>
          </a:prstGeom>
          <a:noFill/>
        </p:spPr>
        <p:txBody>
          <a:bodyPr wrap="none" rtlCol="0">
            <a:spAutoFit/>
          </a:bodyPr>
          <a:lstStyle/>
          <a:p>
            <a:r>
              <a:rPr lang="en-US" sz="2400" dirty="0" err="1">
                <a:solidFill>
                  <a:schemeClr val="accent6">
                    <a:lumMod val="75000"/>
                  </a:schemeClr>
                </a:solidFill>
              </a:rPr>
              <a:t>Team_Losses</a:t>
            </a:r>
            <a:endParaRPr lang="en-US" sz="2400" dirty="0">
              <a:solidFill>
                <a:schemeClr val="accent6">
                  <a:lumMod val="75000"/>
                </a:schemeClr>
              </a:solidFill>
            </a:endParaRPr>
          </a:p>
        </p:txBody>
      </p:sp>
      <p:sp>
        <p:nvSpPr>
          <p:cNvPr id="22" name="TextBox 21"/>
          <p:cNvSpPr txBox="1"/>
          <p:nvPr/>
        </p:nvSpPr>
        <p:spPr>
          <a:xfrm>
            <a:off x="6240549" y="3141183"/>
            <a:ext cx="1765227" cy="461665"/>
          </a:xfrm>
          <a:prstGeom prst="rect">
            <a:avLst/>
          </a:prstGeom>
          <a:noFill/>
        </p:spPr>
        <p:txBody>
          <a:bodyPr wrap="none" rtlCol="0">
            <a:spAutoFit/>
          </a:bodyPr>
          <a:lstStyle/>
          <a:p>
            <a:r>
              <a:rPr lang="en-US" sz="2400" dirty="0" err="1">
                <a:solidFill>
                  <a:schemeClr val="accent6">
                    <a:lumMod val="75000"/>
                  </a:schemeClr>
                </a:solidFill>
              </a:rPr>
              <a:t>Points_Delta</a:t>
            </a:r>
            <a:endParaRPr lang="en-US" sz="2400" dirty="0">
              <a:solidFill>
                <a:schemeClr val="accent6">
                  <a:lumMod val="75000"/>
                </a:schemeClr>
              </a:solidFill>
            </a:endParaRPr>
          </a:p>
        </p:txBody>
      </p:sp>
      <p:sp>
        <p:nvSpPr>
          <p:cNvPr id="24" name="TextBox 23"/>
          <p:cNvSpPr txBox="1"/>
          <p:nvPr/>
        </p:nvSpPr>
        <p:spPr>
          <a:xfrm>
            <a:off x="7573002" y="3680108"/>
            <a:ext cx="1753878" cy="461665"/>
          </a:xfrm>
          <a:prstGeom prst="rect">
            <a:avLst/>
          </a:prstGeom>
          <a:noFill/>
        </p:spPr>
        <p:txBody>
          <a:bodyPr wrap="none" rtlCol="0">
            <a:spAutoFit/>
          </a:bodyPr>
          <a:lstStyle/>
          <a:p>
            <a:r>
              <a:rPr lang="en-US" sz="2400" dirty="0" err="1">
                <a:solidFill>
                  <a:srgbClr val="7030A0"/>
                </a:solidFill>
              </a:rPr>
              <a:t>Team_Name</a:t>
            </a:r>
            <a:endParaRPr lang="en-US" sz="2400" dirty="0">
              <a:solidFill>
                <a:srgbClr val="7030A0"/>
              </a:solidFill>
            </a:endParaRPr>
          </a:p>
        </p:txBody>
      </p:sp>
      <p:cxnSp>
        <p:nvCxnSpPr>
          <p:cNvPr id="10" name="Straight Connector 9"/>
          <p:cNvCxnSpPr>
            <a:stCxn id="14" idx="2"/>
          </p:cNvCxnSpPr>
          <p:nvPr/>
        </p:nvCxnSpPr>
        <p:spPr>
          <a:xfrm>
            <a:off x="2860841" y="4178738"/>
            <a:ext cx="429047" cy="1634140"/>
          </a:xfrm>
          <a:prstGeom prst="line">
            <a:avLst/>
          </a:prstGeom>
        </p:spPr>
        <p:style>
          <a:lnRef idx="3">
            <a:schemeClr val="accent2"/>
          </a:lnRef>
          <a:fillRef idx="0">
            <a:schemeClr val="accent2"/>
          </a:fillRef>
          <a:effectRef idx="2">
            <a:schemeClr val="accent2"/>
          </a:effectRef>
          <a:fontRef idx="minor">
            <a:schemeClr val="tx1"/>
          </a:fontRef>
        </p:style>
      </p:cxnSp>
      <p:cxnSp>
        <p:nvCxnSpPr>
          <p:cNvPr id="28" name="Straight Connector 27"/>
          <p:cNvCxnSpPr>
            <a:stCxn id="15" idx="2"/>
          </p:cNvCxnSpPr>
          <p:nvPr/>
        </p:nvCxnSpPr>
        <p:spPr>
          <a:xfrm flipH="1">
            <a:off x="4121726" y="3602848"/>
            <a:ext cx="143524" cy="2150705"/>
          </a:xfrm>
          <a:prstGeom prst="line">
            <a:avLst/>
          </a:prstGeom>
        </p:spPr>
        <p:style>
          <a:lnRef idx="3">
            <a:schemeClr val="accent2"/>
          </a:lnRef>
          <a:fillRef idx="0">
            <a:schemeClr val="accent2"/>
          </a:fillRef>
          <a:effectRef idx="2">
            <a:schemeClr val="accent2"/>
          </a:effectRef>
          <a:fontRef idx="minor">
            <a:schemeClr val="tx1"/>
          </a:fontRef>
        </p:style>
      </p:cxnSp>
      <p:cxnSp>
        <p:nvCxnSpPr>
          <p:cNvPr id="33" name="Straight Connector 32"/>
          <p:cNvCxnSpPr>
            <a:stCxn id="19" idx="2"/>
          </p:cNvCxnSpPr>
          <p:nvPr/>
        </p:nvCxnSpPr>
        <p:spPr>
          <a:xfrm flipH="1">
            <a:off x="4804718" y="4182413"/>
            <a:ext cx="836391" cy="1630465"/>
          </a:xfrm>
          <a:prstGeom prst="line">
            <a:avLst/>
          </a:prstGeom>
        </p:spPr>
        <p:style>
          <a:lnRef idx="3">
            <a:schemeClr val="accent2"/>
          </a:lnRef>
          <a:fillRef idx="0">
            <a:schemeClr val="accent2"/>
          </a:fillRef>
          <a:effectRef idx="2">
            <a:schemeClr val="accent2"/>
          </a:effectRef>
          <a:fontRef idx="minor">
            <a:schemeClr val="tx1"/>
          </a:fontRef>
        </p:style>
      </p:cxnSp>
      <p:cxnSp>
        <p:nvCxnSpPr>
          <p:cNvPr id="38" name="Straight Connector 37"/>
          <p:cNvCxnSpPr>
            <a:stCxn id="22" idx="2"/>
          </p:cNvCxnSpPr>
          <p:nvPr/>
        </p:nvCxnSpPr>
        <p:spPr>
          <a:xfrm flipH="1">
            <a:off x="6086693" y="3602848"/>
            <a:ext cx="1036470" cy="2150705"/>
          </a:xfrm>
          <a:prstGeom prst="line">
            <a:avLst/>
          </a:prstGeom>
        </p:spPr>
        <p:style>
          <a:lnRef idx="3">
            <a:schemeClr val="accent2"/>
          </a:lnRef>
          <a:fillRef idx="0">
            <a:schemeClr val="accent2"/>
          </a:fillRef>
          <a:effectRef idx="2">
            <a:schemeClr val="accent2"/>
          </a:effectRef>
          <a:fontRef idx="minor">
            <a:schemeClr val="tx1"/>
          </a:fontRef>
        </p:style>
      </p:cxnSp>
      <p:cxnSp>
        <p:nvCxnSpPr>
          <p:cNvPr id="42" name="Straight Connector 41"/>
          <p:cNvCxnSpPr>
            <a:stCxn id="24" idx="2"/>
          </p:cNvCxnSpPr>
          <p:nvPr/>
        </p:nvCxnSpPr>
        <p:spPr>
          <a:xfrm flipH="1">
            <a:off x="7794513" y="4141773"/>
            <a:ext cx="655428" cy="1611780"/>
          </a:xfrm>
          <a:prstGeom prst="line">
            <a:avLst/>
          </a:prstGeom>
        </p:spPr>
        <p:style>
          <a:lnRef idx="3">
            <a:schemeClr val="accent2"/>
          </a:lnRef>
          <a:fillRef idx="0">
            <a:schemeClr val="accent2"/>
          </a:fillRef>
          <a:effectRef idx="2">
            <a:schemeClr val="accent2"/>
          </a:effectRef>
          <a:fontRef idx="minor">
            <a:schemeClr val="tx1"/>
          </a:fontRef>
        </p:style>
      </p:cxnSp>
      <p:sp>
        <p:nvSpPr>
          <p:cNvPr id="81" name="TextBox 80"/>
          <p:cNvSpPr txBox="1"/>
          <p:nvPr/>
        </p:nvSpPr>
        <p:spPr>
          <a:xfrm>
            <a:off x="9035840" y="3136387"/>
            <a:ext cx="771558" cy="461665"/>
          </a:xfrm>
          <a:prstGeom prst="rect">
            <a:avLst/>
          </a:prstGeom>
          <a:noFill/>
        </p:spPr>
        <p:txBody>
          <a:bodyPr wrap="none" rtlCol="0">
            <a:spAutoFit/>
          </a:bodyPr>
          <a:lstStyle/>
          <a:p>
            <a:r>
              <a:rPr lang="en-US" sz="2400" dirty="0">
                <a:solidFill>
                  <a:srgbClr val="00B0F0"/>
                </a:solidFill>
              </a:rPr>
              <a:t>Date</a:t>
            </a:r>
          </a:p>
        </p:txBody>
      </p:sp>
      <p:cxnSp>
        <p:nvCxnSpPr>
          <p:cNvPr id="83" name="Straight Connector 82"/>
          <p:cNvCxnSpPr>
            <a:stCxn id="81" idx="2"/>
          </p:cNvCxnSpPr>
          <p:nvPr/>
        </p:nvCxnSpPr>
        <p:spPr>
          <a:xfrm flipH="1">
            <a:off x="9193574" y="3598052"/>
            <a:ext cx="228045" cy="2120387"/>
          </a:xfrm>
          <a:prstGeom prst="line">
            <a:avLst/>
          </a:prstGeom>
        </p:spPr>
        <p:style>
          <a:lnRef idx="3">
            <a:schemeClr val="accent2"/>
          </a:lnRef>
          <a:fillRef idx="0">
            <a:schemeClr val="accent2"/>
          </a:fillRef>
          <a:effectRef idx="2">
            <a:schemeClr val="accent2"/>
          </a:effectRef>
          <a:fontRef idx="minor">
            <a:schemeClr val="tx1"/>
          </a:fontRef>
        </p:style>
      </p:cxnSp>
      <p:sp>
        <p:nvSpPr>
          <p:cNvPr id="32" name="TextBox 31"/>
          <p:cNvSpPr txBox="1"/>
          <p:nvPr/>
        </p:nvSpPr>
        <p:spPr>
          <a:xfrm>
            <a:off x="5757605" y="5763713"/>
            <a:ext cx="840295" cy="461665"/>
          </a:xfrm>
          <a:prstGeom prst="rect">
            <a:avLst/>
          </a:prstGeom>
          <a:noFill/>
        </p:spPr>
        <p:txBody>
          <a:bodyPr wrap="none" rtlCol="0">
            <a:spAutoFit/>
          </a:bodyPr>
          <a:lstStyle/>
          <a:p>
            <a:r>
              <a:rPr lang="en-US" sz="2400" dirty="0">
                <a:solidFill>
                  <a:schemeClr val="accent4">
                    <a:lumMod val="50000"/>
                  </a:schemeClr>
                </a:solidFill>
              </a:rPr>
              <a:t>NULL</a:t>
            </a:r>
          </a:p>
        </p:txBody>
      </p:sp>
      <p:cxnSp>
        <p:nvCxnSpPr>
          <p:cNvPr id="4" name="Straight Connector 3"/>
          <p:cNvCxnSpPr>
            <a:stCxn id="32" idx="0"/>
          </p:cNvCxnSpPr>
          <p:nvPr/>
        </p:nvCxnSpPr>
        <p:spPr>
          <a:xfrm flipH="1" flipV="1">
            <a:off x="2387600" y="4511040"/>
            <a:ext cx="3790153" cy="1252673"/>
          </a:xfrm>
          <a:prstGeom prst="line">
            <a:avLst/>
          </a:prstGeom>
        </p:spPr>
        <p:style>
          <a:lnRef idx="3">
            <a:schemeClr val="accent2"/>
          </a:lnRef>
          <a:fillRef idx="0">
            <a:schemeClr val="accent2"/>
          </a:fillRef>
          <a:effectRef idx="2">
            <a:schemeClr val="accent2"/>
          </a:effectRef>
          <a:fontRef idx="minor">
            <a:schemeClr val="tx1"/>
          </a:fontRef>
        </p:style>
      </p:cxnSp>
      <p:cxnSp>
        <p:nvCxnSpPr>
          <p:cNvPr id="11" name="Straight Connector 10"/>
          <p:cNvCxnSpPr>
            <a:stCxn id="32" idx="0"/>
          </p:cNvCxnSpPr>
          <p:nvPr/>
        </p:nvCxnSpPr>
        <p:spPr>
          <a:xfrm flipH="1" flipV="1">
            <a:off x="3783662" y="4521200"/>
            <a:ext cx="2394091" cy="1242513"/>
          </a:xfrm>
          <a:prstGeom prst="line">
            <a:avLst/>
          </a:prstGeom>
        </p:spPr>
        <p:style>
          <a:lnRef idx="3">
            <a:schemeClr val="accent2"/>
          </a:lnRef>
          <a:fillRef idx="0">
            <a:schemeClr val="accent2"/>
          </a:fillRef>
          <a:effectRef idx="2">
            <a:schemeClr val="accent2"/>
          </a:effectRef>
          <a:fontRef idx="minor">
            <a:schemeClr val="tx1"/>
          </a:fontRef>
        </p:style>
      </p:cxnSp>
      <p:cxnSp>
        <p:nvCxnSpPr>
          <p:cNvPr id="20" name="Straight Connector 19"/>
          <p:cNvCxnSpPr>
            <a:stCxn id="32" idx="0"/>
          </p:cNvCxnSpPr>
          <p:nvPr/>
        </p:nvCxnSpPr>
        <p:spPr>
          <a:xfrm flipH="1" flipV="1">
            <a:off x="5111331" y="4511040"/>
            <a:ext cx="1066422" cy="1252673"/>
          </a:xfrm>
          <a:prstGeom prst="line">
            <a:avLst/>
          </a:prstGeom>
        </p:spPr>
        <p:style>
          <a:lnRef idx="3">
            <a:schemeClr val="accent2"/>
          </a:lnRef>
          <a:fillRef idx="0">
            <a:schemeClr val="accent2"/>
          </a:fillRef>
          <a:effectRef idx="2">
            <a:schemeClr val="accent2"/>
          </a:effectRef>
          <a:fontRef idx="minor">
            <a:schemeClr val="tx1"/>
          </a:fontRef>
        </p:style>
      </p:cxnSp>
      <p:cxnSp>
        <p:nvCxnSpPr>
          <p:cNvPr id="27" name="Straight Connector 26"/>
          <p:cNvCxnSpPr>
            <a:stCxn id="32" idx="0"/>
          </p:cNvCxnSpPr>
          <p:nvPr/>
        </p:nvCxnSpPr>
        <p:spPr>
          <a:xfrm flipV="1">
            <a:off x="6177753" y="4448891"/>
            <a:ext cx="605089" cy="1314822"/>
          </a:xfrm>
          <a:prstGeom prst="line">
            <a:avLst/>
          </a:prstGeom>
        </p:spPr>
        <p:style>
          <a:lnRef idx="3">
            <a:schemeClr val="accent2"/>
          </a:lnRef>
          <a:fillRef idx="0">
            <a:schemeClr val="accent2"/>
          </a:fillRef>
          <a:effectRef idx="2">
            <a:schemeClr val="accent2"/>
          </a:effectRef>
          <a:fontRef idx="minor">
            <a:schemeClr val="tx1"/>
          </a:fontRef>
        </p:style>
      </p:cxnSp>
      <p:cxnSp>
        <p:nvCxnSpPr>
          <p:cNvPr id="30" name="Straight Connector 29"/>
          <p:cNvCxnSpPr>
            <a:stCxn id="32" idx="0"/>
          </p:cNvCxnSpPr>
          <p:nvPr/>
        </p:nvCxnSpPr>
        <p:spPr>
          <a:xfrm flipV="1">
            <a:off x="6177753" y="4448891"/>
            <a:ext cx="2298390" cy="1314822"/>
          </a:xfrm>
          <a:prstGeom prst="line">
            <a:avLst/>
          </a:prstGeom>
        </p:spPr>
        <p:style>
          <a:lnRef idx="3">
            <a:schemeClr val="accent2"/>
          </a:lnRef>
          <a:fillRef idx="0">
            <a:schemeClr val="accent2"/>
          </a:fillRef>
          <a:effectRef idx="2">
            <a:schemeClr val="accent2"/>
          </a:effectRef>
          <a:fontRef idx="minor">
            <a:schemeClr val="tx1"/>
          </a:fontRef>
        </p:style>
      </p:cxnSp>
      <p:cxnSp>
        <p:nvCxnSpPr>
          <p:cNvPr id="5" name="Straight Connector 4"/>
          <p:cNvCxnSpPr>
            <a:stCxn id="32" idx="0"/>
          </p:cNvCxnSpPr>
          <p:nvPr/>
        </p:nvCxnSpPr>
        <p:spPr>
          <a:xfrm flipH="1" flipV="1">
            <a:off x="4490720" y="4521200"/>
            <a:ext cx="1687033" cy="1242513"/>
          </a:xfrm>
          <a:prstGeom prst="line">
            <a:avLst/>
          </a:prstGeom>
        </p:spPr>
        <p:style>
          <a:lnRef idx="3">
            <a:schemeClr val="accent2"/>
          </a:lnRef>
          <a:fillRef idx="0">
            <a:schemeClr val="accent2"/>
          </a:fillRef>
          <a:effectRef idx="2">
            <a:schemeClr val="accent2"/>
          </a:effectRef>
          <a:fontRef idx="minor">
            <a:schemeClr val="tx1"/>
          </a:fontRef>
        </p:style>
      </p:cxnSp>
      <p:sp>
        <p:nvSpPr>
          <p:cNvPr id="31" name="TextBox 30"/>
          <p:cNvSpPr txBox="1"/>
          <p:nvPr/>
        </p:nvSpPr>
        <p:spPr>
          <a:xfrm>
            <a:off x="490717" y="4462726"/>
            <a:ext cx="775469" cy="461665"/>
          </a:xfrm>
          <a:prstGeom prst="rect">
            <a:avLst/>
          </a:prstGeom>
          <a:noFill/>
        </p:spPr>
        <p:txBody>
          <a:bodyPr wrap="none" rtlCol="0">
            <a:spAutoFit/>
          </a:bodyPr>
          <a:lstStyle/>
          <a:p>
            <a:r>
              <a:rPr lang="en-US" sz="2400" dirty="0"/>
              <a:t>Text:</a:t>
            </a:r>
          </a:p>
        </p:txBody>
      </p:sp>
      <p:sp>
        <p:nvSpPr>
          <p:cNvPr id="34" name="TextBox 33"/>
          <p:cNvSpPr txBox="1"/>
          <p:nvPr/>
        </p:nvSpPr>
        <p:spPr>
          <a:xfrm>
            <a:off x="236663" y="3539381"/>
            <a:ext cx="1050288" cy="461665"/>
          </a:xfrm>
          <a:prstGeom prst="rect">
            <a:avLst/>
          </a:prstGeom>
          <a:noFill/>
        </p:spPr>
        <p:txBody>
          <a:bodyPr wrap="none" rtlCol="0">
            <a:spAutoFit/>
          </a:bodyPr>
          <a:lstStyle/>
          <a:p>
            <a:r>
              <a:rPr lang="en-US" sz="2400" dirty="0"/>
              <a:t>Labels:</a:t>
            </a:r>
          </a:p>
        </p:txBody>
      </p:sp>
    </p:spTree>
    <p:extLst>
      <p:ext uri="{BB962C8B-B14F-4D97-AF65-F5344CB8AC3E}">
        <p14:creationId xmlns:p14="http://schemas.microsoft.com/office/powerpoint/2010/main" val="3491851064"/>
      </p:ext>
    </p:extLst>
  </p:cSld>
  <p:clrMapOvr>
    <a:masterClrMapping/>
  </p:clrMapOvr>
  <mc:AlternateContent xmlns:mc="http://schemas.openxmlformats.org/markup-compatibility/2006" xmlns:p14="http://schemas.microsoft.com/office/powerpoint/2010/main">
    <mc:Choice Requires="p14">
      <p:transition spd="slow" p14:dur="2000" advTm="21256"/>
    </mc:Choice>
    <mc:Fallback xmlns="">
      <p:transition spd="slow" advTm="2125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50000" decel="50000" fill="hold" grpId="0" nodeType="withEffect">
                                  <p:stCondLst>
                                    <p:cond delay="0"/>
                                  </p:stCondLst>
                                  <p:childTnLst>
                                    <p:animMotion origin="layout" path="M -0.00078 -0.04931 L 0 0.18889 " pathEditMode="relative" rAng="0" ptsTypes="AA">
                                      <p:cBhvr>
                                        <p:cTn id="6" dur="2000" spd="-100000" fill="hold"/>
                                        <p:tgtEl>
                                          <p:spTgt spid="7"/>
                                        </p:tgtEl>
                                        <p:attrNameLst>
                                          <p:attrName>ppt_x</p:attrName>
                                          <p:attrName>ppt_y</p:attrName>
                                        </p:attrNameLst>
                                      </p:cBhvr>
                                      <p:rCtr x="39" y="11898"/>
                                    </p:animMotion>
                                  </p:childTnLst>
                                </p:cTn>
                              </p:par>
                              <p:par>
                                <p:cTn id="7" presetID="42" presetClass="path" presetSubtype="0" accel="50000" decel="50000" fill="hold" grpId="0" nodeType="withEffect">
                                  <p:stCondLst>
                                    <p:cond delay="0"/>
                                  </p:stCondLst>
                                  <p:childTnLst>
                                    <p:animMotion origin="layout" path="M 2.70833E-6 -0.0507 L 2.70833E-6 0.18727 " pathEditMode="relative" rAng="0" ptsTypes="AA">
                                      <p:cBhvr>
                                        <p:cTn id="8" dur="2000" spd="-100000" fill="hold"/>
                                        <p:tgtEl>
                                          <p:spTgt spid="26"/>
                                        </p:tgtEl>
                                        <p:attrNameLst>
                                          <p:attrName>ppt_x</p:attrName>
                                          <p:attrName>ppt_y</p:attrName>
                                        </p:attrNameLst>
                                      </p:cBhvr>
                                      <p:rCtr x="0" y="11898"/>
                                    </p:animMotion>
                                  </p:childTnLst>
                                </p:cTn>
                              </p:par>
                              <p:par>
                                <p:cTn id="9" presetID="64" presetClass="path" presetSubtype="0" accel="50000" decel="50000" fill="hold" grpId="0" nodeType="withEffect">
                                  <p:stCondLst>
                                    <p:cond delay="0"/>
                                  </p:stCondLst>
                                  <p:childTnLst>
                                    <p:animMotion origin="layout" path="M 0 0 L 0 -0.25 E" pathEditMode="relative" ptsTypes="">
                                      <p:cBhvr>
                                        <p:cTn id="10" dur="2000" fill="hold"/>
                                        <p:tgtEl>
                                          <p:spTgt spid="14"/>
                                        </p:tgtEl>
                                        <p:attrNameLst>
                                          <p:attrName>ppt_x</p:attrName>
                                          <p:attrName>ppt_y</p:attrName>
                                        </p:attrNameLst>
                                      </p:cBhvr>
                                    </p:animMotion>
                                  </p:childTnLst>
                                </p:cTn>
                              </p:par>
                              <p:par>
                                <p:cTn id="11" presetID="64" presetClass="path" presetSubtype="0" accel="50000" decel="50000" fill="hold" grpId="0" nodeType="withEffect">
                                  <p:stCondLst>
                                    <p:cond delay="0"/>
                                  </p:stCondLst>
                                  <p:childTnLst>
                                    <p:animMotion origin="layout" path="M 0 0 L 0 -0.25 E" pathEditMode="relative" ptsTypes="">
                                      <p:cBhvr>
                                        <p:cTn id="12" dur="2000" fill="hold"/>
                                        <p:tgtEl>
                                          <p:spTgt spid="15"/>
                                        </p:tgtEl>
                                        <p:attrNameLst>
                                          <p:attrName>ppt_x</p:attrName>
                                          <p:attrName>ppt_y</p:attrName>
                                        </p:attrNameLst>
                                      </p:cBhvr>
                                    </p:animMotion>
                                  </p:childTnLst>
                                </p:cTn>
                              </p:par>
                              <p:par>
                                <p:cTn id="13" presetID="64" presetClass="path" presetSubtype="0" accel="50000" decel="50000" fill="hold" grpId="0" nodeType="withEffect">
                                  <p:stCondLst>
                                    <p:cond delay="0"/>
                                  </p:stCondLst>
                                  <p:childTnLst>
                                    <p:animMotion origin="layout" path="M 0 0 L 0 -0.25 E" pathEditMode="relative" ptsTypes="">
                                      <p:cBhvr>
                                        <p:cTn id="14" dur="2000" fill="hold"/>
                                        <p:tgtEl>
                                          <p:spTgt spid="19"/>
                                        </p:tgtEl>
                                        <p:attrNameLst>
                                          <p:attrName>ppt_x</p:attrName>
                                          <p:attrName>ppt_y</p:attrName>
                                        </p:attrNameLst>
                                      </p:cBhvr>
                                    </p:animMotion>
                                  </p:childTnLst>
                                </p:cTn>
                              </p:par>
                              <p:par>
                                <p:cTn id="15" presetID="64" presetClass="path" presetSubtype="0" accel="50000" decel="50000" fill="hold" grpId="0" nodeType="withEffect">
                                  <p:stCondLst>
                                    <p:cond delay="0"/>
                                  </p:stCondLst>
                                  <p:childTnLst>
                                    <p:animMotion origin="layout" path="M 0 0 L 0 -0.25 E" pathEditMode="relative" ptsTypes="">
                                      <p:cBhvr>
                                        <p:cTn id="16" dur="2000" fill="hold"/>
                                        <p:tgtEl>
                                          <p:spTgt spid="22"/>
                                        </p:tgtEl>
                                        <p:attrNameLst>
                                          <p:attrName>ppt_x</p:attrName>
                                          <p:attrName>ppt_y</p:attrName>
                                        </p:attrNameLst>
                                      </p:cBhvr>
                                    </p:animMotion>
                                  </p:childTnLst>
                                </p:cTn>
                              </p:par>
                              <p:par>
                                <p:cTn id="17" presetID="64" presetClass="path" presetSubtype="0" accel="50000" decel="50000" fill="hold" grpId="0" nodeType="withEffect">
                                  <p:stCondLst>
                                    <p:cond delay="0"/>
                                  </p:stCondLst>
                                  <p:childTnLst>
                                    <p:animMotion origin="layout" path="M 0 0 L 0 -0.25 E" pathEditMode="relative" ptsTypes="">
                                      <p:cBhvr>
                                        <p:cTn id="18" dur="2000" fill="hold"/>
                                        <p:tgtEl>
                                          <p:spTgt spid="24"/>
                                        </p:tgtEl>
                                        <p:attrNameLst>
                                          <p:attrName>ppt_x</p:attrName>
                                          <p:attrName>ppt_y</p:attrName>
                                        </p:attrNameLst>
                                      </p:cBhvr>
                                    </p:animMotion>
                                  </p:childTnLst>
                                </p:cTn>
                              </p:par>
                              <p:par>
                                <p:cTn id="19" presetID="64" presetClass="path" presetSubtype="0" accel="50000" decel="50000" fill="hold" nodeType="withEffect">
                                  <p:stCondLst>
                                    <p:cond delay="0"/>
                                  </p:stCondLst>
                                  <p:childTnLst>
                                    <p:animMotion origin="layout" path="M 0 0 L 0 -0.25 E" pathEditMode="relative" ptsTypes="">
                                      <p:cBhvr>
                                        <p:cTn id="20" dur="2000" fill="hold"/>
                                        <p:tgtEl>
                                          <p:spTgt spid="10"/>
                                        </p:tgtEl>
                                        <p:attrNameLst>
                                          <p:attrName>ppt_x</p:attrName>
                                          <p:attrName>ppt_y</p:attrName>
                                        </p:attrNameLst>
                                      </p:cBhvr>
                                    </p:animMotion>
                                  </p:childTnLst>
                                </p:cTn>
                              </p:par>
                              <p:par>
                                <p:cTn id="21" presetID="64" presetClass="path" presetSubtype="0" accel="50000" decel="50000" fill="hold" nodeType="withEffect">
                                  <p:stCondLst>
                                    <p:cond delay="0"/>
                                  </p:stCondLst>
                                  <p:childTnLst>
                                    <p:animMotion origin="layout" path="M 0 0 L 0 -0.25 E" pathEditMode="relative" ptsTypes="">
                                      <p:cBhvr>
                                        <p:cTn id="22" dur="2000" fill="hold"/>
                                        <p:tgtEl>
                                          <p:spTgt spid="28"/>
                                        </p:tgtEl>
                                        <p:attrNameLst>
                                          <p:attrName>ppt_x</p:attrName>
                                          <p:attrName>ppt_y</p:attrName>
                                        </p:attrNameLst>
                                      </p:cBhvr>
                                    </p:animMotion>
                                  </p:childTnLst>
                                </p:cTn>
                              </p:par>
                              <p:par>
                                <p:cTn id="23" presetID="64" presetClass="path" presetSubtype="0" accel="50000" decel="50000" fill="hold" nodeType="withEffect">
                                  <p:stCondLst>
                                    <p:cond delay="0"/>
                                  </p:stCondLst>
                                  <p:childTnLst>
                                    <p:animMotion origin="layout" path="M 0 0 L 0 -0.25 E" pathEditMode="relative" ptsTypes="">
                                      <p:cBhvr>
                                        <p:cTn id="24" dur="2000" fill="hold"/>
                                        <p:tgtEl>
                                          <p:spTgt spid="33"/>
                                        </p:tgtEl>
                                        <p:attrNameLst>
                                          <p:attrName>ppt_x</p:attrName>
                                          <p:attrName>ppt_y</p:attrName>
                                        </p:attrNameLst>
                                      </p:cBhvr>
                                    </p:animMotion>
                                  </p:childTnLst>
                                </p:cTn>
                              </p:par>
                              <p:par>
                                <p:cTn id="25" presetID="64" presetClass="path" presetSubtype="0" accel="50000" decel="50000" fill="hold" nodeType="withEffect">
                                  <p:stCondLst>
                                    <p:cond delay="0"/>
                                  </p:stCondLst>
                                  <p:childTnLst>
                                    <p:animMotion origin="layout" path="M 0 0 L 0 -0.25 E" pathEditMode="relative" ptsTypes="">
                                      <p:cBhvr>
                                        <p:cTn id="26" dur="2000" fill="hold"/>
                                        <p:tgtEl>
                                          <p:spTgt spid="38"/>
                                        </p:tgtEl>
                                        <p:attrNameLst>
                                          <p:attrName>ppt_x</p:attrName>
                                          <p:attrName>ppt_y</p:attrName>
                                        </p:attrNameLst>
                                      </p:cBhvr>
                                    </p:animMotion>
                                  </p:childTnLst>
                                </p:cTn>
                              </p:par>
                              <p:par>
                                <p:cTn id="27" presetID="64" presetClass="path" presetSubtype="0" accel="50000" decel="50000" fill="hold" nodeType="withEffect">
                                  <p:stCondLst>
                                    <p:cond delay="0"/>
                                  </p:stCondLst>
                                  <p:childTnLst>
                                    <p:animMotion origin="layout" path="M 0 0 L 0 -0.25 E" pathEditMode="relative" ptsTypes="">
                                      <p:cBhvr>
                                        <p:cTn id="28" dur="2000" fill="hold"/>
                                        <p:tgtEl>
                                          <p:spTgt spid="42"/>
                                        </p:tgtEl>
                                        <p:attrNameLst>
                                          <p:attrName>ppt_x</p:attrName>
                                          <p:attrName>ppt_y</p:attrName>
                                        </p:attrNameLst>
                                      </p:cBhvr>
                                    </p:animMotion>
                                  </p:childTnLst>
                                </p:cTn>
                              </p:par>
                              <p:par>
                                <p:cTn id="29" presetID="64" presetClass="path" presetSubtype="0" accel="50000" decel="50000" fill="hold" grpId="0" nodeType="withEffect">
                                  <p:stCondLst>
                                    <p:cond delay="0"/>
                                  </p:stCondLst>
                                  <p:childTnLst>
                                    <p:animMotion origin="layout" path="M 0 0 L 0 -0.25 E" pathEditMode="relative" ptsTypes="">
                                      <p:cBhvr>
                                        <p:cTn id="30" dur="2000" fill="hold"/>
                                        <p:tgtEl>
                                          <p:spTgt spid="81"/>
                                        </p:tgtEl>
                                        <p:attrNameLst>
                                          <p:attrName>ppt_x</p:attrName>
                                          <p:attrName>ppt_y</p:attrName>
                                        </p:attrNameLst>
                                      </p:cBhvr>
                                    </p:animMotion>
                                  </p:childTnLst>
                                </p:cTn>
                              </p:par>
                              <p:par>
                                <p:cTn id="31" presetID="64" presetClass="path" presetSubtype="0" accel="50000" decel="50000" fill="hold" nodeType="withEffect">
                                  <p:stCondLst>
                                    <p:cond delay="0"/>
                                  </p:stCondLst>
                                  <p:childTnLst>
                                    <p:animMotion origin="layout" path="M 0 0 L 0 -0.25 E" pathEditMode="relative" ptsTypes="">
                                      <p:cBhvr>
                                        <p:cTn id="32" dur="2000" fill="hold"/>
                                        <p:tgtEl>
                                          <p:spTgt spid="83"/>
                                        </p:tgtEl>
                                        <p:attrNameLst>
                                          <p:attrName>ppt_x</p:attrName>
                                          <p:attrName>ppt_y</p:attrName>
                                        </p:attrNameLst>
                                      </p:cBhvr>
                                    </p:animMotion>
                                  </p:childTnLst>
                                </p:cTn>
                              </p:par>
                              <p:par>
                                <p:cTn id="33" presetID="42" presetClass="path" presetSubtype="0" accel="50000" decel="50000" fill="hold" grpId="0" nodeType="withEffect">
                                  <p:stCondLst>
                                    <p:cond delay="0"/>
                                  </p:stCondLst>
                                  <p:childTnLst>
                                    <p:animMotion origin="layout" path="M 4.16667E-6 1.48148E-6 L 4.16667E-6 -0.26829 " pathEditMode="relative" rAng="0" ptsTypes="AA">
                                      <p:cBhvr>
                                        <p:cTn id="34" dur="2000" fill="hold"/>
                                        <p:tgtEl>
                                          <p:spTgt spid="34"/>
                                        </p:tgtEl>
                                        <p:attrNameLst>
                                          <p:attrName>ppt_x</p:attrName>
                                          <p:attrName>ppt_y</p:attrName>
                                        </p:attrNameLst>
                                      </p:cBhvr>
                                      <p:rCtr x="0" y="-13426"/>
                                    </p:animMotion>
                                  </p:childTnLst>
                                </p:cTn>
                              </p:par>
                              <p:par>
                                <p:cTn id="35" presetID="42" presetClass="path" presetSubtype="0" accel="50000" decel="50000" fill="hold" grpId="0" nodeType="withEffect">
                                  <p:stCondLst>
                                    <p:cond delay="0"/>
                                  </p:stCondLst>
                                  <p:childTnLst>
                                    <p:animMotion origin="layout" path="M 4.79167E-6 -0.05556 L 4.79167E-6 0.17662 " pathEditMode="relative" rAng="0" ptsTypes="AA">
                                      <p:cBhvr>
                                        <p:cTn id="36" dur="2000" spd="-100000" fill="hold"/>
                                        <p:tgtEl>
                                          <p:spTgt spid="31"/>
                                        </p:tgtEl>
                                        <p:attrNameLst>
                                          <p:attrName>ppt_x</p:attrName>
                                          <p:attrName>ppt_y</p:attrName>
                                        </p:attrNameLst>
                                      </p:cBhvr>
                                      <p:rCtr x="0" y="11597"/>
                                    </p:animMotion>
                                  </p:childTnLst>
                                </p:cTn>
                              </p:par>
                            </p:childTnLst>
                          </p:cTn>
                        </p:par>
                        <p:par>
                          <p:cTn id="37" fill="hold">
                            <p:stCondLst>
                              <p:cond delay="2000"/>
                            </p:stCondLst>
                            <p:childTnLst>
                              <p:par>
                                <p:cTn id="38" presetID="16" presetClass="entr" presetSubtype="21" fill="hold" nodeType="afterEffect">
                                  <p:stCondLst>
                                    <p:cond delay="0"/>
                                  </p:stCondLst>
                                  <p:childTnLst>
                                    <p:set>
                                      <p:cBhvr>
                                        <p:cTn id="39" dur="1" fill="hold">
                                          <p:stCondLst>
                                            <p:cond delay="0"/>
                                          </p:stCondLst>
                                        </p:cTn>
                                        <p:tgtEl>
                                          <p:spTgt spid="4"/>
                                        </p:tgtEl>
                                        <p:attrNameLst>
                                          <p:attrName>style.visibility</p:attrName>
                                        </p:attrNameLst>
                                      </p:cBhvr>
                                      <p:to>
                                        <p:strVal val="visible"/>
                                      </p:to>
                                    </p:set>
                                    <p:animEffect transition="in" filter="barn(inVertical)">
                                      <p:cBhvr>
                                        <p:cTn id="40" dur="500"/>
                                        <p:tgtEl>
                                          <p:spTgt spid="4"/>
                                        </p:tgtEl>
                                      </p:cBhvr>
                                    </p:animEffect>
                                  </p:childTnLst>
                                </p:cTn>
                              </p:par>
                              <p:par>
                                <p:cTn id="41" presetID="16" presetClass="entr" presetSubtype="21" fill="hold" nodeType="withEffect">
                                  <p:stCondLst>
                                    <p:cond delay="0"/>
                                  </p:stCondLst>
                                  <p:childTnLst>
                                    <p:set>
                                      <p:cBhvr>
                                        <p:cTn id="42" dur="1" fill="hold">
                                          <p:stCondLst>
                                            <p:cond delay="0"/>
                                          </p:stCondLst>
                                        </p:cTn>
                                        <p:tgtEl>
                                          <p:spTgt spid="11"/>
                                        </p:tgtEl>
                                        <p:attrNameLst>
                                          <p:attrName>style.visibility</p:attrName>
                                        </p:attrNameLst>
                                      </p:cBhvr>
                                      <p:to>
                                        <p:strVal val="visible"/>
                                      </p:to>
                                    </p:set>
                                    <p:animEffect transition="in" filter="barn(inVertical)">
                                      <p:cBhvr>
                                        <p:cTn id="43" dur="500"/>
                                        <p:tgtEl>
                                          <p:spTgt spid="11"/>
                                        </p:tgtEl>
                                      </p:cBhvr>
                                    </p:animEffect>
                                  </p:childTnLst>
                                </p:cTn>
                              </p:par>
                              <p:par>
                                <p:cTn id="44" presetID="16" presetClass="entr" presetSubtype="21" fill="hold" nodeType="withEffect">
                                  <p:stCondLst>
                                    <p:cond delay="0"/>
                                  </p:stCondLst>
                                  <p:childTnLst>
                                    <p:set>
                                      <p:cBhvr>
                                        <p:cTn id="45" dur="1" fill="hold">
                                          <p:stCondLst>
                                            <p:cond delay="0"/>
                                          </p:stCondLst>
                                        </p:cTn>
                                        <p:tgtEl>
                                          <p:spTgt spid="30"/>
                                        </p:tgtEl>
                                        <p:attrNameLst>
                                          <p:attrName>style.visibility</p:attrName>
                                        </p:attrNameLst>
                                      </p:cBhvr>
                                      <p:to>
                                        <p:strVal val="visible"/>
                                      </p:to>
                                    </p:set>
                                    <p:animEffect transition="in" filter="barn(inVertical)">
                                      <p:cBhvr>
                                        <p:cTn id="46" dur="500"/>
                                        <p:tgtEl>
                                          <p:spTgt spid="30"/>
                                        </p:tgtEl>
                                      </p:cBhvr>
                                    </p:animEffect>
                                  </p:childTnLst>
                                </p:cTn>
                              </p:par>
                              <p:par>
                                <p:cTn id="47" presetID="16" presetClass="entr" presetSubtype="21" fill="hold" nodeType="withEffect">
                                  <p:stCondLst>
                                    <p:cond delay="0"/>
                                  </p:stCondLst>
                                  <p:childTnLst>
                                    <p:set>
                                      <p:cBhvr>
                                        <p:cTn id="48" dur="1" fill="hold">
                                          <p:stCondLst>
                                            <p:cond delay="0"/>
                                          </p:stCondLst>
                                        </p:cTn>
                                        <p:tgtEl>
                                          <p:spTgt spid="27"/>
                                        </p:tgtEl>
                                        <p:attrNameLst>
                                          <p:attrName>style.visibility</p:attrName>
                                        </p:attrNameLst>
                                      </p:cBhvr>
                                      <p:to>
                                        <p:strVal val="visible"/>
                                      </p:to>
                                    </p:set>
                                    <p:animEffect transition="in" filter="barn(inVertical)">
                                      <p:cBhvr>
                                        <p:cTn id="49" dur="500"/>
                                        <p:tgtEl>
                                          <p:spTgt spid="27"/>
                                        </p:tgtEl>
                                      </p:cBhvr>
                                    </p:animEffect>
                                  </p:childTnLst>
                                </p:cTn>
                              </p:par>
                              <p:par>
                                <p:cTn id="50" presetID="16" presetClass="entr" presetSubtype="21" fill="hold" nodeType="withEffect">
                                  <p:stCondLst>
                                    <p:cond delay="0"/>
                                  </p:stCondLst>
                                  <p:childTnLst>
                                    <p:set>
                                      <p:cBhvr>
                                        <p:cTn id="51" dur="1" fill="hold">
                                          <p:stCondLst>
                                            <p:cond delay="0"/>
                                          </p:stCondLst>
                                        </p:cTn>
                                        <p:tgtEl>
                                          <p:spTgt spid="20"/>
                                        </p:tgtEl>
                                        <p:attrNameLst>
                                          <p:attrName>style.visibility</p:attrName>
                                        </p:attrNameLst>
                                      </p:cBhvr>
                                      <p:to>
                                        <p:strVal val="visible"/>
                                      </p:to>
                                    </p:set>
                                    <p:animEffect transition="in" filter="barn(inVertical)">
                                      <p:cBhvr>
                                        <p:cTn id="52" dur="500"/>
                                        <p:tgtEl>
                                          <p:spTgt spid="20"/>
                                        </p:tgtEl>
                                      </p:cBhvr>
                                    </p:animEffect>
                                  </p:childTnLst>
                                </p:cTn>
                              </p:par>
                              <p:par>
                                <p:cTn id="53" presetID="16" presetClass="entr" presetSubtype="21" fill="hold" grpId="0" nodeType="withEffect">
                                  <p:stCondLst>
                                    <p:cond delay="0"/>
                                  </p:stCondLst>
                                  <p:childTnLst>
                                    <p:set>
                                      <p:cBhvr>
                                        <p:cTn id="54" dur="1" fill="hold">
                                          <p:stCondLst>
                                            <p:cond delay="0"/>
                                          </p:stCondLst>
                                        </p:cTn>
                                        <p:tgtEl>
                                          <p:spTgt spid="32"/>
                                        </p:tgtEl>
                                        <p:attrNameLst>
                                          <p:attrName>style.visibility</p:attrName>
                                        </p:attrNameLst>
                                      </p:cBhvr>
                                      <p:to>
                                        <p:strVal val="visible"/>
                                      </p:to>
                                    </p:set>
                                    <p:animEffect transition="in" filter="barn(inVertical)">
                                      <p:cBhvr>
                                        <p:cTn id="55" dur="500"/>
                                        <p:tgtEl>
                                          <p:spTgt spid="32"/>
                                        </p:tgtEl>
                                      </p:cBhvr>
                                    </p:animEffect>
                                  </p:childTnLst>
                                </p:cTn>
                              </p:par>
                              <p:par>
                                <p:cTn id="56" presetID="16" presetClass="entr" presetSubtype="21" fill="hold" nodeType="withEffect">
                                  <p:stCondLst>
                                    <p:cond delay="0"/>
                                  </p:stCondLst>
                                  <p:childTnLst>
                                    <p:set>
                                      <p:cBhvr>
                                        <p:cTn id="57" dur="1" fill="hold">
                                          <p:stCondLst>
                                            <p:cond delay="0"/>
                                          </p:stCondLst>
                                        </p:cTn>
                                        <p:tgtEl>
                                          <p:spTgt spid="5"/>
                                        </p:tgtEl>
                                        <p:attrNameLst>
                                          <p:attrName>style.visibility</p:attrName>
                                        </p:attrNameLst>
                                      </p:cBhvr>
                                      <p:to>
                                        <p:strVal val="visible"/>
                                      </p:to>
                                    </p:set>
                                    <p:animEffect transition="in" filter="barn(inVertical)">
                                      <p:cBhvr>
                                        <p:cTn id="58"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26" grpId="0" animBg="1"/>
      <p:bldP spid="14" grpId="0"/>
      <p:bldP spid="15" grpId="0"/>
      <p:bldP spid="19" grpId="0"/>
      <p:bldP spid="22" grpId="0"/>
      <p:bldP spid="24" grpId="0"/>
      <p:bldP spid="81" grpId="0"/>
      <p:bldP spid="32" grpId="0"/>
      <p:bldP spid="31" grpId="0"/>
      <p:bldP spid="34"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650875"/>
          </a:xfrm>
        </p:spPr>
        <p:txBody>
          <a:bodyPr>
            <a:normAutofit fontScale="90000"/>
          </a:bodyPr>
          <a:lstStyle/>
          <a:p>
            <a:r>
              <a:rPr lang="en-US" dirty="0">
                <a:solidFill>
                  <a:srgbClr val="0070C0"/>
                </a:solidFill>
              </a:rPr>
              <a:t>Problem Setup</a:t>
            </a:r>
          </a:p>
        </p:txBody>
      </p:sp>
      <p:sp>
        <p:nvSpPr>
          <p:cNvPr id="6" name="TextBox 5"/>
          <p:cNvSpPr txBox="1"/>
          <p:nvPr/>
        </p:nvSpPr>
        <p:spPr>
          <a:xfrm>
            <a:off x="798125" y="1563646"/>
            <a:ext cx="2095317" cy="646331"/>
          </a:xfrm>
          <a:prstGeom prst="rect">
            <a:avLst/>
          </a:prstGeom>
          <a:noFill/>
        </p:spPr>
        <p:txBody>
          <a:bodyPr wrap="none" rtlCol="0">
            <a:spAutoFit/>
          </a:bodyPr>
          <a:lstStyle/>
          <a:p>
            <a:r>
              <a:rPr lang="en-US" sz="2800" dirty="0"/>
              <a:t>A world:</a:t>
            </a:r>
            <a:r>
              <a:rPr lang="en-US" sz="2800" i="1" dirty="0"/>
              <a:t> </a:t>
            </a:r>
            <a:r>
              <a:rPr lang="en-US" sz="3600" i="1" dirty="0"/>
              <a:t>s</a:t>
            </a:r>
            <a:r>
              <a:rPr lang="en-US" sz="2800" dirty="0"/>
              <a:t>  = </a:t>
            </a:r>
          </a:p>
        </p:txBody>
      </p:sp>
      <p:sp>
        <p:nvSpPr>
          <p:cNvPr id="10" name="TextBox 9"/>
          <p:cNvSpPr txBox="1"/>
          <p:nvPr/>
        </p:nvSpPr>
        <p:spPr>
          <a:xfrm>
            <a:off x="798125" y="3049486"/>
            <a:ext cx="3321422" cy="646331"/>
          </a:xfrm>
          <a:prstGeom prst="rect">
            <a:avLst/>
          </a:prstGeom>
          <a:noFill/>
        </p:spPr>
        <p:txBody>
          <a:bodyPr wrap="none" rtlCol="0">
            <a:spAutoFit/>
          </a:bodyPr>
          <a:lstStyle/>
          <a:p>
            <a:r>
              <a:rPr lang="en-US" sz="2800" dirty="0"/>
              <a:t>An </a:t>
            </a:r>
            <a:r>
              <a:rPr lang="en-US" sz="3600" dirty="0">
                <a:solidFill>
                  <a:srgbClr val="FF0000"/>
                </a:solidFill>
              </a:rPr>
              <a:t>executable</a:t>
            </a:r>
            <a:r>
              <a:rPr lang="en-US" sz="2800" dirty="0"/>
              <a:t> tag:</a:t>
            </a:r>
          </a:p>
        </p:txBody>
      </p:sp>
      <mc:AlternateContent xmlns:mc="http://schemas.openxmlformats.org/markup-compatibility/2006" xmlns:a14="http://schemas.microsoft.com/office/drawing/2010/main">
        <mc:Choice Requires="a14">
          <p:sp>
            <p:nvSpPr>
              <p:cNvPr id="11" name="TextBox 10"/>
              <p:cNvSpPr txBox="1"/>
              <p:nvPr/>
            </p:nvSpPr>
            <p:spPr>
              <a:xfrm>
                <a:off x="4132365" y="3049487"/>
                <a:ext cx="7536102" cy="646331"/>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3600" b="0" i="1" dirty="0" smtClean="0">
                          <a:latin typeface="Cambria Math" panose="02040503050406030204" pitchFamily="18" charset="0"/>
                        </a:rPr>
                        <m:t>𝑇𝑎𝑔</m:t>
                      </m:r>
                      <m:r>
                        <a:rPr lang="en-US" sz="3600" b="0" i="1" dirty="0" smtClean="0">
                          <a:latin typeface="Cambria Math" panose="02040503050406030204" pitchFamily="18" charset="0"/>
                        </a:rPr>
                        <m:t> </m:t>
                      </m:r>
                      <m:d>
                        <m:dPr>
                          <m:ctrlPr>
                            <a:rPr lang="en-US" sz="3600" b="0" i="1" dirty="0" smtClean="0">
                              <a:latin typeface="Cambria Math" panose="02040503050406030204" pitchFamily="18" charset="0"/>
                            </a:rPr>
                          </m:ctrlPr>
                        </m:dPr>
                        <m:e>
                          <m:r>
                            <a:rPr lang="en-US" sz="3600" b="0" i="1" dirty="0" smtClean="0">
                              <a:latin typeface="Cambria Math" panose="02040503050406030204" pitchFamily="18" charset="0"/>
                            </a:rPr>
                            <m:t>                                </m:t>
                          </m:r>
                        </m:e>
                      </m:d>
                      <m:r>
                        <a:rPr lang="en-US" sz="3600" b="0" i="1" dirty="0" smtClean="0">
                          <a:latin typeface="Cambria Math" panose="02040503050406030204" pitchFamily="18" charset="0"/>
                        </a:rPr>
                        <m:t>=</m:t>
                      </m:r>
                      <m:r>
                        <a:rPr lang="en-US" sz="3600" b="0" i="1" dirty="0" smtClean="0">
                          <a:latin typeface="Cambria Math" panose="02040503050406030204" pitchFamily="18" charset="0"/>
                        </a:rPr>
                        <m:t>𝑅𝑒𝑠𝑢𝑙𝑡</m:t>
                      </m:r>
                      <m:r>
                        <a:rPr lang="en-US" sz="3600" b="0" i="1" dirty="0" smtClean="0">
                          <a:latin typeface="Cambria Math" panose="02040503050406030204" pitchFamily="18" charset="0"/>
                        </a:rPr>
                        <m:t> </m:t>
                      </m:r>
                      <m:r>
                        <a:rPr lang="en-US" sz="3600" b="0" i="1" dirty="0" smtClean="0">
                          <a:latin typeface="Cambria Math" panose="02040503050406030204" pitchFamily="18" charset="0"/>
                        </a:rPr>
                        <m:t>𝑆𝑒𝑡</m:t>
                      </m:r>
                    </m:oMath>
                  </m:oMathPara>
                </a14:m>
                <a:endParaRPr lang="en-US" sz="2800" dirty="0"/>
              </a:p>
            </p:txBody>
          </p:sp>
        </mc:Choice>
        <mc:Fallback xmlns="">
          <p:sp>
            <p:nvSpPr>
              <p:cNvPr id="11" name="TextBox 10"/>
              <p:cNvSpPr txBox="1">
                <a:spLocks noRot="1" noChangeAspect="1" noMove="1" noResize="1" noEditPoints="1" noAdjustHandles="1" noChangeArrowheads="1" noChangeShapeType="1" noTextEdit="1"/>
              </p:cNvSpPr>
              <p:nvPr/>
            </p:nvSpPr>
            <p:spPr>
              <a:xfrm>
                <a:off x="4132365" y="3049487"/>
                <a:ext cx="7536102" cy="646331"/>
              </a:xfrm>
              <a:prstGeom prst="rect">
                <a:avLst/>
              </a:prstGeom>
              <a:blipFill>
                <a:blip r:embed="rId4"/>
                <a:stretch>
                  <a:fillRect/>
                </a:stretch>
              </a:blipFill>
            </p:spPr>
            <p:txBody>
              <a:bodyPr/>
              <a:lstStyle/>
              <a:p>
                <a:r>
                  <a:rPr lang="en-US">
                    <a:noFill/>
                  </a:rPr>
                  <a:t> </a:t>
                </a:r>
              </a:p>
            </p:txBody>
          </p:sp>
        </mc:Fallback>
      </mc:AlternateContent>
      <p:graphicFrame>
        <p:nvGraphicFramePr>
          <p:cNvPr id="13" name="Table 12"/>
          <p:cNvGraphicFramePr>
            <a:graphicFrameLocks noGrp="1"/>
          </p:cNvGraphicFramePr>
          <p:nvPr>
            <p:extLst>
              <p:ext uri="{D42A27DB-BD31-4B8C-83A1-F6EECF244321}">
                <p14:modId xmlns:p14="http://schemas.microsoft.com/office/powerpoint/2010/main" val="2807241669"/>
              </p:ext>
            </p:extLst>
          </p:nvPr>
        </p:nvGraphicFramePr>
        <p:xfrm>
          <a:off x="3226867" y="1389321"/>
          <a:ext cx="7176659" cy="1112520"/>
        </p:xfrm>
        <a:graphic>
          <a:graphicData uri="http://schemas.openxmlformats.org/drawingml/2006/table">
            <a:tbl>
              <a:tblPr firstRow="1" bandRow="1">
                <a:tableStyleId>{5940675A-B579-460E-94D1-54222C63F5DA}</a:tableStyleId>
              </a:tblPr>
              <a:tblGrid>
                <a:gridCol w="1282316">
                  <a:extLst>
                    <a:ext uri="{9D8B030D-6E8A-4147-A177-3AD203B41FA5}">
                      <a16:colId xmlns:a16="http://schemas.microsoft.com/office/drawing/2014/main" val="127385871"/>
                    </a:ext>
                  </a:extLst>
                </a:gridCol>
                <a:gridCol w="928181">
                  <a:extLst>
                    <a:ext uri="{9D8B030D-6E8A-4147-A177-3AD203B41FA5}">
                      <a16:colId xmlns:a16="http://schemas.microsoft.com/office/drawing/2014/main" val="4274223414"/>
                    </a:ext>
                  </a:extLst>
                </a:gridCol>
                <a:gridCol w="933891">
                  <a:extLst>
                    <a:ext uri="{9D8B030D-6E8A-4147-A177-3AD203B41FA5}">
                      <a16:colId xmlns:a16="http://schemas.microsoft.com/office/drawing/2014/main" val="1192110133"/>
                    </a:ext>
                  </a:extLst>
                </a:gridCol>
                <a:gridCol w="1516502">
                  <a:extLst>
                    <a:ext uri="{9D8B030D-6E8A-4147-A177-3AD203B41FA5}">
                      <a16:colId xmlns:a16="http://schemas.microsoft.com/office/drawing/2014/main" val="1250222000"/>
                    </a:ext>
                  </a:extLst>
                </a:gridCol>
                <a:gridCol w="445526">
                  <a:extLst>
                    <a:ext uri="{9D8B030D-6E8A-4147-A177-3AD203B41FA5}">
                      <a16:colId xmlns:a16="http://schemas.microsoft.com/office/drawing/2014/main" val="2779113454"/>
                    </a:ext>
                  </a:extLst>
                </a:gridCol>
                <a:gridCol w="2070243">
                  <a:extLst>
                    <a:ext uri="{9D8B030D-6E8A-4147-A177-3AD203B41FA5}">
                      <a16:colId xmlns:a16="http://schemas.microsoft.com/office/drawing/2014/main" val="2890316572"/>
                    </a:ext>
                  </a:extLst>
                </a:gridCol>
              </a:tblGrid>
              <a:tr h="370840">
                <a:tc>
                  <a:txBody>
                    <a:bodyPr/>
                    <a:lstStyle/>
                    <a:p>
                      <a:r>
                        <a:rPr lang="en-US" dirty="0"/>
                        <a:t>Team</a:t>
                      </a:r>
                    </a:p>
                  </a:txBody>
                  <a:tcPr/>
                </a:tc>
                <a:tc>
                  <a:txBody>
                    <a:bodyPr/>
                    <a:lstStyle/>
                    <a:p>
                      <a:r>
                        <a:rPr lang="en-US" dirty="0"/>
                        <a:t>Wins</a:t>
                      </a:r>
                    </a:p>
                  </a:txBody>
                  <a:tcPr/>
                </a:tc>
                <a:tc>
                  <a:txBody>
                    <a:bodyPr/>
                    <a:lstStyle/>
                    <a:p>
                      <a:r>
                        <a:rPr lang="en-US" dirty="0"/>
                        <a:t>Losses</a:t>
                      </a:r>
                    </a:p>
                  </a:txBody>
                  <a:tcPr/>
                </a:tc>
                <a:tc>
                  <a:txBody>
                    <a:bodyPr/>
                    <a:lstStyle/>
                    <a:p>
                      <a:r>
                        <a:rPr lang="en-US" dirty="0"/>
                        <a:t>Points in</a:t>
                      </a:r>
                      <a:r>
                        <a:rPr lang="en-US" baseline="0" dirty="0"/>
                        <a:t> Total</a:t>
                      </a:r>
                      <a:endParaRPr lang="en-US" dirty="0"/>
                    </a:p>
                  </a:txBody>
                  <a:tcPr/>
                </a:tc>
                <a:tc>
                  <a:txBody>
                    <a:bodyPr/>
                    <a:lstStyle/>
                    <a:p>
                      <a:r>
                        <a:rPr lang="en-US" dirty="0"/>
                        <a:t>…</a:t>
                      </a:r>
                    </a:p>
                  </a:txBody>
                  <a:tcPr/>
                </a:tc>
                <a:tc>
                  <a:txBody>
                    <a:bodyPr/>
                    <a:lstStyle/>
                    <a:p>
                      <a:r>
                        <a:rPr lang="en-US" dirty="0"/>
                        <a:t>The Day of Week</a:t>
                      </a:r>
                    </a:p>
                  </a:txBody>
                  <a:tcPr/>
                </a:tc>
                <a:extLst>
                  <a:ext uri="{0D108BD9-81ED-4DB2-BD59-A6C34878D82A}">
                    <a16:rowId xmlns:a16="http://schemas.microsoft.com/office/drawing/2014/main" val="2227959844"/>
                  </a:ext>
                </a:extLst>
              </a:tr>
              <a:tr h="370840">
                <a:tc>
                  <a:txBody>
                    <a:bodyPr/>
                    <a:lstStyle/>
                    <a:p>
                      <a:r>
                        <a:rPr lang="en-US" dirty="0">
                          <a:solidFill>
                            <a:schemeClr val="tx1"/>
                          </a:solidFill>
                        </a:rPr>
                        <a:t>Raptors</a:t>
                      </a:r>
                    </a:p>
                  </a:txBody>
                  <a:tcPr/>
                </a:tc>
                <a:tc>
                  <a:txBody>
                    <a:bodyPr/>
                    <a:lstStyle/>
                    <a:p>
                      <a:r>
                        <a:rPr lang="en-US" dirty="0">
                          <a:solidFill>
                            <a:schemeClr val="tx1"/>
                          </a:solidFill>
                        </a:rPr>
                        <a:t>33</a:t>
                      </a:r>
                    </a:p>
                  </a:txBody>
                  <a:tcPr/>
                </a:tc>
                <a:tc>
                  <a:txBody>
                    <a:bodyPr/>
                    <a:lstStyle/>
                    <a:p>
                      <a:r>
                        <a:rPr lang="en-US" dirty="0">
                          <a:solidFill>
                            <a:schemeClr val="tx1"/>
                          </a:solidFill>
                        </a:rPr>
                        <a:t>15</a:t>
                      </a:r>
                    </a:p>
                  </a:txBody>
                  <a:tcPr/>
                </a:tc>
                <a:tc>
                  <a:txBody>
                    <a:bodyPr/>
                    <a:lstStyle/>
                    <a:p>
                      <a:r>
                        <a:rPr lang="en-US" dirty="0">
                          <a:solidFill>
                            <a:schemeClr val="tx1"/>
                          </a:solidFill>
                        </a:rPr>
                        <a:t>120</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solidFill>
                            <a:schemeClr val="tx1"/>
                          </a:solidFill>
                        </a:rPr>
                        <a:t>…</a:t>
                      </a:r>
                    </a:p>
                  </a:txBody>
                  <a:tcPr/>
                </a:tc>
                <a:tc rowSpan="2">
                  <a:txBody>
                    <a:bodyPr/>
                    <a:lstStyle/>
                    <a:p>
                      <a:pPr algn="ctr"/>
                      <a:endParaRPr lang="en-US" sz="1100" dirty="0">
                        <a:solidFill>
                          <a:schemeClr val="tx1"/>
                        </a:solidFill>
                      </a:endParaRPr>
                    </a:p>
                    <a:p>
                      <a:pPr algn="ctr"/>
                      <a:r>
                        <a:rPr lang="en-US" dirty="0">
                          <a:solidFill>
                            <a:schemeClr val="tx1"/>
                          </a:solidFill>
                        </a:rPr>
                        <a:t>Tue.</a:t>
                      </a:r>
                    </a:p>
                  </a:txBody>
                  <a:tcPr/>
                </a:tc>
                <a:extLst>
                  <a:ext uri="{0D108BD9-81ED-4DB2-BD59-A6C34878D82A}">
                    <a16:rowId xmlns:a16="http://schemas.microsoft.com/office/drawing/2014/main" val="2647308350"/>
                  </a:ext>
                </a:extLst>
              </a:tr>
              <a:tr h="370840">
                <a:tc>
                  <a:txBody>
                    <a:bodyPr/>
                    <a:lstStyle/>
                    <a:p>
                      <a:r>
                        <a:rPr lang="en-US" dirty="0">
                          <a:solidFill>
                            <a:schemeClr val="tx1"/>
                          </a:solidFill>
                        </a:rPr>
                        <a:t>Wizards</a:t>
                      </a:r>
                    </a:p>
                  </a:txBody>
                  <a:tcPr/>
                </a:tc>
                <a:tc>
                  <a:txBody>
                    <a:bodyPr/>
                    <a:lstStyle/>
                    <a:p>
                      <a:r>
                        <a:rPr lang="en-US" dirty="0" smtClean="0">
                          <a:solidFill>
                            <a:schemeClr val="tx1"/>
                          </a:solidFill>
                        </a:rPr>
                        <a:t>15</a:t>
                      </a:r>
                      <a:endParaRPr lang="en-US" dirty="0">
                        <a:solidFill>
                          <a:schemeClr val="tx1"/>
                        </a:solidFill>
                      </a:endParaRPr>
                    </a:p>
                  </a:txBody>
                  <a:tcPr/>
                </a:tc>
                <a:tc>
                  <a:txBody>
                    <a:bodyPr/>
                    <a:lstStyle/>
                    <a:p>
                      <a:r>
                        <a:rPr lang="en-US" dirty="0">
                          <a:solidFill>
                            <a:schemeClr val="tx1"/>
                          </a:solidFill>
                        </a:rPr>
                        <a:t>17</a:t>
                      </a:r>
                    </a:p>
                  </a:txBody>
                  <a:tcPr/>
                </a:tc>
                <a:tc>
                  <a:txBody>
                    <a:bodyPr/>
                    <a:lstStyle/>
                    <a:p>
                      <a:r>
                        <a:rPr lang="en-US" dirty="0">
                          <a:solidFill>
                            <a:schemeClr val="tx1"/>
                          </a:solidFill>
                        </a:rPr>
                        <a:t>116</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solidFill>
                            <a:schemeClr val="tx1"/>
                          </a:solidFill>
                        </a:rPr>
                        <a:t>…</a:t>
                      </a:r>
                    </a:p>
                  </a:txBody>
                  <a:tcPr/>
                </a:tc>
                <a:tc vMerge="1">
                  <a:txBody>
                    <a:bodyPr/>
                    <a:lstStyle/>
                    <a:p>
                      <a:endParaRPr lang="en-US" dirty="0"/>
                    </a:p>
                  </a:txBody>
                  <a:tcPr/>
                </a:tc>
                <a:extLst>
                  <a:ext uri="{0D108BD9-81ED-4DB2-BD59-A6C34878D82A}">
                    <a16:rowId xmlns:a16="http://schemas.microsoft.com/office/drawing/2014/main" val="2572117752"/>
                  </a:ext>
                </a:extLst>
              </a:tr>
            </a:tbl>
          </a:graphicData>
        </a:graphic>
      </p:graphicFrame>
      <p:graphicFrame>
        <p:nvGraphicFramePr>
          <p:cNvPr id="14" name="Table 13"/>
          <p:cNvGraphicFramePr>
            <a:graphicFrameLocks noGrp="1"/>
          </p:cNvGraphicFramePr>
          <p:nvPr>
            <p:extLst>
              <p:ext uri="{D42A27DB-BD31-4B8C-83A1-F6EECF244321}">
                <p14:modId xmlns:p14="http://schemas.microsoft.com/office/powerpoint/2010/main" val="1879666106"/>
              </p:ext>
            </p:extLst>
          </p:nvPr>
        </p:nvGraphicFramePr>
        <p:xfrm>
          <a:off x="5497133" y="3151532"/>
          <a:ext cx="3001212" cy="465246"/>
        </p:xfrm>
        <a:graphic>
          <a:graphicData uri="http://schemas.openxmlformats.org/drawingml/2006/table">
            <a:tbl>
              <a:tblPr firstRow="1" bandRow="1">
                <a:tableStyleId>{5940675A-B579-460E-94D1-54222C63F5DA}</a:tableStyleId>
              </a:tblPr>
              <a:tblGrid>
                <a:gridCol w="536252">
                  <a:extLst>
                    <a:ext uri="{9D8B030D-6E8A-4147-A177-3AD203B41FA5}">
                      <a16:colId xmlns:a16="http://schemas.microsoft.com/office/drawing/2014/main" val="127385871"/>
                    </a:ext>
                  </a:extLst>
                </a:gridCol>
                <a:gridCol w="388157">
                  <a:extLst>
                    <a:ext uri="{9D8B030D-6E8A-4147-A177-3AD203B41FA5}">
                      <a16:colId xmlns:a16="http://schemas.microsoft.com/office/drawing/2014/main" val="4274223414"/>
                    </a:ext>
                  </a:extLst>
                </a:gridCol>
                <a:gridCol w="390544">
                  <a:extLst>
                    <a:ext uri="{9D8B030D-6E8A-4147-A177-3AD203B41FA5}">
                      <a16:colId xmlns:a16="http://schemas.microsoft.com/office/drawing/2014/main" val="1192110133"/>
                    </a:ext>
                  </a:extLst>
                </a:gridCol>
                <a:gridCol w="634187">
                  <a:extLst>
                    <a:ext uri="{9D8B030D-6E8A-4147-A177-3AD203B41FA5}">
                      <a16:colId xmlns:a16="http://schemas.microsoft.com/office/drawing/2014/main" val="1250222000"/>
                    </a:ext>
                  </a:extLst>
                </a:gridCol>
                <a:gridCol w="186315">
                  <a:extLst>
                    <a:ext uri="{9D8B030D-6E8A-4147-A177-3AD203B41FA5}">
                      <a16:colId xmlns:a16="http://schemas.microsoft.com/office/drawing/2014/main" val="2779113454"/>
                    </a:ext>
                  </a:extLst>
                </a:gridCol>
                <a:gridCol w="865757">
                  <a:extLst>
                    <a:ext uri="{9D8B030D-6E8A-4147-A177-3AD203B41FA5}">
                      <a16:colId xmlns:a16="http://schemas.microsoft.com/office/drawing/2014/main" val="2890316572"/>
                    </a:ext>
                  </a:extLst>
                </a:gridCol>
              </a:tblGrid>
              <a:tr h="155082">
                <a:tc>
                  <a:txBody>
                    <a:bodyPr/>
                    <a:lstStyle/>
                    <a:p>
                      <a:r>
                        <a:rPr lang="en-US" sz="700" dirty="0">
                          <a:solidFill>
                            <a:schemeClr val="tx1"/>
                          </a:solidFill>
                        </a:rPr>
                        <a:t>Team</a:t>
                      </a:r>
                    </a:p>
                  </a:txBody>
                  <a:tcPr marL="38239" marR="38239" marT="19120" marB="19120"/>
                </a:tc>
                <a:tc>
                  <a:txBody>
                    <a:bodyPr/>
                    <a:lstStyle/>
                    <a:p>
                      <a:r>
                        <a:rPr lang="en-US" sz="700" dirty="0">
                          <a:solidFill>
                            <a:schemeClr val="tx1"/>
                          </a:solidFill>
                        </a:rPr>
                        <a:t>Wins</a:t>
                      </a:r>
                    </a:p>
                  </a:txBody>
                  <a:tcPr marL="38239" marR="38239" marT="19120" marB="19120"/>
                </a:tc>
                <a:tc>
                  <a:txBody>
                    <a:bodyPr/>
                    <a:lstStyle/>
                    <a:p>
                      <a:r>
                        <a:rPr lang="en-US" sz="700" dirty="0">
                          <a:solidFill>
                            <a:schemeClr val="tx1"/>
                          </a:solidFill>
                        </a:rPr>
                        <a:t>Losses</a:t>
                      </a:r>
                    </a:p>
                  </a:txBody>
                  <a:tcPr marL="38239" marR="38239" marT="19120" marB="19120"/>
                </a:tc>
                <a:tc>
                  <a:txBody>
                    <a:bodyPr/>
                    <a:lstStyle/>
                    <a:p>
                      <a:r>
                        <a:rPr lang="en-US" sz="700" dirty="0">
                          <a:solidFill>
                            <a:schemeClr val="tx1"/>
                          </a:solidFill>
                        </a:rPr>
                        <a:t>Points in</a:t>
                      </a:r>
                      <a:r>
                        <a:rPr lang="en-US" sz="700" baseline="0" dirty="0">
                          <a:solidFill>
                            <a:schemeClr val="tx1"/>
                          </a:solidFill>
                        </a:rPr>
                        <a:t> Total</a:t>
                      </a:r>
                      <a:endParaRPr lang="en-US" sz="700" dirty="0">
                        <a:solidFill>
                          <a:schemeClr val="tx1"/>
                        </a:solidFill>
                      </a:endParaRPr>
                    </a:p>
                  </a:txBody>
                  <a:tcPr marL="38239" marR="38239" marT="19120" marB="19120"/>
                </a:tc>
                <a:tc>
                  <a:txBody>
                    <a:bodyPr/>
                    <a:lstStyle/>
                    <a:p>
                      <a:r>
                        <a:rPr lang="en-US" sz="700" dirty="0">
                          <a:solidFill>
                            <a:schemeClr val="tx1"/>
                          </a:solidFill>
                        </a:rPr>
                        <a:t>…</a:t>
                      </a:r>
                    </a:p>
                  </a:txBody>
                  <a:tcPr marL="38239" marR="38239" marT="19120" marB="19120"/>
                </a:tc>
                <a:tc>
                  <a:txBody>
                    <a:bodyPr/>
                    <a:lstStyle/>
                    <a:p>
                      <a:r>
                        <a:rPr lang="en-US" sz="700" dirty="0">
                          <a:solidFill>
                            <a:schemeClr val="tx1"/>
                          </a:solidFill>
                        </a:rPr>
                        <a:t>The Day of Week</a:t>
                      </a:r>
                    </a:p>
                  </a:txBody>
                  <a:tcPr marL="38239" marR="38239" marT="19120" marB="19120"/>
                </a:tc>
                <a:extLst>
                  <a:ext uri="{0D108BD9-81ED-4DB2-BD59-A6C34878D82A}">
                    <a16:rowId xmlns:a16="http://schemas.microsoft.com/office/drawing/2014/main" val="2227959844"/>
                  </a:ext>
                </a:extLst>
              </a:tr>
              <a:tr h="155082">
                <a:tc>
                  <a:txBody>
                    <a:bodyPr/>
                    <a:lstStyle/>
                    <a:p>
                      <a:r>
                        <a:rPr lang="en-US" sz="700" dirty="0">
                          <a:solidFill>
                            <a:schemeClr val="tx1"/>
                          </a:solidFill>
                        </a:rPr>
                        <a:t>Raptors</a:t>
                      </a:r>
                    </a:p>
                  </a:txBody>
                  <a:tcPr marL="38239" marR="38239" marT="19120" marB="19120"/>
                </a:tc>
                <a:tc>
                  <a:txBody>
                    <a:bodyPr/>
                    <a:lstStyle/>
                    <a:p>
                      <a:r>
                        <a:rPr lang="en-US" sz="700" dirty="0">
                          <a:solidFill>
                            <a:schemeClr val="tx1"/>
                          </a:solidFill>
                        </a:rPr>
                        <a:t>33</a:t>
                      </a:r>
                    </a:p>
                  </a:txBody>
                  <a:tcPr marL="38239" marR="38239" marT="19120" marB="19120"/>
                </a:tc>
                <a:tc>
                  <a:txBody>
                    <a:bodyPr/>
                    <a:lstStyle/>
                    <a:p>
                      <a:r>
                        <a:rPr lang="en-US" sz="700" dirty="0">
                          <a:solidFill>
                            <a:schemeClr val="tx1"/>
                          </a:solidFill>
                        </a:rPr>
                        <a:t>15</a:t>
                      </a:r>
                    </a:p>
                  </a:txBody>
                  <a:tcPr marL="38239" marR="38239" marT="19120" marB="19120"/>
                </a:tc>
                <a:tc>
                  <a:txBody>
                    <a:bodyPr/>
                    <a:lstStyle/>
                    <a:p>
                      <a:r>
                        <a:rPr lang="en-US" sz="700" dirty="0">
                          <a:solidFill>
                            <a:schemeClr val="tx1"/>
                          </a:solidFill>
                        </a:rPr>
                        <a:t>120</a:t>
                      </a:r>
                    </a:p>
                  </a:txBody>
                  <a:tcPr marL="38239" marR="38239" marT="19120" marB="19120"/>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dirty="0">
                          <a:solidFill>
                            <a:schemeClr val="tx1"/>
                          </a:solidFill>
                        </a:rPr>
                        <a:t>…</a:t>
                      </a:r>
                    </a:p>
                  </a:txBody>
                  <a:tcPr marL="38239" marR="38239" marT="19120" marB="19120"/>
                </a:tc>
                <a:tc rowSpan="2">
                  <a:txBody>
                    <a:bodyPr/>
                    <a:lstStyle/>
                    <a:p>
                      <a:pPr algn="ctr"/>
                      <a:endParaRPr lang="en-US" sz="500" dirty="0">
                        <a:solidFill>
                          <a:schemeClr val="tx1"/>
                        </a:solidFill>
                      </a:endParaRPr>
                    </a:p>
                    <a:p>
                      <a:pPr algn="ctr"/>
                      <a:r>
                        <a:rPr lang="en-US" sz="700" dirty="0">
                          <a:solidFill>
                            <a:schemeClr val="tx1"/>
                          </a:solidFill>
                        </a:rPr>
                        <a:t>Tue.</a:t>
                      </a:r>
                    </a:p>
                  </a:txBody>
                  <a:tcPr marL="38239" marR="38239" marT="19120" marB="19120"/>
                </a:tc>
                <a:extLst>
                  <a:ext uri="{0D108BD9-81ED-4DB2-BD59-A6C34878D82A}">
                    <a16:rowId xmlns:a16="http://schemas.microsoft.com/office/drawing/2014/main" val="2647308350"/>
                  </a:ext>
                </a:extLst>
              </a:tr>
              <a:tr h="155082">
                <a:tc>
                  <a:txBody>
                    <a:bodyPr/>
                    <a:lstStyle/>
                    <a:p>
                      <a:r>
                        <a:rPr lang="en-US" sz="700" dirty="0">
                          <a:solidFill>
                            <a:schemeClr val="tx1"/>
                          </a:solidFill>
                        </a:rPr>
                        <a:t>Wizards</a:t>
                      </a:r>
                    </a:p>
                  </a:txBody>
                  <a:tcPr marL="38239" marR="38239" marT="19120" marB="19120"/>
                </a:tc>
                <a:tc>
                  <a:txBody>
                    <a:bodyPr/>
                    <a:lstStyle/>
                    <a:p>
                      <a:r>
                        <a:rPr lang="en-US" sz="700" dirty="0" smtClean="0">
                          <a:solidFill>
                            <a:schemeClr val="tx1"/>
                          </a:solidFill>
                        </a:rPr>
                        <a:t>15</a:t>
                      </a:r>
                      <a:endParaRPr lang="en-US" sz="700" dirty="0">
                        <a:solidFill>
                          <a:schemeClr val="tx1"/>
                        </a:solidFill>
                      </a:endParaRPr>
                    </a:p>
                  </a:txBody>
                  <a:tcPr marL="38239" marR="38239" marT="19120" marB="19120"/>
                </a:tc>
                <a:tc>
                  <a:txBody>
                    <a:bodyPr/>
                    <a:lstStyle/>
                    <a:p>
                      <a:r>
                        <a:rPr lang="en-US" sz="700" dirty="0">
                          <a:solidFill>
                            <a:schemeClr val="tx1"/>
                          </a:solidFill>
                        </a:rPr>
                        <a:t>17</a:t>
                      </a:r>
                    </a:p>
                  </a:txBody>
                  <a:tcPr marL="38239" marR="38239" marT="19120" marB="19120"/>
                </a:tc>
                <a:tc>
                  <a:txBody>
                    <a:bodyPr/>
                    <a:lstStyle/>
                    <a:p>
                      <a:r>
                        <a:rPr lang="en-US" sz="700" dirty="0">
                          <a:solidFill>
                            <a:schemeClr val="tx1"/>
                          </a:solidFill>
                        </a:rPr>
                        <a:t>116</a:t>
                      </a:r>
                    </a:p>
                  </a:txBody>
                  <a:tcPr marL="38239" marR="38239" marT="19120" marB="19120"/>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dirty="0">
                          <a:solidFill>
                            <a:schemeClr val="tx1"/>
                          </a:solidFill>
                        </a:rPr>
                        <a:t>…</a:t>
                      </a:r>
                    </a:p>
                  </a:txBody>
                  <a:tcPr marL="38239" marR="38239" marT="19120" marB="19120"/>
                </a:tc>
                <a:tc vMerge="1">
                  <a:txBody>
                    <a:bodyPr/>
                    <a:lstStyle/>
                    <a:p>
                      <a:endParaRPr lang="en-US" dirty="0"/>
                    </a:p>
                  </a:txBody>
                  <a:tcPr/>
                </a:tc>
                <a:extLst>
                  <a:ext uri="{0D108BD9-81ED-4DB2-BD59-A6C34878D82A}">
                    <a16:rowId xmlns:a16="http://schemas.microsoft.com/office/drawing/2014/main" val="2572117752"/>
                  </a:ext>
                </a:extLst>
              </a:tr>
            </a:tbl>
          </a:graphicData>
        </a:graphic>
      </p:graphicFrame>
      <p:sp>
        <p:nvSpPr>
          <p:cNvPr id="3" name="TextBox 2"/>
          <p:cNvSpPr txBox="1"/>
          <p:nvPr/>
        </p:nvSpPr>
        <p:spPr>
          <a:xfrm>
            <a:off x="838200" y="4243462"/>
            <a:ext cx="6227474" cy="2031325"/>
          </a:xfrm>
          <a:prstGeom prst="rect">
            <a:avLst/>
          </a:prstGeom>
          <a:noFill/>
        </p:spPr>
        <p:txBody>
          <a:bodyPr wrap="none" rtlCol="0">
            <a:spAutoFit/>
          </a:bodyPr>
          <a:lstStyle/>
          <a:p>
            <a:pPr>
              <a:lnSpc>
                <a:spcPct val="150000"/>
              </a:lnSpc>
            </a:pPr>
            <a:r>
              <a:rPr lang="en-US" sz="2800" dirty="0"/>
              <a:t>Examples:</a:t>
            </a:r>
          </a:p>
          <a:p>
            <a:pPr>
              <a:lnSpc>
                <a:spcPct val="150000"/>
              </a:lnSpc>
            </a:pPr>
            <a:r>
              <a:rPr lang="en-US" sz="2800" dirty="0" err="1">
                <a:solidFill>
                  <a:srgbClr val="7030A0"/>
                </a:solidFill>
              </a:rPr>
              <a:t>Team_Name</a:t>
            </a:r>
            <a:r>
              <a:rPr lang="en-US" sz="2800" dirty="0">
                <a:solidFill>
                  <a:srgbClr val="7030A0"/>
                </a:solidFill>
              </a:rPr>
              <a:t> </a:t>
            </a:r>
            <a:r>
              <a:rPr lang="en-US" sz="2800" dirty="0"/>
              <a:t>(</a:t>
            </a:r>
            <a:r>
              <a:rPr lang="en-US" sz="2800" dirty="0">
                <a:solidFill>
                  <a:srgbClr val="7030A0"/>
                </a:solidFill>
              </a:rPr>
              <a:t> </a:t>
            </a:r>
            <a:r>
              <a:rPr lang="en-US" sz="2800" dirty="0"/>
              <a:t>S )</a:t>
            </a:r>
            <a:r>
              <a:rPr lang="en-US" sz="2800" dirty="0">
                <a:solidFill>
                  <a:srgbClr val="7030A0"/>
                </a:solidFill>
              </a:rPr>
              <a:t> </a:t>
            </a:r>
            <a:r>
              <a:rPr lang="en-US" sz="2800" dirty="0"/>
              <a:t>= {“Raptors”, “Wizards”}</a:t>
            </a:r>
            <a:endParaRPr lang="en-US" sz="2800" dirty="0">
              <a:solidFill>
                <a:schemeClr val="accent6">
                  <a:lumMod val="75000"/>
                </a:schemeClr>
              </a:solidFill>
            </a:endParaRPr>
          </a:p>
          <a:p>
            <a:pPr>
              <a:lnSpc>
                <a:spcPct val="150000"/>
              </a:lnSpc>
            </a:pPr>
            <a:r>
              <a:rPr lang="en-US" sz="2800" dirty="0" err="1">
                <a:solidFill>
                  <a:schemeClr val="accent6">
                    <a:lumMod val="75000"/>
                  </a:schemeClr>
                </a:solidFill>
              </a:rPr>
              <a:t>Points_Delta</a:t>
            </a:r>
            <a:r>
              <a:rPr lang="en-US" sz="2800" dirty="0">
                <a:solidFill>
                  <a:schemeClr val="accent6">
                    <a:lumMod val="75000"/>
                  </a:schemeClr>
                </a:solidFill>
              </a:rPr>
              <a:t> </a:t>
            </a:r>
            <a:r>
              <a:rPr lang="en-US" sz="2800" dirty="0"/>
              <a:t>( S )</a:t>
            </a:r>
            <a:r>
              <a:rPr lang="en-US" sz="2800" dirty="0">
                <a:solidFill>
                  <a:srgbClr val="7030A0"/>
                </a:solidFill>
              </a:rPr>
              <a:t> </a:t>
            </a:r>
            <a:r>
              <a:rPr lang="en-US" sz="2800" dirty="0"/>
              <a:t>= { 4 } </a:t>
            </a:r>
          </a:p>
        </p:txBody>
      </p:sp>
    </p:spTree>
    <p:custDataLst>
      <p:tags r:id="rId1"/>
    </p:custDataLst>
    <p:extLst>
      <p:ext uri="{BB962C8B-B14F-4D97-AF65-F5344CB8AC3E}">
        <p14:creationId xmlns:p14="http://schemas.microsoft.com/office/powerpoint/2010/main" val="1033631519"/>
      </p:ext>
    </p:extLst>
  </p:cSld>
  <p:clrMapOvr>
    <a:masterClrMapping/>
  </p:clrMapOvr>
  <mc:AlternateContent xmlns:mc="http://schemas.openxmlformats.org/markup-compatibility/2006" xmlns:p14="http://schemas.microsoft.com/office/powerpoint/2010/main">
    <mc:Choice Requires="p14">
      <p:transition spd="slow" p14:dur="2000" advTm="43283"/>
    </mc:Choice>
    <mc:Fallback xmlns="">
      <p:transition spd="slow" advTm="43283"/>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650875"/>
          </a:xfrm>
        </p:spPr>
        <p:txBody>
          <a:bodyPr>
            <a:normAutofit fontScale="90000"/>
          </a:bodyPr>
          <a:lstStyle/>
          <a:p>
            <a:r>
              <a:rPr lang="en-US" dirty="0">
                <a:solidFill>
                  <a:srgbClr val="0070C0"/>
                </a:solidFill>
              </a:rPr>
              <a:t>Hidden Semi-Markov Models</a:t>
            </a:r>
          </a:p>
        </p:txBody>
      </p:sp>
      <p:pic>
        <p:nvPicPr>
          <p:cNvPr id="6" name="Picture 5"/>
          <p:cNvPicPr>
            <a:picLocks noChangeAspect="1"/>
          </p:cNvPicPr>
          <p:nvPr>
            <p:custDataLst>
              <p:tags r:id="rId1"/>
            </p:custDataLst>
          </p:nvPr>
        </p:nvPicPr>
        <p:blipFill>
          <a:blip r:embed="rId6" cstate="print">
            <a:extLst>
              <a:ext uri="{28A0092B-C50C-407E-A947-70E740481C1C}">
                <a14:useLocalDpi xmlns:a14="http://schemas.microsoft.com/office/drawing/2010/main" val="0"/>
              </a:ext>
            </a:extLst>
          </a:blip>
          <a:stretch>
            <a:fillRect/>
          </a:stretch>
        </p:blipFill>
        <p:spPr>
          <a:xfrm>
            <a:off x="838200" y="1391514"/>
            <a:ext cx="9058660" cy="733133"/>
          </a:xfrm>
          <a:prstGeom prst="rect">
            <a:avLst/>
          </a:prstGeom>
        </p:spPr>
      </p:pic>
      <p:sp>
        <p:nvSpPr>
          <p:cNvPr id="7" name="TextBox 6"/>
          <p:cNvSpPr txBox="1"/>
          <p:nvPr/>
        </p:nvSpPr>
        <p:spPr>
          <a:xfrm>
            <a:off x="5239796" y="2866990"/>
            <a:ext cx="1447762" cy="523220"/>
          </a:xfrm>
          <a:prstGeom prst="rect">
            <a:avLst/>
          </a:prstGeom>
          <a:noFill/>
        </p:spPr>
        <p:txBody>
          <a:bodyPr wrap="square" rtlCol="0">
            <a:spAutoFit/>
          </a:bodyPr>
          <a:lstStyle/>
          <a:p>
            <a:r>
              <a:rPr lang="en-US" sz="2800" dirty="0">
                <a:solidFill>
                  <a:srgbClr val="FF0000"/>
                </a:solidFill>
              </a:rPr>
              <a:t>dataset</a:t>
            </a:r>
          </a:p>
        </p:txBody>
      </p:sp>
      <p:sp>
        <p:nvSpPr>
          <p:cNvPr id="8" name="TextBox 7"/>
          <p:cNvSpPr txBox="1"/>
          <p:nvPr/>
        </p:nvSpPr>
        <p:spPr>
          <a:xfrm>
            <a:off x="7914776" y="2795574"/>
            <a:ext cx="2660862" cy="523220"/>
          </a:xfrm>
          <a:prstGeom prst="rect">
            <a:avLst/>
          </a:prstGeom>
          <a:noFill/>
        </p:spPr>
        <p:txBody>
          <a:bodyPr wrap="square" rtlCol="0">
            <a:spAutoFit/>
          </a:bodyPr>
          <a:lstStyle/>
          <a:p>
            <a:r>
              <a:rPr lang="en-US" sz="2800" dirty="0">
                <a:solidFill>
                  <a:srgbClr val="FF0000"/>
                </a:solidFill>
              </a:rPr>
              <a:t>segmentations</a:t>
            </a:r>
          </a:p>
        </p:txBody>
      </p:sp>
      <p:sp>
        <p:nvSpPr>
          <p:cNvPr id="9" name="TextBox 8"/>
          <p:cNvSpPr txBox="1"/>
          <p:nvPr/>
        </p:nvSpPr>
        <p:spPr>
          <a:xfrm>
            <a:off x="6701989" y="2430709"/>
            <a:ext cx="893135" cy="523220"/>
          </a:xfrm>
          <a:prstGeom prst="rect">
            <a:avLst/>
          </a:prstGeom>
          <a:noFill/>
        </p:spPr>
        <p:txBody>
          <a:bodyPr wrap="square" rtlCol="0">
            <a:spAutoFit/>
          </a:bodyPr>
          <a:lstStyle/>
          <a:p>
            <a:r>
              <a:rPr lang="en-US" sz="2800" dirty="0">
                <a:solidFill>
                  <a:srgbClr val="FF0000"/>
                </a:solidFill>
              </a:rPr>
              <a:t>tags</a:t>
            </a:r>
          </a:p>
        </p:txBody>
      </p:sp>
      <p:sp>
        <p:nvSpPr>
          <p:cNvPr id="10" name="TextBox 9"/>
          <p:cNvSpPr txBox="1"/>
          <p:nvPr/>
        </p:nvSpPr>
        <p:spPr>
          <a:xfrm>
            <a:off x="490964" y="2890446"/>
            <a:ext cx="3286283" cy="523220"/>
          </a:xfrm>
          <a:prstGeom prst="rect">
            <a:avLst/>
          </a:prstGeom>
          <a:noFill/>
        </p:spPr>
        <p:txBody>
          <a:bodyPr wrap="square" rtlCol="0">
            <a:spAutoFit/>
          </a:bodyPr>
          <a:lstStyle/>
          <a:p>
            <a:r>
              <a:rPr lang="en-US" sz="2800" dirty="0">
                <a:solidFill>
                  <a:srgbClr val="FF0000"/>
                </a:solidFill>
              </a:rPr>
              <a:t>world s</a:t>
            </a:r>
            <a:r>
              <a:rPr lang="en-US" altLang="zh-CN" sz="2800" dirty="0">
                <a:solidFill>
                  <a:srgbClr val="FF0000"/>
                </a:solidFill>
              </a:rPr>
              <a:t>tate: tables</a:t>
            </a:r>
            <a:endParaRPr lang="en-US" sz="2800" dirty="0">
              <a:solidFill>
                <a:srgbClr val="FF0000"/>
              </a:solidFill>
            </a:endParaRPr>
          </a:p>
        </p:txBody>
      </p:sp>
      <p:sp>
        <p:nvSpPr>
          <p:cNvPr id="11" name="TextBox 10"/>
          <p:cNvSpPr txBox="1"/>
          <p:nvPr/>
        </p:nvSpPr>
        <p:spPr>
          <a:xfrm>
            <a:off x="2905091" y="2494470"/>
            <a:ext cx="2639924" cy="523220"/>
          </a:xfrm>
          <a:prstGeom prst="rect">
            <a:avLst/>
          </a:prstGeom>
          <a:noFill/>
        </p:spPr>
        <p:txBody>
          <a:bodyPr wrap="square" rtlCol="0">
            <a:spAutoFit/>
          </a:bodyPr>
          <a:lstStyle/>
          <a:p>
            <a:r>
              <a:rPr lang="en-US" sz="2800" dirty="0">
                <a:solidFill>
                  <a:srgbClr val="FF0000"/>
                </a:solidFill>
              </a:rPr>
              <a:t>observed words</a:t>
            </a:r>
          </a:p>
        </p:txBody>
      </p:sp>
      <p:cxnSp>
        <p:nvCxnSpPr>
          <p:cNvPr id="13" name="Straight Arrow Connector 12"/>
          <p:cNvCxnSpPr>
            <a:stCxn id="10" idx="0"/>
          </p:cNvCxnSpPr>
          <p:nvPr/>
        </p:nvCxnSpPr>
        <p:spPr>
          <a:xfrm flipV="1">
            <a:off x="2134106" y="2098494"/>
            <a:ext cx="1498359" cy="791952"/>
          </a:xfrm>
          <a:prstGeom prst="straightConnector1">
            <a:avLst/>
          </a:prstGeom>
          <a:ln>
            <a:tailEnd type="arrow" w="lg" len="lg"/>
          </a:ln>
        </p:spPr>
        <p:style>
          <a:lnRef idx="3">
            <a:schemeClr val="accent2"/>
          </a:lnRef>
          <a:fillRef idx="0">
            <a:schemeClr val="accent2"/>
          </a:fillRef>
          <a:effectRef idx="2">
            <a:schemeClr val="accent2"/>
          </a:effectRef>
          <a:fontRef idx="minor">
            <a:schemeClr val="tx1"/>
          </a:fontRef>
        </p:style>
      </p:cxnSp>
      <p:cxnSp>
        <p:nvCxnSpPr>
          <p:cNvPr id="15" name="Straight Arrow Connector 14"/>
          <p:cNvCxnSpPr>
            <a:stCxn id="11" idx="0"/>
          </p:cNvCxnSpPr>
          <p:nvPr/>
        </p:nvCxnSpPr>
        <p:spPr>
          <a:xfrm flipH="1" flipV="1">
            <a:off x="4096899" y="2073180"/>
            <a:ext cx="128154" cy="421290"/>
          </a:xfrm>
          <a:prstGeom prst="straightConnector1">
            <a:avLst/>
          </a:prstGeom>
          <a:ln>
            <a:tailEnd type="arrow" w="lg" len="lg"/>
          </a:ln>
        </p:spPr>
        <p:style>
          <a:lnRef idx="3">
            <a:schemeClr val="accent2"/>
          </a:lnRef>
          <a:fillRef idx="0">
            <a:schemeClr val="accent2"/>
          </a:fillRef>
          <a:effectRef idx="2">
            <a:schemeClr val="accent2"/>
          </a:effectRef>
          <a:fontRef idx="minor">
            <a:schemeClr val="tx1"/>
          </a:fontRef>
        </p:style>
      </p:cxnSp>
      <p:cxnSp>
        <p:nvCxnSpPr>
          <p:cNvPr id="17" name="Straight Arrow Connector 16"/>
          <p:cNvCxnSpPr>
            <a:stCxn id="7" idx="0"/>
          </p:cNvCxnSpPr>
          <p:nvPr/>
        </p:nvCxnSpPr>
        <p:spPr>
          <a:xfrm flipH="1" flipV="1">
            <a:off x="5172646" y="2098494"/>
            <a:ext cx="791031" cy="768496"/>
          </a:xfrm>
          <a:prstGeom prst="straightConnector1">
            <a:avLst/>
          </a:prstGeom>
          <a:ln>
            <a:tailEnd type="arrow" w="lg" len="lg"/>
          </a:ln>
        </p:spPr>
        <p:style>
          <a:lnRef idx="3">
            <a:schemeClr val="accent2"/>
          </a:lnRef>
          <a:fillRef idx="0">
            <a:schemeClr val="accent2"/>
          </a:fillRef>
          <a:effectRef idx="2">
            <a:schemeClr val="accent2"/>
          </a:effectRef>
          <a:fontRef idx="minor">
            <a:schemeClr val="tx1"/>
          </a:fontRef>
        </p:style>
      </p:cxnSp>
      <p:cxnSp>
        <p:nvCxnSpPr>
          <p:cNvPr id="19" name="Straight Arrow Connector 18"/>
          <p:cNvCxnSpPr>
            <a:stCxn id="9" idx="0"/>
          </p:cNvCxnSpPr>
          <p:nvPr/>
        </p:nvCxnSpPr>
        <p:spPr>
          <a:xfrm flipV="1">
            <a:off x="7148557" y="1924705"/>
            <a:ext cx="513717" cy="506004"/>
          </a:xfrm>
          <a:prstGeom prst="straightConnector1">
            <a:avLst/>
          </a:prstGeom>
          <a:ln>
            <a:tailEnd type="arrow" w="lg" len="lg"/>
          </a:ln>
        </p:spPr>
        <p:style>
          <a:lnRef idx="3">
            <a:schemeClr val="accent2"/>
          </a:lnRef>
          <a:fillRef idx="0">
            <a:schemeClr val="accent2"/>
          </a:fillRef>
          <a:effectRef idx="2">
            <a:schemeClr val="accent2"/>
          </a:effectRef>
          <a:fontRef idx="minor">
            <a:schemeClr val="tx1"/>
          </a:fontRef>
        </p:style>
      </p:cxnSp>
      <p:cxnSp>
        <p:nvCxnSpPr>
          <p:cNvPr id="21" name="Straight Arrow Connector 20"/>
          <p:cNvCxnSpPr>
            <a:stCxn id="8" idx="0"/>
          </p:cNvCxnSpPr>
          <p:nvPr/>
        </p:nvCxnSpPr>
        <p:spPr>
          <a:xfrm flipH="1" flipV="1">
            <a:off x="8295597" y="1931384"/>
            <a:ext cx="949610" cy="864190"/>
          </a:xfrm>
          <a:prstGeom prst="straightConnector1">
            <a:avLst/>
          </a:prstGeom>
          <a:ln>
            <a:tailEnd type="arrow" w="lg" len="lg"/>
          </a:ln>
        </p:spPr>
        <p:style>
          <a:lnRef idx="3">
            <a:schemeClr val="accent2"/>
          </a:lnRef>
          <a:fillRef idx="0">
            <a:schemeClr val="accent2"/>
          </a:fillRef>
          <a:effectRef idx="2">
            <a:schemeClr val="accent2"/>
          </a:effectRef>
          <a:fontRef idx="minor">
            <a:schemeClr val="tx1"/>
          </a:fontRef>
        </p:style>
      </p:cxnSp>
      <p:pic>
        <p:nvPicPr>
          <p:cNvPr id="32" name="Picture 31"/>
          <p:cNvPicPr>
            <a:picLocks noChangeAspect="1"/>
          </p:cNvPicPr>
          <p:nvPr>
            <p:custDataLst>
              <p:tags r:id="rId2"/>
            </p:custDataLst>
          </p:nvPr>
        </p:nvPicPr>
        <p:blipFill>
          <a:blip r:embed="rId7" cstate="print">
            <a:extLst>
              <a:ext uri="{28A0092B-C50C-407E-A947-70E740481C1C}">
                <a14:useLocalDpi xmlns:a14="http://schemas.microsoft.com/office/drawing/2010/main" val="0"/>
              </a:ext>
            </a:extLst>
          </a:blip>
          <a:stretch>
            <a:fillRect/>
          </a:stretch>
        </p:blipFill>
        <p:spPr>
          <a:xfrm>
            <a:off x="840967" y="5349765"/>
            <a:ext cx="8754286" cy="716190"/>
          </a:xfrm>
          <a:prstGeom prst="rect">
            <a:avLst/>
          </a:prstGeom>
        </p:spPr>
      </p:pic>
      <p:sp>
        <p:nvSpPr>
          <p:cNvPr id="35" name="TextBox 34"/>
          <p:cNvSpPr txBox="1"/>
          <p:nvPr/>
        </p:nvSpPr>
        <p:spPr>
          <a:xfrm>
            <a:off x="5688701" y="4517272"/>
            <a:ext cx="1583960" cy="523220"/>
          </a:xfrm>
          <a:prstGeom prst="rect">
            <a:avLst/>
          </a:prstGeom>
          <a:noFill/>
        </p:spPr>
        <p:txBody>
          <a:bodyPr wrap="none" rtlCol="0">
            <a:spAutoFit/>
          </a:bodyPr>
          <a:lstStyle/>
          <a:p>
            <a:r>
              <a:rPr lang="en-US" sz="2800" dirty="0">
                <a:solidFill>
                  <a:srgbClr val="FF0000"/>
                </a:solidFill>
              </a:rPr>
              <a:t>segments</a:t>
            </a:r>
          </a:p>
        </p:txBody>
      </p:sp>
      <p:cxnSp>
        <p:nvCxnSpPr>
          <p:cNvPr id="37" name="Straight Arrow Connector 36"/>
          <p:cNvCxnSpPr>
            <a:stCxn id="35" idx="0"/>
          </p:cNvCxnSpPr>
          <p:nvPr/>
        </p:nvCxnSpPr>
        <p:spPr>
          <a:xfrm flipH="1" flipV="1">
            <a:off x="6365684" y="4205986"/>
            <a:ext cx="114997" cy="311286"/>
          </a:xfrm>
          <a:prstGeom prst="straightConnector1">
            <a:avLst/>
          </a:prstGeom>
          <a:ln>
            <a:tailEnd type="arrow" w="lg" len="lg"/>
          </a:ln>
        </p:spPr>
        <p:style>
          <a:lnRef idx="3">
            <a:schemeClr val="accent2"/>
          </a:lnRef>
          <a:fillRef idx="0">
            <a:schemeClr val="accent2"/>
          </a:fillRef>
          <a:effectRef idx="2">
            <a:schemeClr val="accent2"/>
          </a:effectRef>
          <a:fontRef idx="minor">
            <a:schemeClr val="tx1"/>
          </a:fontRef>
        </p:style>
      </p:cxnSp>
      <p:pic>
        <p:nvPicPr>
          <p:cNvPr id="12" name="Picture 11"/>
          <p:cNvPicPr>
            <a:picLocks noChangeAspect="1"/>
          </p:cNvPicPr>
          <p:nvPr>
            <p:custDataLst>
              <p:tags r:id="rId3"/>
            </p:custDataLst>
          </p:nvPr>
        </p:nvPicPr>
        <p:blipFill>
          <a:blip r:embed="rId8" cstate="print">
            <a:extLst>
              <a:ext uri="{28A0092B-C50C-407E-A947-70E740481C1C}">
                <a14:useLocalDpi xmlns:a14="http://schemas.microsoft.com/office/drawing/2010/main" val="0"/>
              </a:ext>
            </a:extLst>
          </a:blip>
          <a:stretch>
            <a:fillRect/>
          </a:stretch>
        </p:blipFill>
        <p:spPr>
          <a:xfrm>
            <a:off x="838200" y="3704440"/>
            <a:ext cx="6407619" cy="628572"/>
          </a:xfrm>
          <a:prstGeom prst="rect">
            <a:avLst/>
          </a:prstGeom>
        </p:spPr>
      </p:pic>
    </p:spTree>
    <p:extLst>
      <p:ext uri="{BB962C8B-B14F-4D97-AF65-F5344CB8AC3E}">
        <p14:creationId xmlns:p14="http://schemas.microsoft.com/office/powerpoint/2010/main" val="36663707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7"/>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2"/>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650875"/>
          </a:xfrm>
        </p:spPr>
        <p:txBody>
          <a:bodyPr>
            <a:normAutofit fontScale="90000"/>
          </a:bodyPr>
          <a:lstStyle/>
          <a:p>
            <a:r>
              <a:rPr lang="en-US" dirty="0">
                <a:solidFill>
                  <a:srgbClr val="0070C0"/>
                </a:solidFill>
              </a:rPr>
              <a:t>Hidden Semi-Markov Models</a:t>
            </a:r>
          </a:p>
        </p:txBody>
      </p:sp>
      <p:sp>
        <p:nvSpPr>
          <p:cNvPr id="71" name="TextBox 70"/>
          <p:cNvSpPr txBox="1"/>
          <p:nvPr/>
        </p:nvSpPr>
        <p:spPr>
          <a:xfrm>
            <a:off x="2695974" y="5937913"/>
            <a:ext cx="3609155" cy="461665"/>
          </a:xfrm>
          <a:prstGeom prst="rect">
            <a:avLst/>
          </a:prstGeom>
          <a:noFill/>
        </p:spPr>
        <p:txBody>
          <a:bodyPr wrap="square" rtlCol="0">
            <a:spAutoFit/>
          </a:bodyPr>
          <a:lstStyle/>
          <a:p>
            <a:r>
              <a:rPr lang="en-US" sz="2400" dirty="0">
                <a:solidFill>
                  <a:srgbClr val="FF0000"/>
                </a:solidFill>
              </a:rPr>
              <a:t>transition probabilities</a:t>
            </a:r>
          </a:p>
        </p:txBody>
      </p:sp>
      <p:cxnSp>
        <p:nvCxnSpPr>
          <p:cNvPr id="72" name="Straight Arrow Connector 71"/>
          <p:cNvCxnSpPr>
            <a:stCxn id="71" idx="0"/>
          </p:cNvCxnSpPr>
          <p:nvPr/>
        </p:nvCxnSpPr>
        <p:spPr>
          <a:xfrm flipV="1">
            <a:off x="4500552" y="5514835"/>
            <a:ext cx="334039" cy="423078"/>
          </a:xfrm>
          <a:prstGeom prst="straightConnector1">
            <a:avLst/>
          </a:prstGeom>
          <a:ln>
            <a:tailEnd type="arrow" w="lg" len="lg"/>
          </a:ln>
        </p:spPr>
        <p:style>
          <a:lnRef idx="3">
            <a:schemeClr val="accent2"/>
          </a:lnRef>
          <a:fillRef idx="0">
            <a:schemeClr val="accent2"/>
          </a:fillRef>
          <a:effectRef idx="2">
            <a:schemeClr val="accent2"/>
          </a:effectRef>
          <a:fontRef idx="minor">
            <a:schemeClr val="tx1"/>
          </a:fontRef>
        </p:style>
      </p:cxnSp>
      <p:sp>
        <p:nvSpPr>
          <p:cNvPr id="73" name="TextBox 72"/>
          <p:cNvSpPr txBox="1"/>
          <p:nvPr/>
        </p:nvSpPr>
        <p:spPr>
          <a:xfrm>
            <a:off x="6639169" y="5883739"/>
            <a:ext cx="3090732" cy="461665"/>
          </a:xfrm>
          <a:prstGeom prst="rect">
            <a:avLst/>
          </a:prstGeom>
          <a:noFill/>
        </p:spPr>
        <p:txBody>
          <a:bodyPr wrap="square" rtlCol="0">
            <a:spAutoFit/>
          </a:bodyPr>
          <a:lstStyle/>
          <a:p>
            <a:r>
              <a:rPr lang="en-US" sz="2400" dirty="0">
                <a:solidFill>
                  <a:srgbClr val="FF0000"/>
                </a:solidFill>
              </a:rPr>
              <a:t>emission probabilities</a:t>
            </a:r>
          </a:p>
        </p:txBody>
      </p:sp>
      <p:cxnSp>
        <p:nvCxnSpPr>
          <p:cNvPr id="75" name="Straight Arrow Connector 74"/>
          <p:cNvCxnSpPr>
            <a:stCxn id="73" idx="0"/>
          </p:cNvCxnSpPr>
          <p:nvPr/>
        </p:nvCxnSpPr>
        <p:spPr>
          <a:xfrm flipH="1" flipV="1">
            <a:off x="7695926" y="5596784"/>
            <a:ext cx="488609" cy="286955"/>
          </a:xfrm>
          <a:prstGeom prst="straightConnector1">
            <a:avLst/>
          </a:prstGeom>
          <a:ln>
            <a:tailEnd type="arrow" w="lg" len="lg"/>
          </a:ln>
        </p:spPr>
        <p:style>
          <a:lnRef idx="3">
            <a:schemeClr val="accent2"/>
          </a:lnRef>
          <a:fillRef idx="0">
            <a:schemeClr val="accent2"/>
          </a:fillRef>
          <a:effectRef idx="2">
            <a:schemeClr val="accent2"/>
          </a:effectRef>
          <a:fontRef idx="minor">
            <a:schemeClr val="tx1"/>
          </a:fontRef>
        </p:style>
      </p:cxnSp>
      <p:sp>
        <p:nvSpPr>
          <p:cNvPr id="83" name="TextBox 82"/>
          <p:cNvSpPr txBox="1"/>
          <p:nvPr/>
        </p:nvSpPr>
        <p:spPr>
          <a:xfrm>
            <a:off x="183493" y="5978589"/>
            <a:ext cx="1384033" cy="461665"/>
          </a:xfrm>
          <a:prstGeom prst="rect">
            <a:avLst/>
          </a:prstGeom>
          <a:noFill/>
        </p:spPr>
        <p:txBody>
          <a:bodyPr wrap="square" rtlCol="0">
            <a:spAutoFit/>
          </a:bodyPr>
          <a:lstStyle/>
          <a:p>
            <a:r>
              <a:rPr lang="en-US" sz="2400" dirty="0">
                <a:solidFill>
                  <a:srgbClr val="FF0000"/>
                </a:solidFill>
              </a:rPr>
              <a:t>segments</a:t>
            </a:r>
          </a:p>
        </p:txBody>
      </p:sp>
      <p:cxnSp>
        <p:nvCxnSpPr>
          <p:cNvPr id="86" name="Straight Arrow Connector 85"/>
          <p:cNvCxnSpPr>
            <a:stCxn id="83" idx="0"/>
          </p:cNvCxnSpPr>
          <p:nvPr/>
        </p:nvCxnSpPr>
        <p:spPr>
          <a:xfrm flipV="1">
            <a:off x="875510" y="5514835"/>
            <a:ext cx="961428" cy="463754"/>
          </a:xfrm>
          <a:prstGeom prst="straightConnector1">
            <a:avLst/>
          </a:prstGeom>
          <a:ln>
            <a:tailEnd type="arrow" w="lg" len="lg"/>
          </a:ln>
        </p:spPr>
        <p:style>
          <a:lnRef idx="3">
            <a:schemeClr val="accent2"/>
          </a:lnRef>
          <a:fillRef idx="0">
            <a:schemeClr val="accent2"/>
          </a:fillRef>
          <a:effectRef idx="2">
            <a:schemeClr val="accent2"/>
          </a:effectRef>
          <a:fontRef idx="minor">
            <a:schemeClr val="tx1"/>
          </a:fontRef>
        </p:style>
      </p:cxnSp>
      <p:sp>
        <p:nvSpPr>
          <p:cNvPr id="87" name="TextBox 86"/>
          <p:cNvSpPr txBox="1"/>
          <p:nvPr/>
        </p:nvSpPr>
        <p:spPr>
          <a:xfrm>
            <a:off x="1705103" y="6345404"/>
            <a:ext cx="695447" cy="461665"/>
          </a:xfrm>
          <a:prstGeom prst="rect">
            <a:avLst/>
          </a:prstGeom>
          <a:noFill/>
        </p:spPr>
        <p:txBody>
          <a:bodyPr wrap="none" rtlCol="0">
            <a:spAutoFit/>
          </a:bodyPr>
          <a:lstStyle/>
          <a:p>
            <a:r>
              <a:rPr lang="en-US" sz="2400" dirty="0">
                <a:solidFill>
                  <a:srgbClr val="FF0000"/>
                </a:solidFill>
              </a:rPr>
              <a:t>tags</a:t>
            </a:r>
          </a:p>
        </p:txBody>
      </p:sp>
      <p:cxnSp>
        <p:nvCxnSpPr>
          <p:cNvPr id="88" name="Straight Arrow Connector 87"/>
          <p:cNvCxnSpPr>
            <a:stCxn id="87" idx="0"/>
          </p:cNvCxnSpPr>
          <p:nvPr/>
        </p:nvCxnSpPr>
        <p:spPr>
          <a:xfrm flipV="1">
            <a:off x="2052827" y="5514835"/>
            <a:ext cx="425773" cy="830569"/>
          </a:xfrm>
          <a:prstGeom prst="straightConnector1">
            <a:avLst/>
          </a:prstGeom>
          <a:ln>
            <a:tailEnd type="arrow" w="lg" len="lg"/>
          </a:ln>
        </p:spPr>
        <p:style>
          <a:lnRef idx="3">
            <a:schemeClr val="accent2"/>
          </a:lnRef>
          <a:fillRef idx="0">
            <a:schemeClr val="accent2"/>
          </a:fillRef>
          <a:effectRef idx="2">
            <a:schemeClr val="accent2"/>
          </a:effectRef>
          <a:fontRef idx="minor">
            <a:schemeClr val="tx1"/>
          </a:fontRef>
        </p:style>
      </p:cxnSp>
      <p:pic>
        <p:nvPicPr>
          <p:cNvPr id="89" name="Picture 88"/>
          <p:cNvPicPr>
            <a:picLocks noChangeAspect="1"/>
          </p:cNvPicPr>
          <p:nvPr>
            <p:custDataLst>
              <p:tags r:id="rId1"/>
            </p:custDataLst>
          </p:nvPr>
        </p:nvPicPr>
        <p:blipFill>
          <a:blip r:embed="rId4" cstate="print">
            <a:extLst>
              <a:ext uri="{28A0092B-C50C-407E-A947-70E740481C1C}">
                <a14:useLocalDpi xmlns:a14="http://schemas.microsoft.com/office/drawing/2010/main" val="0"/>
              </a:ext>
            </a:extLst>
          </a:blip>
          <a:stretch>
            <a:fillRect/>
          </a:stretch>
        </p:blipFill>
        <p:spPr>
          <a:xfrm>
            <a:off x="840967" y="5349765"/>
            <a:ext cx="8754286" cy="716190"/>
          </a:xfrm>
          <a:prstGeom prst="rect">
            <a:avLst/>
          </a:prstGeom>
        </p:spPr>
      </p:pic>
      <p:sp>
        <p:nvSpPr>
          <p:cNvPr id="60" name="TextBox 59"/>
          <p:cNvSpPr txBox="1"/>
          <p:nvPr/>
        </p:nvSpPr>
        <p:spPr>
          <a:xfrm>
            <a:off x="452977" y="3752667"/>
            <a:ext cx="651140" cy="461665"/>
          </a:xfrm>
          <a:prstGeom prst="rect">
            <a:avLst/>
          </a:prstGeom>
          <a:noFill/>
        </p:spPr>
        <p:txBody>
          <a:bodyPr wrap="none" rtlCol="0">
            <a:spAutoFit/>
          </a:bodyPr>
          <a:lstStyle/>
          <a:p>
            <a:r>
              <a:rPr lang="en-US" sz="2400" dirty="0">
                <a:solidFill>
                  <a:srgbClr val="7030A0"/>
                </a:solidFill>
              </a:rPr>
              <a:t>The</a:t>
            </a:r>
          </a:p>
        </p:txBody>
      </p:sp>
      <p:sp>
        <p:nvSpPr>
          <p:cNvPr id="61" name="TextBox 60"/>
          <p:cNvSpPr txBox="1"/>
          <p:nvPr/>
        </p:nvSpPr>
        <p:spPr>
          <a:xfrm>
            <a:off x="1364573" y="3752667"/>
            <a:ext cx="1143262" cy="461665"/>
          </a:xfrm>
          <a:prstGeom prst="rect">
            <a:avLst/>
          </a:prstGeom>
          <a:noFill/>
        </p:spPr>
        <p:txBody>
          <a:bodyPr wrap="none" rtlCol="0">
            <a:spAutoFit/>
          </a:bodyPr>
          <a:lstStyle/>
          <a:p>
            <a:r>
              <a:rPr lang="en-US" sz="2400" dirty="0">
                <a:solidFill>
                  <a:srgbClr val="7030A0"/>
                </a:solidFill>
              </a:rPr>
              <a:t>Raptors</a:t>
            </a:r>
          </a:p>
        </p:txBody>
      </p:sp>
      <p:sp>
        <p:nvSpPr>
          <p:cNvPr id="62" name="TextBox 61"/>
          <p:cNvSpPr txBox="1"/>
          <p:nvPr/>
        </p:nvSpPr>
        <p:spPr>
          <a:xfrm>
            <a:off x="2768291" y="3752668"/>
            <a:ext cx="277640" cy="461665"/>
          </a:xfrm>
          <a:prstGeom prst="rect">
            <a:avLst/>
          </a:prstGeom>
          <a:noFill/>
        </p:spPr>
        <p:txBody>
          <a:bodyPr wrap="none" rtlCol="0">
            <a:spAutoFit/>
          </a:bodyPr>
          <a:lstStyle/>
          <a:p>
            <a:r>
              <a:rPr lang="en-US" sz="2400" dirty="0">
                <a:solidFill>
                  <a:srgbClr val="7030A0"/>
                </a:solidFill>
              </a:rPr>
              <a:t>(</a:t>
            </a:r>
          </a:p>
        </p:txBody>
      </p:sp>
      <p:sp>
        <p:nvSpPr>
          <p:cNvPr id="63" name="TextBox 62"/>
          <p:cNvSpPr txBox="1"/>
          <p:nvPr/>
        </p:nvSpPr>
        <p:spPr>
          <a:xfrm>
            <a:off x="3306387" y="3752668"/>
            <a:ext cx="495649" cy="461665"/>
          </a:xfrm>
          <a:prstGeom prst="rect">
            <a:avLst/>
          </a:prstGeom>
          <a:noFill/>
        </p:spPr>
        <p:txBody>
          <a:bodyPr wrap="none" rtlCol="0">
            <a:spAutoFit/>
          </a:bodyPr>
          <a:lstStyle/>
          <a:p>
            <a:r>
              <a:rPr lang="en-US" sz="2400" dirty="0">
                <a:solidFill>
                  <a:schemeClr val="accent6">
                    <a:lumMod val="75000"/>
                  </a:schemeClr>
                </a:solidFill>
              </a:rPr>
              <a:t>33</a:t>
            </a:r>
          </a:p>
        </p:txBody>
      </p:sp>
      <p:sp>
        <p:nvSpPr>
          <p:cNvPr id="64" name="TextBox 63"/>
          <p:cNvSpPr txBox="1"/>
          <p:nvPr/>
        </p:nvSpPr>
        <p:spPr>
          <a:xfrm>
            <a:off x="4062492" y="3752668"/>
            <a:ext cx="279244" cy="461665"/>
          </a:xfrm>
          <a:prstGeom prst="rect">
            <a:avLst/>
          </a:prstGeom>
          <a:noFill/>
        </p:spPr>
        <p:txBody>
          <a:bodyPr wrap="none" rtlCol="0">
            <a:spAutoFit/>
          </a:bodyPr>
          <a:lstStyle/>
          <a:p>
            <a:r>
              <a:rPr lang="en-US" sz="2400" dirty="0">
                <a:solidFill>
                  <a:srgbClr val="7030A0"/>
                </a:solidFill>
              </a:rPr>
              <a:t>-</a:t>
            </a:r>
          </a:p>
        </p:txBody>
      </p:sp>
      <p:sp>
        <p:nvSpPr>
          <p:cNvPr id="65" name="TextBox 64"/>
          <p:cNvSpPr txBox="1"/>
          <p:nvPr/>
        </p:nvSpPr>
        <p:spPr>
          <a:xfrm>
            <a:off x="4602192" y="3752668"/>
            <a:ext cx="495649" cy="461665"/>
          </a:xfrm>
          <a:prstGeom prst="rect">
            <a:avLst/>
          </a:prstGeom>
          <a:noFill/>
        </p:spPr>
        <p:txBody>
          <a:bodyPr wrap="none" rtlCol="0">
            <a:spAutoFit/>
          </a:bodyPr>
          <a:lstStyle/>
          <a:p>
            <a:r>
              <a:rPr lang="en-US" sz="2400" dirty="0">
                <a:solidFill>
                  <a:schemeClr val="accent6">
                    <a:lumMod val="75000"/>
                  </a:schemeClr>
                </a:solidFill>
              </a:rPr>
              <a:t>15</a:t>
            </a:r>
          </a:p>
        </p:txBody>
      </p:sp>
      <p:sp>
        <p:nvSpPr>
          <p:cNvPr id="66" name="TextBox 65"/>
          <p:cNvSpPr txBox="1"/>
          <p:nvPr/>
        </p:nvSpPr>
        <p:spPr>
          <a:xfrm>
            <a:off x="5358297" y="3752668"/>
            <a:ext cx="277640" cy="461665"/>
          </a:xfrm>
          <a:prstGeom prst="rect">
            <a:avLst/>
          </a:prstGeom>
          <a:noFill/>
        </p:spPr>
        <p:txBody>
          <a:bodyPr wrap="none" rtlCol="0">
            <a:spAutoFit/>
          </a:bodyPr>
          <a:lstStyle/>
          <a:p>
            <a:r>
              <a:rPr lang="en-US" sz="2400" dirty="0">
                <a:solidFill>
                  <a:srgbClr val="7030A0"/>
                </a:solidFill>
              </a:rPr>
              <a:t>)</a:t>
            </a:r>
          </a:p>
        </p:txBody>
      </p:sp>
      <p:sp>
        <p:nvSpPr>
          <p:cNvPr id="67" name="TextBox 66"/>
          <p:cNvSpPr txBox="1"/>
          <p:nvPr/>
        </p:nvSpPr>
        <p:spPr>
          <a:xfrm>
            <a:off x="5896393" y="3752668"/>
            <a:ext cx="1291379" cy="461665"/>
          </a:xfrm>
          <a:prstGeom prst="rect">
            <a:avLst/>
          </a:prstGeom>
          <a:noFill/>
        </p:spPr>
        <p:txBody>
          <a:bodyPr wrap="none" rtlCol="0">
            <a:spAutoFit/>
          </a:bodyPr>
          <a:lstStyle/>
          <a:p>
            <a:r>
              <a:rPr lang="en-US" sz="2400" u="sng" dirty="0">
                <a:solidFill>
                  <a:srgbClr val="7030A0"/>
                </a:solidFill>
              </a:rPr>
              <a:t>edge out</a:t>
            </a:r>
          </a:p>
        </p:txBody>
      </p:sp>
      <p:sp>
        <p:nvSpPr>
          <p:cNvPr id="68" name="TextBox 67"/>
          <p:cNvSpPr txBox="1"/>
          <p:nvPr/>
        </p:nvSpPr>
        <p:spPr>
          <a:xfrm>
            <a:off x="7448228" y="3752668"/>
            <a:ext cx="603050" cy="461665"/>
          </a:xfrm>
          <a:prstGeom prst="rect">
            <a:avLst/>
          </a:prstGeom>
          <a:noFill/>
        </p:spPr>
        <p:txBody>
          <a:bodyPr wrap="none" rtlCol="0">
            <a:spAutoFit/>
          </a:bodyPr>
          <a:lstStyle/>
          <a:p>
            <a:r>
              <a:rPr lang="en-US" sz="2400" dirty="0">
                <a:solidFill>
                  <a:srgbClr val="7030A0"/>
                </a:solidFill>
              </a:rPr>
              <a:t>the</a:t>
            </a:r>
          </a:p>
        </p:txBody>
      </p:sp>
      <p:sp>
        <p:nvSpPr>
          <p:cNvPr id="69" name="TextBox 68"/>
          <p:cNvSpPr txBox="1"/>
          <p:nvPr/>
        </p:nvSpPr>
        <p:spPr>
          <a:xfrm>
            <a:off x="8311734" y="3752668"/>
            <a:ext cx="1178784" cy="461665"/>
          </a:xfrm>
          <a:prstGeom prst="rect">
            <a:avLst/>
          </a:prstGeom>
          <a:noFill/>
        </p:spPr>
        <p:txBody>
          <a:bodyPr wrap="none" rtlCol="0">
            <a:spAutoFit/>
          </a:bodyPr>
          <a:lstStyle/>
          <a:p>
            <a:r>
              <a:rPr lang="en-US" sz="2400" dirty="0">
                <a:solidFill>
                  <a:srgbClr val="7030A0"/>
                </a:solidFill>
              </a:rPr>
              <a:t>Wizards</a:t>
            </a:r>
          </a:p>
        </p:txBody>
      </p:sp>
      <p:sp>
        <p:nvSpPr>
          <p:cNvPr id="90" name="TextBox 89"/>
          <p:cNvSpPr txBox="1"/>
          <p:nvPr/>
        </p:nvSpPr>
        <p:spPr>
          <a:xfrm>
            <a:off x="9750974" y="3752668"/>
            <a:ext cx="508473" cy="461665"/>
          </a:xfrm>
          <a:prstGeom prst="rect">
            <a:avLst/>
          </a:prstGeom>
          <a:noFill/>
        </p:spPr>
        <p:txBody>
          <a:bodyPr wrap="none" rtlCol="0">
            <a:spAutoFit/>
          </a:bodyPr>
          <a:lstStyle/>
          <a:p>
            <a:r>
              <a:rPr lang="en-US" sz="2400" dirty="0">
                <a:solidFill>
                  <a:srgbClr val="7030A0"/>
                </a:solidFill>
              </a:rPr>
              <a:t>on</a:t>
            </a:r>
          </a:p>
        </p:txBody>
      </p:sp>
      <p:sp>
        <p:nvSpPr>
          <p:cNvPr id="91" name="TextBox 90"/>
          <p:cNvSpPr txBox="1"/>
          <p:nvPr/>
        </p:nvSpPr>
        <p:spPr>
          <a:xfrm>
            <a:off x="10519905" y="3752667"/>
            <a:ext cx="1195392" cy="461665"/>
          </a:xfrm>
          <a:prstGeom prst="rect">
            <a:avLst/>
          </a:prstGeom>
          <a:noFill/>
        </p:spPr>
        <p:txBody>
          <a:bodyPr wrap="none" rtlCol="0">
            <a:spAutoFit/>
          </a:bodyPr>
          <a:lstStyle/>
          <a:p>
            <a:r>
              <a:rPr lang="en-US" sz="2400" dirty="0">
                <a:solidFill>
                  <a:srgbClr val="7030A0"/>
                </a:solidFill>
              </a:rPr>
              <a:t>Tuesday</a:t>
            </a:r>
          </a:p>
        </p:txBody>
      </p:sp>
      <p:sp>
        <p:nvSpPr>
          <p:cNvPr id="92" name="Oval 91"/>
          <p:cNvSpPr/>
          <p:nvPr/>
        </p:nvSpPr>
        <p:spPr>
          <a:xfrm>
            <a:off x="658913" y="2753360"/>
            <a:ext cx="220980" cy="220980"/>
          </a:xfrm>
          <a:prstGeom prst="ellipse">
            <a:avLst/>
          </a:prstGeom>
          <a:solidFill>
            <a:srgbClr val="7F6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93" name="Straight Arrow Connector 92"/>
          <p:cNvCxnSpPr>
            <a:stCxn id="92" idx="4"/>
          </p:cNvCxnSpPr>
          <p:nvPr/>
        </p:nvCxnSpPr>
        <p:spPr>
          <a:xfrm>
            <a:off x="769403" y="2974340"/>
            <a:ext cx="0" cy="817880"/>
          </a:xfrm>
          <a:prstGeom prst="straightConnector1">
            <a:avLst/>
          </a:prstGeom>
          <a:ln w="31750">
            <a:solidFill>
              <a:srgbClr val="0000FF"/>
            </a:solidFill>
            <a:tailEnd type="arrow" w="lg" len="lg"/>
          </a:ln>
        </p:spPr>
        <p:style>
          <a:lnRef idx="1">
            <a:schemeClr val="accent1"/>
          </a:lnRef>
          <a:fillRef idx="0">
            <a:schemeClr val="accent1"/>
          </a:fillRef>
          <a:effectRef idx="0">
            <a:schemeClr val="accent1"/>
          </a:effectRef>
          <a:fontRef idx="minor">
            <a:schemeClr val="tx1"/>
          </a:fontRef>
        </p:style>
      </p:cxnSp>
      <p:sp>
        <p:nvSpPr>
          <p:cNvPr id="94" name="Oval 93"/>
          <p:cNvSpPr/>
          <p:nvPr/>
        </p:nvSpPr>
        <p:spPr>
          <a:xfrm>
            <a:off x="1822266" y="2753360"/>
            <a:ext cx="220980" cy="220980"/>
          </a:xfrm>
          <a:prstGeom prst="ellipse">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95" name="Straight Arrow Connector 94"/>
          <p:cNvCxnSpPr>
            <a:stCxn id="94" idx="4"/>
          </p:cNvCxnSpPr>
          <p:nvPr/>
        </p:nvCxnSpPr>
        <p:spPr>
          <a:xfrm>
            <a:off x="1932756" y="2974340"/>
            <a:ext cx="0" cy="817880"/>
          </a:xfrm>
          <a:prstGeom prst="straightConnector1">
            <a:avLst/>
          </a:prstGeom>
          <a:ln w="31750">
            <a:solidFill>
              <a:srgbClr val="0000FF"/>
            </a:solidFill>
            <a:tailEnd type="arrow" w="lg" len="lg"/>
          </a:ln>
        </p:spPr>
        <p:style>
          <a:lnRef idx="1">
            <a:schemeClr val="accent1"/>
          </a:lnRef>
          <a:fillRef idx="0">
            <a:schemeClr val="accent1"/>
          </a:fillRef>
          <a:effectRef idx="0">
            <a:schemeClr val="accent1"/>
          </a:effectRef>
          <a:fontRef idx="minor">
            <a:schemeClr val="tx1"/>
          </a:fontRef>
        </p:style>
      </p:cxnSp>
      <p:sp>
        <p:nvSpPr>
          <p:cNvPr id="96" name="Oval 95"/>
          <p:cNvSpPr/>
          <p:nvPr/>
        </p:nvSpPr>
        <p:spPr>
          <a:xfrm>
            <a:off x="2792404" y="2753360"/>
            <a:ext cx="220980" cy="220980"/>
          </a:xfrm>
          <a:prstGeom prst="ellipse">
            <a:avLst/>
          </a:prstGeom>
          <a:solidFill>
            <a:srgbClr val="7F6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97" name="Straight Arrow Connector 96"/>
          <p:cNvCxnSpPr>
            <a:stCxn id="96" idx="4"/>
          </p:cNvCxnSpPr>
          <p:nvPr/>
        </p:nvCxnSpPr>
        <p:spPr>
          <a:xfrm>
            <a:off x="2902894" y="2974340"/>
            <a:ext cx="0" cy="817880"/>
          </a:xfrm>
          <a:prstGeom prst="straightConnector1">
            <a:avLst/>
          </a:prstGeom>
          <a:ln w="31750">
            <a:solidFill>
              <a:srgbClr val="0000FF"/>
            </a:solidFill>
            <a:tailEnd type="arrow" w="lg" len="lg"/>
          </a:ln>
        </p:spPr>
        <p:style>
          <a:lnRef idx="1">
            <a:schemeClr val="accent1"/>
          </a:lnRef>
          <a:fillRef idx="0">
            <a:schemeClr val="accent1"/>
          </a:fillRef>
          <a:effectRef idx="0">
            <a:schemeClr val="accent1"/>
          </a:effectRef>
          <a:fontRef idx="minor">
            <a:schemeClr val="tx1"/>
          </a:fontRef>
        </p:style>
      </p:cxnSp>
      <p:sp>
        <p:nvSpPr>
          <p:cNvPr id="98" name="Oval 97"/>
          <p:cNvSpPr/>
          <p:nvPr/>
        </p:nvSpPr>
        <p:spPr>
          <a:xfrm>
            <a:off x="3438554" y="2753360"/>
            <a:ext cx="220980" cy="220980"/>
          </a:xfrm>
          <a:prstGeom prst="ellipse">
            <a:avLst/>
          </a:prstGeom>
          <a:solidFill>
            <a:srgbClr val="5C883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99" name="Straight Arrow Connector 98"/>
          <p:cNvCxnSpPr>
            <a:stCxn id="98" idx="4"/>
          </p:cNvCxnSpPr>
          <p:nvPr/>
        </p:nvCxnSpPr>
        <p:spPr>
          <a:xfrm>
            <a:off x="3549044" y="2974340"/>
            <a:ext cx="0" cy="817880"/>
          </a:xfrm>
          <a:prstGeom prst="straightConnector1">
            <a:avLst/>
          </a:prstGeom>
          <a:ln w="31750">
            <a:solidFill>
              <a:srgbClr val="0000FF"/>
            </a:solidFill>
            <a:tailEnd type="arrow" w="lg" len="lg"/>
          </a:ln>
        </p:spPr>
        <p:style>
          <a:lnRef idx="1">
            <a:schemeClr val="accent1"/>
          </a:lnRef>
          <a:fillRef idx="0">
            <a:schemeClr val="accent1"/>
          </a:fillRef>
          <a:effectRef idx="0">
            <a:schemeClr val="accent1"/>
          </a:effectRef>
          <a:fontRef idx="minor">
            <a:schemeClr val="tx1"/>
          </a:fontRef>
        </p:style>
      </p:cxnSp>
      <p:sp>
        <p:nvSpPr>
          <p:cNvPr id="100" name="Oval 99"/>
          <p:cNvSpPr/>
          <p:nvPr/>
        </p:nvSpPr>
        <p:spPr>
          <a:xfrm>
            <a:off x="4075617" y="2753360"/>
            <a:ext cx="220980" cy="220980"/>
          </a:xfrm>
          <a:prstGeom prst="ellipse">
            <a:avLst/>
          </a:prstGeom>
          <a:solidFill>
            <a:srgbClr val="7F6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01" name="Straight Arrow Connector 100"/>
          <p:cNvCxnSpPr>
            <a:stCxn id="100" idx="4"/>
          </p:cNvCxnSpPr>
          <p:nvPr/>
        </p:nvCxnSpPr>
        <p:spPr>
          <a:xfrm>
            <a:off x="4186107" y="2974340"/>
            <a:ext cx="0" cy="817880"/>
          </a:xfrm>
          <a:prstGeom prst="straightConnector1">
            <a:avLst/>
          </a:prstGeom>
          <a:ln w="31750">
            <a:solidFill>
              <a:srgbClr val="0000FF"/>
            </a:solidFill>
            <a:tailEnd type="arrow" w="lg" len="lg"/>
          </a:ln>
        </p:spPr>
        <p:style>
          <a:lnRef idx="1">
            <a:schemeClr val="accent1"/>
          </a:lnRef>
          <a:fillRef idx="0">
            <a:schemeClr val="accent1"/>
          </a:fillRef>
          <a:effectRef idx="0">
            <a:schemeClr val="accent1"/>
          </a:effectRef>
          <a:fontRef idx="minor">
            <a:schemeClr val="tx1"/>
          </a:fontRef>
        </p:style>
      </p:cxnSp>
      <p:sp>
        <p:nvSpPr>
          <p:cNvPr id="102" name="Oval 101"/>
          <p:cNvSpPr/>
          <p:nvPr/>
        </p:nvSpPr>
        <p:spPr>
          <a:xfrm>
            <a:off x="4724950" y="2753360"/>
            <a:ext cx="220980" cy="220980"/>
          </a:xfrm>
          <a:prstGeom prst="ellipse">
            <a:avLst/>
          </a:prstGeom>
          <a:solidFill>
            <a:srgbClr val="5C883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27" name="Straight Arrow Connector 126"/>
          <p:cNvCxnSpPr>
            <a:stCxn id="102" idx="4"/>
          </p:cNvCxnSpPr>
          <p:nvPr/>
        </p:nvCxnSpPr>
        <p:spPr>
          <a:xfrm>
            <a:off x="4835440" y="2974340"/>
            <a:ext cx="0" cy="817880"/>
          </a:xfrm>
          <a:prstGeom prst="straightConnector1">
            <a:avLst/>
          </a:prstGeom>
          <a:ln w="31750">
            <a:solidFill>
              <a:srgbClr val="0000FF"/>
            </a:solidFill>
            <a:tailEnd type="arrow" w="lg" len="lg"/>
          </a:ln>
        </p:spPr>
        <p:style>
          <a:lnRef idx="1">
            <a:schemeClr val="accent1"/>
          </a:lnRef>
          <a:fillRef idx="0">
            <a:schemeClr val="accent1"/>
          </a:fillRef>
          <a:effectRef idx="0">
            <a:schemeClr val="accent1"/>
          </a:effectRef>
          <a:fontRef idx="minor">
            <a:schemeClr val="tx1"/>
          </a:fontRef>
        </p:style>
      </p:cxnSp>
      <p:sp>
        <p:nvSpPr>
          <p:cNvPr id="128" name="Oval 127"/>
          <p:cNvSpPr/>
          <p:nvPr/>
        </p:nvSpPr>
        <p:spPr>
          <a:xfrm>
            <a:off x="5374282" y="2753360"/>
            <a:ext cx="220980" cy="220980"/>
          </a:xfrm>
          <a:prstGeom prst="ellipse">
            <a:avLst/>
          </a:prstGeom>
          <a:solidFill>
            <a:srgbClr val="7F6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29" name="Straight Arrow Connector 128"/>
          <p:cNvCxnSpPr>
            <a:stCxn id="128" idx="4"/>
          </p:cNvCxnSpPr>
          <p:nvPr/>
        </p:nvCxnSpPr>
        <p:spPr>
          <a:xfrm>
            <a:off x="5484772" y="2974340"/>
            <a:ext cx="0" cy="817880"/>
          </a:xfrm>
          <a:prstGeom prst="straightConnector1">
            <a:avLst/>
          </a:prstGeom>
          <a:ln w="31750">
            <a:solidFill>
              <a:srgbClr val="0000FF"/>
            </a:solidFill>
            <a:tailEnd type="arrow" w="lg" len="lg"/>
          </a:ln>
        </p:spPr>
        <p:style>
          <a:lnRef idx="1">
            <a:schemeClr val="accent1"/>
          </a:lnRef>
          <a:fillRef idx="0">
            <a:schemeClr val="accent1"/>
          </a:fillRef>
          <a:effectRef idx="0">
            <a:schemeClr val="accent1"/>
          </a:effectRef>
          <a:fontRef idx="minor">
            <a:schemeClr val="tx1"/>
          </a:fontRef>
        </p:style>
      </p:cxnSp>
      <p:sp>
        <p:nvSpPr>
          <p:cNvPr id="130" name="Oval 129"/>
          <p:cNvSpPr/>
          <p:nvPr/>
        </p:nvSpPr>
        <p:spPr>
          <a:xfrm>
            <a:off x="6462755" y="2753360"/>
            <a:ext cx="220980" cy="220980"/>
          </a:xfrm>
          <a:prstGeom prst="ellipse">
            <a:avLst/>
          </a:prstGeom>
          <a:solidFill>
            <a:srgbClr val="5C883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31" name="Straight Arrow Connector 130"/>
          <p:cNvCxnSpPr>
            <a:stCxn id="130" idx="4"/>
          </p:cNvCxnSpPr>
          <p:nvPr/>
        </p:nvCxnSpPr>
        <p:spPr>
          <a:xfrm>
            <a:off x="6573245" y="2974340"/>
            <a:ext cx="0" cy="817880"/>
          </a:xfrm>
          <a:prstGeom prst="straightConnector1">
            <a:avLst/>
          </a:prstGeom>
          <a:ln w="31750">
            <a:solidFill>
              <a:srgbClr val="0000FF"/>
            </a:solidFill>
            <a:tailEnd type="arrow" w="lg" len="lg"/>
          </a:ln>
        </p:spPr>
        <p:style>
          <a:lnRef idx="1">
            <a:schemeClr val="accent1"/>
          </a:lnRef>
          <a:fillRef idx="0">
            <a:schemeClr val="accent1"/>
          </a:fillRef>
          <a:effectRef idx="0">
            <a:schemeClr val="accent1"/>
          </a:effectRef>
          <a:fontRef idx="minor">
            <a:schemeClr val="tx1"/>
          </a:fontRef>
        </p:style>
      </p:cxnSp>
      <p:sp>
        <p:nvSpPr>
          <p:cNvPr id="132" name="Oval 131"/>
          <p:cNvSpPr/>
          <p:nvPr/>
        </p:nvSpPr>
        <p:spPr>
          <a:xfrm>
            <a:off x="7636875" y="2753360"/>
            <a:ext cx="220980" cy="220980"/>
          </a:xfrm>
          <a:prstGeom prst="ellipse">
            <a:avLst/>
          </a:prstGeom>
          <a:solidFill>
            <a:srgbClr val="7F6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33" name="Straight Arrow Connector 132"/>
          <p:cNvCxnSpPr>
            <a:stCxn id="132" idx="4"/>
          </p:cNvCxnSpPr>
          <p:nvPr/>
        </p:nvCxnSpPr>
        <p:spPr>
          <a:xfrm>
            <a:off x="7747365" y="2974340"/>
            <a:ext cx="0" cy="817880"/>
          </a:xfrm>
          <a:prstGeom prst="straightConnector1">
            <a:avLst/>
          </a:prstGeom>
          <a:ln w="31750">
            <a:solidFill>
              <a:srgbClr val="0000FF"/>
            </a:solidFill>
            <a:tailEnd type="arrow" w="lg" len="lg"/>
          </a:ln>
        </p:spPr>
        <p:style>
          <a:lnRef idx="1">
            <a:schemeClr val="accent1"/>
          </a:lnRef>
          <a:fillRef idx="0">
            <a:schemeClr val="accent1"/>
          </a:fillRef>
          <a:effectRef idx="0">
            <a:schemeClr val="accent1"/>
          </a:effectRef>
          <a:fontRef idx="minor">
            <a:schemeClr val="tx1"/>
          </a:fontRef>
        </p:style>
      </p:cxnSp>
      <p:sp>
        <p:nvSpPr>
          <p:cNvPr id="134" name="Oval 133"/>
          <p:cNvSpPr/>
          <p:nvPr/>
        </p:nvSpPr>
        <p:spPr>
          <a:xfrm>
            <a:off x="8802165" y="2753360"/>
            <a:ext cx="220980" cy="220980"/>
          </a:xfrm>
          <a:prstGeom prst="ellipse">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35" name="Straight Arrow Connector 134"/>
          <p:cNvCxnSpPr>
            <a:stCxn id="134" idx="4"/>
          </p:cNvCxnSpPr>
          <p:nvPr/>
        </p:nvCxnSpPr>
        <p:spPr>
          <a:xfrm>
            <a:off x="8912655" y="2974340"/>
            <a:ext cx="0" cy="817880"/>
          </a:xfrm>
          <a:prstGeom prst="straightConnector1">
            <a:avLst/>
          </a:prstGeom>
          <a:ln w="31750">
            <a:solidFill>
              <a:srgbClr val="0000FF"/>
            </a:solidFill>
            <a:tailEnd type="arrow" w="lg" len="lg"/>
          </a:ln>
        </p:spPr>
        <p:style>
          <a:lnRef idx="1">
            <a:schemeClr val="accent1"/>
          </a:lnRef>
          <a:fillRef idx="0">
            <a:schemeClr val="accent1"/>
          </a:fillRef>
          <a:effectRef idx="0">
            <a:schemeClr val="accent1"/>
          </a:effectRef>
          <a:fontRef idx="minor">
            <a:schemeClr val="tx1"/>
          </a:fontRef>
        </p:style>
      </p:cxnSp>
      <p:sp>
        <p:nvSpPr>
          <p:cNvPr id="136" name="Oval 135"/>
          <p:cNvSpPr/>
          <p:nvPr/>
        </p:nvSpPr>
        <p:spPr>
          <a:xfrm>
            <a:off x="9872654" y="2753360"/>
            <a:ext cx="220980" cy="220980"/>
          </a:xfrm>
          <a:prstGeom prst="ellipse">
            <a:avLst/>
          </a:prstGeom>
          <a:solidFill>
            <a:srgbClr val="7F6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37" name="Straight Arrow Connector 136"/>
          <p:cNvCxnSpPr>
            <a:stCxn id="136" idx="4"/>
          </p:cNvCxnSpPr>
          <p:nvPr/>
        </p:nvCxnSpPr>
        <p:spPr>
          <a:xfrm>
            <a:off x="9983144" y="2974340"/>
            <a:ext cx="0" cy="817880"/>
          </a:xfrm>
          <a:prstGeom prst="straightConnector1">
            <a:avLst/>
          </a:prstGeom>
          <a:ln w="31750">
            <a:solidFill>
              <a:srgbClr val="0000FF"/>
            </a:solidFill>
            <a:tailEnd type="arrow" w="lg" len="lg"/>
          </a:ln>
        </p:spPr>
        <p:style>
          <a:lnRef idx="1">
            <a:schemeClr val="accent1"/>
          </a:lnRef>
          <a:fillRef idx="0">
            <a:schemeClr val="accent1"/>
          </a:fillRef>
          <a:effectRef idx="0">
            <a:schemeClr val="accent1"/>
          </a:effectRef>
          <a:fontRef idx="minor">
            <a:schemeClr val="tx1"/>
          </a:fontRef>
        </p:style>
      </p:cxnSp>
      <p:sp>
        <p:nvSpPr>
          <p:cNvPr id="138" name="Oval 137"/>
          <p:cNvSpPr/>
          <p:nvPr/>
        </p:nvSpPr>
        <p:spPr>
          <a:xfrm>
            <a:off x="11001793" y="2753360"/>
            <a:ext cx="220980" cy="220980"/>
          </a:xfrm>
          <a:prstGeom prst="ellipse">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39" name="Straight Arrow Connector 138"/>
          <p:cNvCxnSpPr>
            <a:stCxn id="138" idx="4"/>
          </p:cNvCxnSpPr>
          <p:nvPr/>
        </p:nvCxnSpPr>
        <p:spPr>
          <a:xfrm>
            <a:off x="11112283" y="2974340"/>
            <a:ext cx="0" cy="817880"/>
          </a:xfrm>
          <a:prstGeom prst="straightConnector1">
            <a:avLst/>
          </a:prstGeom>
          <a:ln w="31750">
            <a:solidFill>
              <a:srgbClr val="0000FF"/>
            </a:solidFill>
            <a:tailEnd type="arrow" w="lg" len="lg"/>
          </a:ln>
        </p:spPr>
        <p:style>
          <a:lnRef idx="1">
            <a:schemeClr val="accent1"/>
          </a:lnRef>
          <a:fillRef idx="0">
            <a:schemeClr val="accent1"/>
          </a:fillRef>
          <a:effectRef idx="0">
            <a:schemeClr val="accent1"/>
          </a:effectRef>
          <a:fontRef idx="minor">
            <a:schemeClr val="tx1"/>
          </a:fontRef>
        </p:style>
      </p:cxnSp>
      <p:cxnSp>
        <p:nvCxnSpPr>
          <p:cNvPr id="140" name="Straight Arrow Connector 139"/>
          <p:cNvCxnSpPr>
            <a:stCxn id="92" idx="6"/>
            <a:endCxn id="94" idx="2"/>
          </p:cNvCxnSpPr>
          <p:nvPr/>
        </p:nvCxnSpPr>
        <p:spPr>
          <a:xfrm>
            <a:off x="879893" y="2863850"/>
            <a:ext cx="942373" cy="0"/>
          </a:xfrm>
          <a:prstGeom prst="straightConnector1">
            <a:avLst/>
          </a:prstGeom>
          <a:ln w="31750">
            <a:solidFill>
              <a:srgbClr val="CB9764"/>
            </a:solidFill>
            <a:tailEnd type="arrow" w="lg" len="lg"/>
          </a:ln>
        </p:spPr>
        <p:style>
          <a:lnRef idx="1">
            <a:schemeClr val="accent1"/>
          </a:lnRef>
          <a:fillRef idx="0">
            <a:schemeClr val="accent1"/>
          </a:fillRef>
          <a:effectRef idx="0">
            <a:schemeClr val="accent1"/>
          </a:effectRef>
          <a:fontRef idx="minor">
            <a:schemeClr val="tx1"/>
          </a:fontRef>
        </p:style>
      </p:cxnSp>
      <p:cxnSp>
        <p:nvCxnSpPr>
          <p:cNvPr id="141" name="Straight Arrow Connector 140"/>
          <p:cNvCxnSpPr>
            <a:stCxn id="94" idx="6"/>
            <a:endCxn id="96" idx="2"/>
          </p:cNvCxnSpPr>
          <p:nvPr/>
        </p:nvCxnSpPr>
        <p:spPr>
          <a:xfrm>
            <a:off x="2043246" y="2863850"/>
            <a:ext cx="749158" cy="0"/>
          </a:xfrm>
          <a:prstGeom prst="straightConnector1">
            <a:avLst/>
          </a:prstGeom>
          <a:ln w="31750">
            <a:solidFill>
              <a:srgbClr val="CB9764"/>
            </a:solidFill>
            <a:tailEnd type="arrow" w="lg" len="lg"/>
          </a:ln>
        </p:spPr>
        <p:style>
          <a:lnRef idx="1">
            <a:schemeClr val="accent1"/>
          </a:lnRef>
          <a:fillRef idx="0">
            <a:schemeClr val="accent1"/>
          </a:fillRef>
          <a:effectRef idx="0">
            <a:schemeClr val="accent1"/>
          </a:effectRef>
          <a:fontRef idx="minor">
            <a:schemeClr val="tx1"/>
          </a:fontRef>
        </p:style>
      </p:cxnSp>
      <p:cxnSp>
        <p:nvCxnSpPr>
          <p:cNvPr id="142" name="Straight Arrow Connector 141"/>
          <p:cNvCxnSpPr>
            <a:stCxn id="96" idx="6"/>
            <a:endCxn id="98" idx="2"/>
          </p:cNvCxnSpPr>
          <p:nvPr/>
        </p:nvCxnSpPr>
        <p:spPr>
          <a:xfrm>
            <a:off x="3013384" y="2863850"/>
            <a:ext cx="425170" cy="0"/>
          </a:xfrm>
          <a:prstGeom prst="straightConnector1">
            <a:avLst/>
          </a:prstGeom>
          <a:ln w="31750">
            <a:solidFill>
              <a:srgbClr val="CB9764"/>
            </a:solidFill>
            <a:tailEnd type="arrow" w="lg" len="lg"/>
          </a:ln>
        </p:spPr>
        <p:style>
          <a:lnRef idx="1">
            <a:schemeClr val="accent1"/>
          </a:lnRef>
          <a:fillRef idx="0">
            <a:schemeClr val="accent1"/>
          </a:fillRef>
          <a:effectRef idx="0">
            <a:schemeClr val="accent1"/>
          </a:effectRef>
          <a:fontRef idx="minor">
            <a:schemeClr val="tx1"/>
          </a:fontRef>
        </p:style>
      </p:cxnSp>
      <p:cxnSp>
        <p:nvCxnSpPr>
          <p:cNvPr id="143" name="Straight Arrow Connector 142"/>
          <p:cNvCxnSpPr>
            <a:stCxn id="98" idx="6"/>
            <a:endCxn id="100" idx="2"/>
          </p:cNvCxnSpPr>
          <p:nvPr/>
        </p:nvCxnSpPr>
        <p:spPr>
          <a:xfrm>
            <a:off x="3659534" y="2863850"/>
            <a:ext cx="416083" cy="0"/>
          </a:xfrm>
          <a:prstGeom prst="straightConnector1">
            <a:avLst/>
          </a:prstGeom>
          <a:ln w="31750">
            <a:solidFill>
              <a:srgbClr val="CB9764"/>
            </a:solidFill>
            <a:tailEnd type="arrow" w="lg" len="lg"/>
          </a:ln>
        </p:spPr>
        <p:style>
          <a:lnRef idx="1">
            <a:schemeClr val="accent1"/>
          </a:lnRef>
          <a:fillRef idx="0">
            <a:schemeClr val="accent1"/>
          </a:fillRef>
          <a:effectRef idx="0">
            <a:schemeClr val="accent1"/>
          </a:effectRef>
          <a:fontRef idx="minor">
            <a:schemeClr val="tx1"/>
          </a:fontRef>
        </p:style>
      </p:cxnSp>
      <p:cxnSp>
        <p:nvCxnSpPr>
          <p:cNvPr id="144" name="Straight Arrow Connector 143"/>
          <p:cNvCxnSpPr>
            <a:stCxn id="100" idx="6"/>
            <a:endCxn id="102" idx="2"/>
          </p:cNvCxnSpPr>
          <p:nvPr/>
        </p:nvCxnSpPr>
        <p:spPr>
          <a:xfrm>
            <a:off x="4296597" y="2863850"/>
            <a:ext cx="428353" cy="0"/>
          </a:xfrm>
          <a:prstGeom prst="straightConnector1">
            <a:avLst/>
          </a:prstGeom>
          <a:ln w="31750">
            <a:solidFill>
              <a:srgbClr val="CB9764"/>
            </a:solidFill>
            <a:tailEnd type="arrow" w="lg" len="lg"/>
          </a:ln>
        </p:spPr>
        <p:style>
          <a:lnRef idx="1">
            <a:schemeClr val="accent1"/>
          </a:lnRef>
          <a:fillRef idx="0">
            <a:schemeClr val="accent1"/>
          </a:fillRef>
          <a:effectRef idx="0">
            <a:schemeClr val="accent1"/>
          </a:effectRef>
          <a:fontRef idx="minor">
            <a:schemeClr val="tx1"/>
          </a:fontRef>
        </p:style>
      </p:cxnSp>
      <p:cxnSp>
        <p:nvCxnSpPr>
          <p:cNvPr id="145" name="Straight Arrow Connector 144"/>
          <p:cNvCxnSpPr>
            <a:stCxn id="102" idx="6"/>
            <a:endCxn id="128" idx="2"/>
          </p:cNvCxnSpPr>
          <p:nvPr/>
        </p:nvCxnSpPr>
        <p:spPr>
          <a:xfrm>
            <a:off x="4945930" y="2863850"/>
            <a:ext cx="428352" cy="0"/>
          </a:xfrm>
          <a:prstGeom prst="straightConnector1">
            <a:avLst/>
          </a:prstGeom>
          <a:ln w="31750">
            <a:solidFill>
              <a:srgbClr val="CB9764"/>
            </a:solidFill>
            <a:tailEnd type="arrow" w="lg" len="lg"/>
          </a:ln>
        </p:spPr>
        <p:style>
          <a:lnRef idx="1">
            <a:schemeClr val="accent1"/>
          </a:lnRef>
          <a:fillRef idx="0">
            <a:schemeClr val="accent1"/>
          </a:fillRef>
          <a:effectRef idx="0">
            <a:schemeClr val="accent1"/>
          </a:effectRef>
          <a:fontRef idx="minor">
            <a:schemeClr val="tx1"/>
          </a:fontRef>
        </p:style>
      </p:cxnSp>
      <p:cxnSp>
        <p:nvCxnSpPr>
          <p:cNvPr id="146" name="Straight Arrow Connector 145"/>
          <p:cNvCxnSpPr>
            <a:stCxn id="128" idx="6"/>
            <a:endCxn id="130" idx="2"/>
          </p:cNvCxnSpPr>
          <p:nvPr/>
        </p:nvCxnSpPr>
        <p:spPr>
          <a:xfrm>
            <a:off x="5595262" y="2863850"/>
            <a:ext cx="867493" cy="0"/>
          </a:xfrm>
          <a:prstGeom prst="straightConnector1">
            <a:avLst/>
          </a:prstGeom>
          <a:ln w="31750">
            <a:solidFill>
              <a:srgbClr val="CB9764"/>
            </a:solidFill>
            <a:tailEnd type="arrow" w="lg" len="lg"/>
          </a:ln>
        </p:spPr>
        <p:style>
          <a:lnRef idx="1">
            <a:schemeClr val="accent1"/>
          </a:lnRef>
          <a:fillRef idx="0">
            <a:schemeClr val="accent1"/>
          </a:fillRef>
          <a:effectRef idx="0">
            <a:schemeClr val="accent1"/>
          </a:effectRef>
          <a:fontRef idx="minor">
            <a:schemeClr val="tx1"/>
          </a:fontRef>
        </p:style>
      </p:cxnSp>
      <p:cxnSp>
        <p:nvCxnSpPr>
          <p:cNvPr id="147" name="Straight Arrow Connector 146"/>
          <p:cNvCxnSpPr>
            <a:stCxn id="130" idx="6"/>
            <a:endCxn id="132" idx="2"/>
          </p:cNvCxnSpPr>
          <p:nvPr/>
        </p:nvCxnSpPr>
        <p:spPr>
          <a:xfrm>
            <a:off x="6683735" y="2863850"/>
            <a:ext cx="953140" cy="0"/>
          </a:xfrm>
          <a:prstGeom prst="straightConnector1">
            <a:avLst/>
          </a:prstGeom>
          <a:ln w="31750">
            <a:solidFill>
              <a:srgbClr val="CB9764"/>
            </a:solidFill>
            <a:tailEnd type="arrow" w="lg" len="lg"/>
          </a:ln>
        </p:spPr>
        <p:style>
          <a:lnRef idx="1">
            <a:schemeClr val="accent1"/>
          </a:lnRef>
          <a:fillRef idx="0">
            <a:schemeClr val="accent1"/>
          </a:fillRef>
          <a:effectRef idx="0">
            <a:schemeClr val="accent1"/>
          </a:effectRef>
          <a:fontRef idx="minor">
            <a:schemeClr val="tx1"/>
          </a:fontRef>
        </p:style>
      </p:cxnSp>
      <p:cxnSp>
        <p:nvCxnSpPr>
          <p:cNvPr id="148" name="Straight Arrow Connector 147"/>
          <p:cNvCxnSpPr>
            <a:stCxn id="132" idx="6"/>
            <a:endCxn id="134" idx="2"/>
          </p:cNvCxnSpPr>
          <p:nvPr/>
        </p:nvCxnSpPr>
        <p:spPr>
          <a:xfrm>
            <a:off x="7857855" y="2863850"/>
            <a:ext cx="944310" cy="0"/>
          </a:xfrm>
          <a:prstGeom prst="straightConnector1">
            <a:avLst/>
          </a:prstGeom>
          <a:ln w="31750">
            <a:solidFill>
              <a:srgbClr val="CB9764"/>
            </a:solidFill>
            <a:tailEnd type="arrow" w="lg" len="lg"/>
          </a:ln>
        </p:spPr>
        <p:style>
          <a:lnRef idx="1">
            <a:schemeClr val="accent1"/>
          </a:lnRef>
          <a:fillRef idx="0">
            <a:schemeClr val="accent1"/>
          </a:fillRef>
          <a:effectRef idx="0">
            <a:schemeClr val="accent1"/>
          </a:effectRef>
          <a:fontRef idx="minor">
            <a:schemeClr val="tx1"/>
          </a:fontRef>
        </p:style>
      </p:cxnSp>
      <p:cxnSp>
        <p:nvCxnSpPr>
          <p:cNvPr id="149" name="Straight Arrow Connector 148"/>
          <p:cNvCxnSpPr>
            <a:stCxn id="134" idx="6"/>
            <a:endCxn id="136" idx="2"/>
          </p:cNvCxnSpPr>
          <p:nvPr/>
        </p:nvCxnSpPr>
        <p:spPr>
          <a:xfrm>
            <a:off x="9023145" y="2863850"/>
            <a:ext cx="849509" cy="0"/>
          </a:xfrm>
          <a:prstGeom prst="straightConnector1">
            <a:avLst/>
          </a:prstGeom>
          <a:ln w="31750">
            <a:solidFill>
              <a:srgbClr val="CB9764"/>
            </a:solidFill>
            <a:tailEnd type="arrow" w="lg" len="lg"/>
          </a:ln>
        </p:spPr>
        <p:style>
          <a:lnRef idx="1">
            <a:schemeClr val="accent1"/>
          </a:lnRef>
          <a:fillRef idx="0">
            <a:schemeClr val="accent1"/>
          </a:fillRef>
          <a:effectRef idx="0">
            <a:schemeClr val="accent1"/>
          </a:effectRef>
          <a:fontRef idx="minor">
            <a:schemeClr val="tx1"/>
          </a:fontRef>
        </p:style>
      </p:cxnSp>
      <p:cxnSp>
        <p:nvCxnSpPr>
          <p:cNvPr id="150" name="Straight Arrow Connector 149"/>
          <p:cNvCxnSpPr>
            <a:stCxn id="136" idx="6"/>
            <a:endCxn id="138" idx="2"/>
          </p:cNvCxnSpPr>
          <p:nvPr/>
        </p:nvCxnSpPr>
        <p:spPr>
          <a:xfrm>
            <a:off x="10093634" y="2863850"/>
            <a:ext cx="908159" cy="0"/>
          </a:xfrm>
          <a:prstGeom prst="straightConnector1">
            <a:avLst/>
          </a:prstGeom>
          <a:ln w="31750">
            <a:solidFill>
              <a:srgbClr val="CB9764"/>
            </a:solidFill>
            <a:tailEnd type="arrow" w="lg" len="lg"/>
          </a:ln>
        </p:spPr>
        <p:style>
          <a:lnRef idx="1">
            <a:schemeClr val="accent1"/>
          </a:lnRef>
          <a:fillRef idx="0">
            <a:schemeClr val="accent1"/>
          </a:fillRef>
          <a:effectRef idx="0">
            <a:schemeClr val="accent1"/>
          </a:effectRef>
          <a:fontRef idx="minor">
            <a:schemeClr val="tx1"/>
          </a:fontRef>
        </p:style>
      </p:cxnSp>
      <p:cxnSp>
        <p:nvCxnSpPr>
          <p:cNvPr id="151" name="Straight Arrow Connector 150"/>
          <p:cNvCxnSpPr>
            <a:stCxn id="92" idx="2"/>
          </p:cNvCxnSpPr>
          <p:nvPr/>
        </p:nvCxnSpPr>
        <p:spPr>
          <a:xfrm flipH="1">
            <a:off x="183493" y="2863850"/>
            <a:ext cx="475420" cy="0"/>
          </a:xfrm>
          <a:prstGeom prst="straightConnector1">
            <a:avLst/>
          </a:prstGeom>
          <a:ln w="31750">
            <a:solidFill>
              <a:srgbClr val="CB9764"/>
            </a:solidFill>
            <a:headEnd type="arrow" w="lg" len="lg"/>
            <a:tailEnd type="none" w="lg" len="lg"/>
          </a:ln>
        </p:spPr>
        <p:style>
          <a:lnRef idx="1">
            <a:schemeClr val="accent1"/>
          </a:lnRef>
          <a:fillRef idx="0">
            <a:schemeClr val="accent1"/>
          </a:fillRef>
          <a:effectRef idx="0">
            <a:schemeClr val="accent1"/>
          </a:effectRef>
          <a:fontRef idx="minor">
            <a:schemeClr val="tx1"/>
          </a:fontRef>
        </p:style>
      </p:cxnSp>
      <p:cxnSp>
        <p:nvCxnSpPr>
          <p:cNvPr id="152" name="Straight Arrow Connector 151"/>
          <p:cNvCxnSpPr>
            <a:stCxn id="138" idx="6"/>
          </p:cNvCxnSpPr>
          <p:nvPr/>
        </p:nvCxnSpPr>
        <p:spPr>
          <a:xfrm>
            <a:off x="11222773" y="2863850"/>
            <a:ext cx="492524" cy="0"/>
          </a:xfrm>
          <a:prstGeom prst="straightConnector1">
            <a:avLst/>
          </a:prstGeom>
          <a:ln w="31750">
            <a:solidFill>
              <a:srgbClr val="CB9764"/>
            </a:solidFill>
            <a:tailEnd type="arrow" w="lg" len="lg"/>
          </a:ln>
        </p:spPr>
        <p:style>
          <a:lnRef idx="1">
            <a:schemeClr val="accent1"/>
          </a:lnRef>
          <a:fillRef idx="0">
            <a:schemeClr val="accent1"/>
          </a:fillRef>
          <a:effectRef idx="0">
            <a:schemeClr val="accent1"/>
          </a:effectRef>
          <a:fontRef idx="minor">
            <a:schemeClr val="tx1"/>
          </a:fontRef>
        </p:style>
      </p:cxnSp>
      <p:sp>
        <p:nvSpPr>
          <p:cNvPr id="153" name="TextBox 152"/>
          <p:cNvSpPr txBox="1"/>
          <p:nvPr/>
        </p:nvSpPr>
        <p:spPr>
          <a:xfrm rot="2700000">
            <a:off x="223658" y="1941566"/>
            <a:ext cx="840295" cy="461665"/>
          </a:xfrm>
          <a:prstGeom prst="rect">
            <a:avLst/>
          </a:prstGeom>
          <a:noFill/>
        </p:spPr>
        <p:txBody>
          <a:bodyPr wrap="none" rtlCol="0">
            <a:spAutoFit/>
          </a:bodyPr>
          <a:lstStyle/>
          <a:p>
            <a:r>
              <a:rPr lang="en-US" sz="2400" dirty="0">
                <a:solidFill>
                  <a:schemeClr val="accent4">
                    <a:lumMod val="50000"/>
                  </a:schemeClr>
                </a:solidFill>
              </a:rPr>
              <a:t>NULL</a:t>
            </a:r>
          </a:p>
        </p:txBody>
      </p:sp>
      <p:sp>
        <p:nvSpPr>
          <p:cNvPr id="154" name="TextBox 153"/>
          <p:cNvSpPr txBox="1"/>
          <p:nvPr/>
        </p:nvSpPr>
        <p:spPr>
          <a:xfrm rot="2700000">
            <a:off x="625100" y="1628725"/>
            <a:ext cx="1753878" cy="461665"/>
          </a:xfrm>
          <a:prstGeom prst="rect">
            <a:avLst/>
          </a:prstGeom>
          <a:noFill/>
        </p:spPr>
        <p:txBody>
          <a:bodyPr wrap="none" rtlCol="0">
            <a:spAutoFit/>
          </a:bodyPr>
          <a:lstStyle/>
          <a:p>
            <a:r>
              <a:rPr lang="en-US" sz="2400" dirty="0" err="1">
                <a:solidFill>
                  <a:srgbClr val="7030A0"/>
                </a:solidFill>
              </a:rPr>
              <a:t>Team_Name</a:t>
            </a:r>
            <a:endParaRPr lang="en-US" sz="2400" dirty="0">
              <a:solidFill>
                <a:srgbClr val="7030A0"/>
              </a:solidFill>
            </a:endParaRPr>
          </a:p>
        </p:txBody>
      </p:sp>
      <p:sp>
        <p:nvSpPr>
          <p:cNvPr id="155" name="TextBox 154"/>
          <p:cNvSpPr txBox="1"/>
          <p:nvPr/>
        </p:nvSpPr>
        <p:spPr>
          <a:xfrm rot="2700000">
            <a:off x="2316602" y="1951726"/>
            <a:ext cx="840295" cy="461665"/>
          </a:xfrm>
          <a:prstGeom prst="rect">
            <a:avLst/>
          </a:prstGeom>
          <a:noFill/>
        </p:spPr>
        <p:txBody>
          <a:bodyPr wrap="none" rtlCol="0">
            <a:spAutoFit/>
          </a:bodyPr>
          <a:lstStyle/>
          <a:p>
            <a:r>
              <a:rPr lang="en-US" sz="2400" dirty="0">
                <a:solidFill>
                  <a:schemeClr val="accent4">
                    <a:lumMod val="50000"/>
                  </a:schemeClr>
                </a:solidFill>
              </a:rPr>
              <a:t>NULL</a:t>
            </a:r>
          </a:p>
        </p:txBody>
      </p:sp>
      <p:sp>
        <p:nvSpPr>
          <p:cNvPr id="156" name="TextBox 155"/>
          <p:cNvSpPr txBox="1"/>
          <p:nvPr/>
        </p:nvSpPr>
        <p:spPr>
          <a:xfrm rot="2700000">
            <a:off x="3617082" y="1951726"/>
            <a:ext cx="840295" cy="461665"/>
          </a:xfrm>
          <a:prstGeom prst="rect">
            <a:avLst/>
          </a:prstGeom>
          <a:noFill/>
        </p:spPr>
        <p:txBody>
          <a:bodyPr wrap="none" rtlCol="0">
            <a:spAutoFit/>
          </a:bodyPr>
          <a:lstStyle/>
          <a:p>
            <a:r>
              <a:rPr lang="en-US" sz="2400" dirty="0">
                <a:solidFill>
                  <a:schemeClr val="accent4">
                    <a:lumMod val="50000"/>
                  </a:schemeClr>
                </a:solidFill>
              </a:rPr>
              <a:t>NULL</a:t>
            </a:r>
          </a:p>
        </p:txBody>
      </p:sp>
      <p:sp>
        <p:nvSpPr>
          <p:cNvPr id="157" name="TextBox 156"/>
          <p:cNvSpPr txBox="1"/>
          <p:nvPr/>
        </p:nvSpPr>
        <p:spPr>
          <a:xfrm rot="2700000">
            <a:off x="4917562" y="1951726"/>
            <a:ext cx="840295" cy="461665"/>
          </a:xfrm>
          <a:prstGeom prst="rect">
            <a:avLst/>
          </a:prstGeom>
          <a:noFill/>
        </p:spPr>
        <p:txBody>
          <a:bodyPr wrap="none" rtlCol="0">
            <a:spAutoFit/>
          </a:bodyPr>
          <a:lstStyle/>
          <a:p>
            <a:r>
              <a:rPr lang="en-US" sz="2400" dirty="0">
                <a:solidFill>
                  <a:schemeClr val="accent4">
                    <a:lumMod val="50000"/>
                  </a:schemeClr>
                </a:solidFill>
              </a:rPr>
              <a:t>NULL</a:t>
            </a:r>
          </a:p>
        </p:txBody>
      </p:sp>
      <p:sp>
        <p:nvSpPr>
          <p:cNvPr id="158" name="TextBox 157"/>
          <p:cNvSpPr txBox="1"/>
          <p:nvPr/>
        </p:nvSpPr>
        <p:spPr>
          <a:xfrm rot="2700000">
            <a:off x="7173083" y="1951726"/>
            <a:ext cx="840295" cy="461665"/>
          </a:xfrm>
          <a:prstGeom prst="rect">
            <a:avLst/>
          </a:prstGeom>
          <a:noFill/>
        </p:spPr>
        <p:txBody>
          <a:bodyPr wrap="none" rtlCol="0">
            <a:spAutoFit/>
          </a:bodyPr>
          <a:lstStyle/>
          <a:p>
            <a:r>
              <a:rPr lang="en-US" sz="2400" dirty="0">
                <a:solidFill>
                  <a:schemeClr val="accent4">
                    <a:lumMod val="50000"/>
                  </a:schemeClr>
                </a:solidFill>
              </a:rPr>
              <a:t>NULL</a:t>
            </a:r>
          </a:p>
        </p:txBody>
      </p:sp>
      <p:sp>
        <p:nvSpPr>
          <p:cNvPr id="159" name="TextBox 158"/>
          <p:cNvSpPr txBox="1"/>
          <p:nvPr/>
        </p:nvSpPr>
        <p:spPr>
          <a:xfrm rot="2700000">
            <a:off x="9428602" y="1951726"/>
            <a:ext cx="840295" cy="461665"/>
          </a:xfrm>
          <a:prstGeom prst="rect">
            <a:avLst/>
          </a:prstGeom>
          <a:noFill/>
        </p:spPr>
        <p:txBody>
          <a:bodyPr wrap="none" rtlCol="0">
            <a:spAutoFit/>
          </a:bodyPr>
          <a:lstStyle/>
          <a:p>
            <a:r>
              <a:rPr lang="en-US" sz="2400" dirty="0">
                <a:solidFill>
                  <a:schemeClr val="accent4">
                    <a:lumMod val="50000"/>
                  </a:schemeClr>
                </a:solidFill>
              </a:rPr>
              <a:t>NULL</a:t>
            </a:r>
          </a:p>
        </p:txBody>
      </p:sp>
      <p:sp>
        <p:nvSpPr>
          <p:cNvPr id="160" name="TextBox 159"/>
          <p:cNvSpPr txBox="1"/>
          <p:nvPr/>
        </p:nvSpPr>
        <p:spPr>
          <a:xfrm rot="2700000">
            <a:off x="2333141" y="1670664"/>
            <a:ext cx="1635256" cy="461665"/>
          </a:xfrm>
          <a:prstGeom prst="rect">
            <a:avLst/>
          </a:prstGeom>
          <a:noFill/>
        </p:spPr>
        <p:txBody>
          <a:bodyPr wrap="none" rtlCol="0">
            <a:spAutoFit/>
          </a:bodyPr>
          <a:lstStyle/>
          <a:p>
            <a:r>
              <a:rPr lang="en-US" sz="2400" dirty="0" err="1">
                <a:solidFill>
                  <a:schemeClr val="accent6">
                    <a:lumMod val="75000"/>
                  </a:schemeClr>
                </a:solidFill>
              </a:rPr>
              <a:t>Team_Wins</a:t>
            </a:r>
            <a:endParaRPr lang="en-US" sz="2400" dirty="0">
              <a:solidFill>
                <a:schemeClr val="accent6">
                  <a:lumMod val="75000"/>
                </a:schemeClr>
              </a:solidFill>
            </a:endParaRPr>
          </a:p>
        </p:txBody>
      </p:sp>
      <p:sp>
        <p:nvSpPr>
          <p:cNvPr id="161" name="TextBox 160"/>
          <p:cNvSpPr txBox="1"/>
          <p:nvPr/>
        </p:nvSpPr>
        <p:spPr>
          <a:xfrm rot="2700000">
            <a:off x="3461508" y="1607189"/>
            <a:ext cx="1814792" cy="461665"/>
          </a:xfrm>
          <a:prstGeom prst="rect">
            <a:avLst/>
          </a:prstGeom>
          <a:noFill/>
        </p:spPr>
        <p:txBody>
          <a:bodyPr wrap="none" rtlCol="0">
            <a:spAutoFit/>
          </a:bodyPr>
          <a:lstStyle/>
          <a:p>
            <a:r>
              <a:rPr lang="en-US" sz="2400" dirty="0" err="1">
                <a:solidFill>
                  <a:schemeClr val="accent6">
                    <a:lumMod val="75000"/>
                  </a:schemeClr>
                </a:solidFill>
              </a:rPr>
              <a:t>Team_Losses</a:t>
            </a:r>
            <a:endParaRPr lang="en-US" sz="2400" dirty="0">
              <a:solidFill>
                <a:schemeClr val="accent6">
                  <a:lumMod val="75000"/>
                </a:schemeClr>
              </a:solidFill>
            </a:endParaRPr>
          </a:p>
        </p:txBody>
      </p:sp>
      <p:sp>
        <p:nvSpPr>
          <p:cNvPr id="162" name="TextBox 161"/>
          <p:cNvSpPr txBox="1"/>
          <p:nvPr/>
        </p:nvSpPr>
        <p:spPr>
          <a:xfrm rot="2700000">
            <a:off x="5242040" y="1624713"/>
            <a:ext cx="1765227" cy="461665"/>
          </a:xfrm>
          <a:prstGeom prst="rect">
            <a:avLst/>
          </a:prstGeom>
          <a:noFill/>
        </p:spPr>
        <p:txBody>
          <a:bodyPr wrap="none" rtlCol="0">
            <a:spAutoFit/>
          </a:bodyPr>
          <a:lstStyle/>
          <a:p>
            <a:r>
              <a:rPr lang="en-US" sz="2400" dirty="0" err="1">
                <a:solidFill>
                  <a:schemeClr val="accent6">
                    <a:lumMod val="75000"/>
                  </a:schemeClr>
                </a:solidFill>
              </a:rPr>
              <a:t>Points_Delta</a:t>
            </a:r>
            <a:endParaRPr lang="en-US" sz="2400" dirty="0">
              <a:solidFill>
                <a:schemeClr val="accent6">
                  <a:lumMod val="75000"/>
                </a:schemeClr>
              </a:solidFill>
            </a:endParaRPr>
          </a:p>
        </p:txBody>
      </p:sp>
      <p:sp>
        <p:nvSpPr>
          <p:cNvPr id="163" name="TextBox 162"/>
          <p:cNvSpPr txBox="1"/>
          <p:nvPr/>
        </p:nvSpPr>
        <p:spPr>
          <a:xfrm rot="2700000">
            <a:off x="7612370" y="1628725"/>
            <a:ext cx="1753878" cy="461665"/>
          </a:xfrm>
          <a:prstGeom prst="rect">
            <a:avLst/>
          </a:prstGeom>
          <a:noFill/>
        </p:spPr>
        <p:txBody>
          <a:bodyPr wrap="none" rtlCol="0">
            <a:spAutoFit/>
          </a:bodyPr>
          <a:lstStyle/>
          <a:p>
            <a:r>
              <a:rPr lang="en-US" sz="2400" dirty="0" err="1">
                <a:solidFill>
                  <a:srgbClr val="7030A0"/>
                </a:solidFill>
              </a:rPr>
              <a:t>Team_Name</a:t>
            </a:r>
            <a:endParaRPr lang="en-US" sz="2400" dirty="0">
              <a:solidFill>
                <a:srgbClr val="7030A0"/>
              </a:solidFill>
            </a:endParaRPr>
          </a:p>
        </p:txBody>
      </p:sp>
      <p:sp>
        <p:nvSpPr>
          <p:cNvPr id="164" name="TextBox 163"/>
          <p:cNvSpPr txBox="1"/>
          <p:nvPr/>
        </p:nvSpPr>
        <p:spPr>
          <a:xfrm rot="2700000">
            <a:off x="10650543" y="1976027"/>
            <a:ext cx="771558" cy="461665"/>
          </a:xfrm>
          <a:prstGeom prst="rect">
            <a:avLst/>
          </a:prstGeom>
          <a:noFill/>
        </p:spPr>
        <p:txBody>
          <a:bodyPr wrap="none" rtlCol="0">
            <a:spAutoFit/>
          </a:bodyPr>
          <a:lstStyle/>
          <a:p>
            <a:r>
              <a:rPr lang="en-US" sz="2400" dirty="0">
                <a:solidFill>
                  <a:srgbClr val="00B0F0"/>
                </a:solidFill>
              </a:rPr>
              <a:t>Date</a:t>
            </a:r>
          </a:p>
        </p:txBody>
      </p:sp>
    </p:spTree>
    <p:extLst>
      <p:ext uri="{BB962C8B-B14F-4D97-AF65-F5344CB8AC3E}">
        <p14:creationId xmlns:p14="http://schemas.microsoft.com/office/powerpoint/2010/main" val="37907583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4" presetClass="path" presetSubtype="0" accel="50000" decel="50000" fill="hold" nodeType="withEffect">
                                  <p:stCondLst>
                                    <p:cond delay="0"/>
                                  </p:stCondLst>
                                  <p:childTnLst>
                                    <p:animMotion origin="layout" path="M -4.79167E-6 4.07407E-6 L 0.00287 -0.09537 " pathEditMode="relative" rAng="0" ptsTypes="AA">
                                      <p:cBhvr>
                                        <p:cTn id="6" dur="750" fill="hold"/>
                                        <p:tgtEl>
                                          <p:spTgt spid="89"/>
                                        </p:tgtEl>
                                        <p:attrNameLst>
                                          <p:attrName>ppt_x</p:attrName>
                                          <p:attrName>ppt_y</p:attrName>
                                        </p:attrNameLst>
                                      </p:cBhvr>
                                      <p:rCtr x="143" y="-4769"/>
                                    </p:animMotion>
                                  </p:childTnLst>
                                </p:cTn>
                              </p:par>
                            </p:childTnLst>
                          </p:cTn>
                        </p:par>
                        <p:par>
                          <p:cTn id="7" fill="hold">
                            <p:stCondLst>
                              <p:cond delay="750"/>
                            </p:stCondLst>
                            <p:childTnLst>
                              <p:par>
                                <p:cTn id="8" presetID="1" presetClass="entr" presetSubtype="0" fill="hold" grpId="0" nodeType="afterEffect">
                                  <p:stCondLst>
                                    <p:cond delay="0"/>
                                  </p:stCondLst>
                                  <p:childTnLst>
                                    <p:set>
                                      <p:cBhvr>
                                        <p:cTn id="9" dur="1" fill="hold">
                                          <p:stCondLst>
                                            <p:cond delay="0"/>
                                          </p:stCondLst>
                                        </p:cTn>
                                        <p:tgtEl>
                                          <p:spTgt spid="71"/>
                                        </p:tgtEl>
                                        <p:attrNameLst>
                                          <p:attrName>style.visibility</p:attrName>
                                        </p:attrNameLst>
                                      </p:cBhvr>
                                      <p:to>
                                        <p:strVal val="visible"/>
                                      </p:to>
                                    </p:set>
                                  </p:childTnLst>
                                </p:cTn>
                              </p:par>
                              <p:par>
                                <p:cTn id="10" presetID="1" presetClass="entr" presetSubtype="0" fill="hold" nodeType="withEffect">
                                  <p:stCondLst>
                                    <p:cond delay="0"/>
                                  </p:stCondLst>
                                  <p:childTnLst>
                                    <p:set>
                                      <p:cBhvr>
                                        <p:cTn id="11" dur="1" fill="hold">
                                          <p:stCondLst>
                                            <p:cond delay="0"/>
                                          </p:stCondLst>
                                        </p:cTn>
                                        <p:tgtEl>
                                          <p:spTgt spid="72"/>
                                        </p:tgtEl>
                                        <p:attrNameLst>
                                          <p:attrName>style.visibility</p:attrName>
                                        </p:attrNameLst>
                                      </p:cBhvr>
                                      <p:to>
                                        <p:strVal val="visible"/>
                                      </p:to>
                                    </p:set>
                                  </p:childTnLst>
                                </p:cTn>
                              </p:par>
                              <p:par>
                                <p:cTn id="12" presetID="1" presetClass="entr" presetSubtype="0" fill="hold" grpId="0" nodeType="withEffect">
                                  <p:stCondLst>
                                    <p:cond delay="0"/>
                                  </p:stCondLst>
                                  <p:childTnLst>
                                    <p:set>
                                      <p:cBhvr>
                                        <p:cTn id="13" dur="1" fill="hold">
                                          <p:stCondLst>
                                            <p:cond delay="0"/>
                                          </p:stCondLst>
                                        </p:cTn>
                                        <p:tgtEl>
                                          <p:spTgt spid="73"/>
                                        </p:tgtEl>
                                        <p:attrNameLst>
                                          <p:attrName>style.visibility</p:attrName>
                                        </p:attrNameLst>
                                      </p:cBhvr>
                                      <p:to>
                                        <p:strVal val="visible"/>
                                      </p:to>
                                    </p:set>
                                  </p:childTnLst>
                                </p:cTn>
                              </p:par>
                              <p:par>
                                <p:cTn id="14" presetID="1" presetClass="entr" presetSubtype="0" fill="hold" nodeType="withEffect">
                                  <p:stCondLst>
                                    <p:cond delay="0"/>
                                  </p:stCondLst>
                                  <p:childTnLst>
                                    <p:set>
                                      <p:cBhvr>
                                        <p:cTn id="15" dur="1" fill="hold">
                                          <p:stCondLst>
                                            <p:cond delay="0"/>
                                          </p:stCondLst>
                                        </p:cTn>
                                        <p:tgtEl>
                                          <p:spTgt spid="75"/>
                                        </p:tgtEl>
                                        <p:attrNameLst>
                                          <p:attrName>style.visibility</p:attrName>
                                        </p:attrNameLst>
                                      </p:cBhvr>
                                      <p:to>
                                        <p:strVal val="visible"/>
                                      </p:to>
                                    </p:set>
                                  </p:childTnLst>
                                </p:cTn>
                              </p:par>
                              <p:par>
                                <p:cTn id="16" presetID="1" presetClass="entr" presetSubtype="0" fill="hold" grpId="0" nodeType="withEffect">
                                  <p:stCondLst>
                                    <p:cond delay="0"/>
                                  </p:stCondLst>
                                  <p:childTnLst>
                                    <p:set>
                                      <p:cBhvr>
                                        <p:cTn id="17" dur="1" fill="hold">
                                          <p:stCondLst>
                                            <p:cond delay="0"/>
                                          </p:stCondLst>
                                        </p:cTn>
                                        <p:tgtEl>
                                          <p:spTgt spid="83"/>
                                        </p:tgtEl>
                                        <p:attrNameLst>
                                          <p:attrName>style.visibility</p:attrName>
                                        </p:attrNameLst>
                                      </p:cBhvr>
                                      <p:to>
                                        <p:strVal val="visible"/>
                                      </p:to>
                                    </p:set>
                                  </p:childTnLst>
                                </p:cTn>
                              </p:par>
                              <p:par>
                                <p:cTn id="18" presetID="1" presetClass="entr" presetSubtype="0" fill="hold" nodeType="withEffect">
                                  <p:stCondLst>
                                    <p:cond delay="0"/>
                                  </p:stCondLst>
                                  <p:childTnLst>
                                    <p:set>
                                      <p:cBhvr>
                                        <p:cTn id="19" dur="1" fill="hold">
                                          <p:stCondLst>
                                            <p:cond delay="0"/>
                                          </p:stCondLst>
                                        </p:cTn>
                                        <p:tgtEl>
                                          <p:spTgt spid="86"/>
                                        </p:tgtEl>
                                        <p:attrNameLst>
                                          <p:attrName>style.visibility</p:attrName>
                                        </p:attrNameLst>
                                      </p:cBhvr>
                                      <p:to>
                                        <p:strVal val="visible"/>
                                      </p:to>
                                    </p:set>
                                  </p:childTnLst>
                                </p:cTn>
                              </p:par>
                              <p:par>
                                <p:cTn id="20" presetID="1" presetClass="entr" presetSubtype="0" fill="hold" grpId="0" nodeType="withEffect">
                                  <p:stCondLst>
                                    <p:cond delay="0"/>
                                  </p:stCondLst>
                                  <p:childTnLst>
                                    <p:set>
                                      <p:cBhvr>
                                        <p:cTn id="21" dur="1" fill="hold">
                                          <p:stCondLst>
                                            <p:cond delay="0"/>
                                          </p:stCondLst>
                                        </p:cTn>
                                        <p:tgtEl>
                                          <p:spTgt spid="87"/>
                                        </p:tgtEl>
                                        <p:attrNameLst>
                                          <p:attrName>style.visibility</p:attrName>
                                        </p:attrNameLst>
                                      </p:cBhvr>
                                      <p:to>
                                        <p:strVal val="visible"/>
                                      </p:to>
                                    </p:set>
                                  </p:childTnLst>
                                </p:cTn>
                              </p:par>
                              <p:par>
                                <p:cTn id="22" presetID="1" presetClass="entr" presetSubtype="0" fill="hold" nodeType="withEffect">
                                  <p:stCondLst>
                                    <p:cond delay="0"/>
                                  </p:stCondLst>
                                  <p:childTnLst>
                                    <p:set>
                                      <p:cBhvr>
                                        <p:cTn id="23" dur="1" fill="hold">
                                          <p:stCondLst>
                                            <p:cond delay="0"/>
                                          </p:stCondLst>
                                        </p:cTn>
                                        <p:tgtEl>
                                          <p:spTgt spid="88"/>
                                        </p:tgtEl>
                                        <p:attrNameLst>
                                          <p:attrName>style.visibility</p:attrName>
                                        </p:attrNameLst>
                                      </p:cBhvr>
                                      <p:to>
                                        <p:strVal val="visible"/>
                                      </p:to>
                                    </p:set>
                                  </p:childTnLst>
                                </p:cTn>
                              </p:par>
                            </p:childTnLst>
                          </p:cTn>
                        </p:par>
                        <p:par>
                          <p:cTn id="24" fill="hold">
                            <p:stCondLst>
                              <p:cond delay="750"/>
                            </p:stCondLst>
                            <p:childTnLst>
                              <p:par>
                                <p:cTn id="25" presetID="10" presetClass="entr" presetSubtype="0" fill="hold" grpId="0" nodeType="afterEffect">
                                  <p:stCondLst>
                                    <p:cond delay="0"/>
                                  </p:stCondLst>
                                  <p:childTnLst>
                                    <p:set>
                                      <p:cBhvr>
                                        <p:cTn id="26" dur="1" fill="hold">
                                          <p:stCondLst>
                                            <p:cond delay="0"/>
                                          </p:stCondLst>
                                        </p:cTn>
                                        <p:tgtEl>
                                          <p:spTgt spid="153"/>
                                        </p:tgtEl>
                                        <p:attrNameLst>
                                          <p:attrName>style.visibility</p:attrName>
                                        </p:attrNameLst>
                                      </p:cBhvr>
                                      <p:to>
                                        <p:strVal val="visible"/>
                                      </p:to>
                                    </p:set>
                                    <p:animEffect transition="in" filter="fade">
                                      <p:cBhvr>
                                        <p:cTn id="27" dur="500"/>
                                        <p:tgtEl>
                                          <p:spTgt spid="153"/>
                                        </p:tgtEl>
                                      </p:cBhvr>
                                    </p:animEffect>
                                  </p:childTnLst>
                                </p:cTn>
                              </p:par>
                              <p:par>
                                <p:cTn id="28" presetID="10" presetClass="entr" presetSubtype="0" fill="hold" nodeType="withEffect">
                                  <p:stCondLst>
                                    <p:cond delay="0"/>
                                  </p:stCondLst>
                                  <p:childTnLst>
                                    <p:set>
                                      <p:cBhvr>
                                        <p:cTn id="29" dur="1" fill="hold">
                                          <p:stCondLst>
                                            <p:cond delay="0"/>
                                          </p:stCondLst>
                                        </p:cTn>
                                        <p:tgtEl>
                                          <p:spTgt spid="151"/>
                                        </p:tgtEl>
                                        <p:attrNameLst>
                                          <p:attrName>style.visibility</p:attrName>
                                        </p:attrNameLst>
                                      </p:cBhvr>
                                      <p:to>
                                        <p:strVal val="visible"/>
                                      </p:to>
                                    </p:set>
                                    <p:animEffect transition="in" filter="fade">
                                      <p:cBhvr>
                                        <p:cTn id="30" dur="500"/>
                                        <p:tgtEl>
                                          <p:spTgt spid="151"/>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92"/>
                                        </p:tgtEl>
                                        <p:attrNameLst>
                                          <p:attrName>style.visibility</p:attrName>
                                        </p:attrNameLst>
                                      </p:cBhvr>
                                      <p:to>
                                        <p:strVal val="visible"/>
                                      </p:to>
                                    </p:set>
                                    <p:animEffect transition="in" filter="fade">
                                      <p:cBhvr>
                                        <p:cTn id="33" dur="500"/>
                                        <p:tgtEl>
                                          <p:spTgt spid="92"/>
                                        </p:tgtEl>
                                      </p:cBhvr>
                                    </p:animEffect>
                                  </p:childTnLst>
                                </p:cTn>
                              </p:par>
                              <p:par>
                                <p:cTn id="34" presetID="10" presetClass="entr" presetSubtype="0" fill="hold" nodeType="withEffect">
                                  <p:stCondLst>
                                    <p:cond delay="0"/>
                                  </p:stCondLst>
                                  <p:childTnLst>
                                    <p:set>
                                      <p:cBhvr>
                                        <p:cTn id="35" dur="1" fill="hold">
                                          <p:stCondLst>
                                            <p:cond delay="0"/>
                                          </p:stCondLst>
                                        </p:cTn>
                                        <p:tgtEl>
                                          <p:spTgt spid="93"/>
                                        </p:tgtEl>
                                        <p:attrNameLst>
                                          <p:attrName>style.visibility</p:attrName>
                                        </p:attrNameLst>
                                      </p:cBhvr>
                                      <p:to>
                                        <p:strVal val="visible"/>
                                      </p:to>
                                    </p:set>
                                    <p:animEffect transition="in" filter="fade">
                                      <p:cBhvr>
                                        <p:cTn id="36" dur="500"/>
                                        <p:tgtEl>
                                          <p:spTgt spid="93"/>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60"/>
                                        </p:tgtEl>
                                        <p:attrNameLst>
                                          <p:attrName>style.visibility</p:attrName>
                                        </p:attrNameLst>
                                      </p:cBhvr>
                                      <p:to>
                                        <p:strVal val="visible"/>
                                      </p:to>
                                    </p:set>
                                    <p:animEffect transition="in" filter="fade">
                                      <p:cBhvr>
                                        <p:cTn id="39" dur="500"/>
                                        <p:tgtEl>
                                          <p:spTgt spid="60"/>
                                        </p:tgtEl>
                                      </p:cBhvr>
                                    </p:animEffect>
                                  </p:childTnLst>
                                </p:cTn>
                              </p:par>
                              <p:par>
                                <p:cTn id="40" presetID="10" presetClass="entr" presetSubtype="0" fill="hold" nodeType="withEffect">
                                  <p:stCondLst>
                                    <p:cond delay="0"/>
                                  </p:stCondLst>
                                  <p:childTnLst>
                                    <p:set>
                                      <p:cBhvr>
                                        <p:cTn id="41" dur="1" fill="hold">
                                          <p:stCondLst>
                                            <p:cond delay="0"/>
                                          </p:stCondLst>
                                        </p:cTn>
                                        <p:tgtEl>
                                          <p:spTgt spid="140"/>
                                        </p:tgtEl>
                                        <p:attrNameLst>
                                          <p:attrName>style.visibility</p:attrName>
                                        </p:attrNameLst>
                                      </p:cBhvr>
                                      <p:to>
                                        <p:strVal val="visible"/>
                                      </p:to>
                                    </p:set>
                                    <p:animEffect transition="in" filter="fade">
                                      <p:cBhvr>
                                        <p:cTn id="42" dur="500"/>
                                        <p:tgtEl>
                                          <p:spTgt spid="140"/>
                                        </p:tgtEl>
                                      </p:cBhvr>
                                    </p:animEffect>
                                  </p:childTnLst>
                                </p:cTn>
                              </p:par>
                              <p:par>
                                <p:cTn id="43" presetID="10" presetClass="entr" presetSubtype="0" fill="hold" grpId="0" nodeType="withEffect">
                                  <p:stCondLst>
                                    <p:cond delay="0"/>
                                  </p:stCondLst>
                                  <p:childTnLst>
                                    <p:set>
                                      <p:cBhvr>
                                        <p:cTn id="44" dur="1" fill="hold">
                                          <p:stCondLst>
                                            <p:cond delay="0"/>
                                          </p:stCondLst>
                                        </p:cTn>
                                        <p:tgtEl>
                                          <p:spTgt spid="154"/>
                                        </p:tgtEl>
                                        <p:attrNameLst>
                                          <p:attrName>style.visibility</p:attrName>
                                        </p:attrNameLst>
                                      </p:cBhvr>
                                      <p:to>
                                        <p:strVal val="visible"/>
                                      </p:to>
                                    </p:set>
                                    <p:animEffect transition="in" filter="fade">
                                      <p:cBhvr>
                                        <p:cTn id="45" dur="500"/>
                                        <p:tgtEl>
                                          <p:spTgt spid="154"/>
                                        </p:tgtEl>
                                      </p:cBhvr>
                                    </p:animEffect>
                                  </p:childTnLst>
                                </p:cTn>
                              </p:par>
                              <p:par>
                                <p:cTn id="46" presetID="10" presetClass="entr" presetSubtype="0" fill="hold" grpId="0" nodeType="withEffect">
                                  <p:stCondLst>
                                    <p:cond delay="0"/>
                                  </p:stCondLst>
                                  <p:childTnLst>
                                    <p:set>
                                      <p:cBhvr>
                                        <p:cTn id="47" dur="1" fill="hold">
                                          <p:stCondLst>
                                            <p:cond delay="0"/>
                                          </p:stCondLst>
                                        </p:cTn>
                                        <p:tgtEl>
                                          <p:spTgt spid="94"/>
                                        </p:tgtEl>
                                        <p:attrNameLst>
                                          <p:attrName>style.visibility</p:attrName>
                                        </p:attrNameLst>
                                      </p:cBhvr>
                                      <p:to>
                                        <p:strVal val="visible"/>
                                      </p:to>
                                    </p:set>
                                    <p:animEffect transition="in" filter="fade">
                                      <p:cBhvr>
                                        <p:cTn id="48" dur="500"/>
                                        <p:tgtEl>
                                          <p:spTgt spid="94"/>
                                        </p:tgtEl>
                                      </p:cBhvr>
                                    </p:animEffect>
                                  </p:childTnLst>
                                </p:cTn>
                              </p:par>
                              <p:par>
                                <p:cTn id="49" presetID="10" presetClass="entr" presetSubtype="0" fill="hold" nodeType="withEffect">
                                  <p:stCondLst>
                                    <p:cond delay="0"/>
                                  </p:stCondLst>
                                  <p:childTnLst>
                                    <p:set>
                                      <p:cBhvr>
                                        <p:cTn id="50" dur="1" fill="hold">
                                          <p:stCondLst>
                                            <p:cond delay="0"/>
                                          </p:stCondLst>
                                        </p:cTn>
                                        <p:tgtEl>
                                          <p:spTgt spid="95"/>
                                        </p:tgtEl>
                                        <p:attrNameLst>
                                          <p:attrName>style.visibility</p:attrName>
                                        </p:attrNameLst>
                                      </p:cBhvr>
                                      <p:to>
                                        <p:strVal val="visible"/>
                                      </p:to>
                                    </p:set>
                                    <p:animEffect transition="in" filter="fade">
                                      <p:cBhvr>
                                        <p:cTn id="51" dur="500"/>
                                        <p:tgtEl>
                                          <p:spTgt spid="95"/>
                                        </p:tgtEl>
                                      </p:cBhvr>
                                    </p:animEffect>
                                  </p:childTnLst>
                                </p:cTn>
                              </p:par>
                              <p:par>
                                <p:cTn id="52" presetID="10" presetClass="entr" presetSubtype="0" fill="hold" grpId="0" nodeType="withEffect">
                                  <p:stCondLst>
                                    <p:cond delay="0"/>
                                  </p:stCondLst>
                                  <p:childTnLst>
                                    <p:set>
                                      <p:cBhvr>
                                        <p:cTn id="53" dur="1" fill="hold">
                                          <p:stCondLst>
                                            <p:cond delay="0"/>
                                          </p:stCondLst>
                                        </p:cTn>
                                        <p:tgtEl>
                                          <p:spTgt spid="61"/>
                                        </p:tgtEl>
                                        <p:attrNameLst>
                                          <p:attrName>style.visibility</p:attrName>
                                        </p:attrNameLst>
                                      </p:cBhvr>
                                      <p:to>
                                        <p:strVal val="visible"/>
                                      </p:to>
                                    </p:set>
                                    <p:animEffect transition="in" filter="fade">
                                      <p:cBhvr>
                                        <p:cTn id="54" dur="500"/>
                                        <p:tgtEl>
                                          <p:spTgt spid="61"/>
                                        </p:tgtEl>
                                      </p:cBhvr>
                                    </p:animEffect>
                                  </p:childTnLst>
                                </p:cTn>
                              </p:par>
                              <p:par>
                                <p:cTn id="55" presetID="10" presetClass="entr" presetSubtype="0" fill="hold" nodeType="withEffect">
                                  <p:stCondLst>
                                    <p:cond delay="0"/>
                                  </p:stCondLst>
                                  <p:childTnLst>
                                    <p:set>
                                      <p:cBhvr>
                                        <p:cTn id="56" dur="1" fill="hold">
                                          <p:stCondLst>
                                            <p:cond delay="0"/>
                                          </p:stCondLst>
                                        </p:cTn>
                                        <p:tgtEl>
                                          <p:spTgt spid="141"/>
                                        </p:tgtEl>
                                        <p:attrNameLst>
                                          <p:attrName>style.visibility</p:attrName>
                                        </p:attrNameLst>
                                      </p:cBhvr>
                                      <p:to>
                                        <p:strVal val="visible"/>
                                      </p:to>
                                    </p:set>
                                    <p:animEffect transition="in" filter="fade">
                                      <p:cBhvr>
                                        <p:cTn id="57" dur="500"/>
                                        <p:tgtEl>
                                          <p:spTgt spid="141"/>
                                        </p:tgtEl>
                                      </p:cBhvr>
                                    </p:animEffect>
                                  </p:childTnLst>
                                </p:cTn>
                              </p:par>
                              <p:par>
                                <p:cTn id="58" presetID="10" presetClass="entr" presetSubtype="0" fill="hold" grpId="0" nodeType="withEffect">
                                  <p:stCondLst>
                                    <p:cond delay="0"/>
                                  </p:stCondLst>
                                  <p:childTnLst>
                                    <p:set>
                                      <p:cBhvr>
                                        <p:cTn id="59" dur="1" fill="hold">
                                          <p:stCondLst>
                                            <p:cond delay="0"/>
                                          </p:stCondLst>
                                        </p:cTn>
                                        <p:tgtEl>
                                          <p:spTgt spid="155"/>
                                        </p:tgtEl>
                                        <p:attrNameLst>
                                          <p:attrName>style.visibility</p:attrName>
                                        </p:attrNameLst>
                                      </p:cBhvr>
                                      <p:to>
                                        <p:strVal val="visible"/>
                                      </p:to>
                                    </p:set>
                                    <p:animEffect transition="in" filter="fade">
                                      <p:cBhvr>
                                        <p:cTn id="60" dur="500"/>
                                        <p:tgtEl>
                                          <p:spTgt spid="155"/>
                                        </p:tgtEl>
                                      </p:cBhvr>
                                    </p:animEffect>
                                  </p:childTnLst>
                                </p:cTn>
                              </p:par>
                              <p:par>
                                <p:cTn id="61" presetID="10" presetClass="entr" presetSubtype="0" fill="hold" grpId="0" nodeType="withEffect">
                                  <p:stCondLst>
                                    <p:cond delay="0"/>
                                  </p:stCondLst>
                                  <p:childTnLst>
                                    <p:set>
                                      <p:cBhvr>
                                        <p:cTn id="62" dur="1" fill="hold">
                                          <p:stCondLst>
                                            <p:cond delay="0"/>
                                          </p:stCondLst>
                                        </p:cTn>
                                        <p:tgtEl>
                                          <p:spTgt spid="96"/>
                                        </p:tgtEl>
                                        <p:attrNameLst>
                                          <p:attrName>style.visibility</p:attrName>
                                        </p:attrNameLst>
                                      </p:cBhvr>
                                      <p:to>
                                        <p:strVal val="visible"/>
                                      </p:to>
                                    </p:set>
                                    <p:animEffect transition="in" filter="fade">
                                      <p:cBhvr>
                                        <p:cTn id="63" dur="500"/>
                                        <p:tgtEl>
                                          <p:spTgt spid="96"/>
                                        </p:tgtEl>
                                      </p:cBhvr>
                                    </p:animEffect>
                                  </p:childTnLst>
                                </p:cTn>
                              </p:par>
                              <p:par>
                                <p:cTn id="64" presetID="10" presetClass="entr" presetSubtype="0" fill="hold" nodeType="withEffect">
                                  <p:stCondLst>
                                    <p:cond delay="0"/>
                                  </p:stCondLst>
                                  <p:childTnLst>
                                    <p:set>
                                      <p:cBhvr>
                                        <p:cTn id="65" dur="1" fill="hold">
                                          <p:stCondLst>
                                            <p:cond delay="0"/>
                                          </p:stCondLst>
                                        </p:cTn>
                                        <p:tgtEl>
                                          <p:spTgt spid="97"/>
                                        </p:tgtEl>
                                        <p:attrNameLst>
                                          <p:attrName>style.visibility</p:attrName>
                                        </p:attrNameLst>
                                      </p:cBhvr>
                                      <p:to>
                                        <p:strVal val="visible"/>
                                      </p:to>
                                    </p:set>
                                    <p:animEffect transition="in" filter="fade">
                                      <p:cBhvr>
                                        <p:cTn id="66" dur="500"/>
                                        <p:tgtEl>
                                          <p:spTgt spid="97"/>
                                        </p:tgtEl>
                                      </p:cBhvr>
                                    </p:animEffect>
                                  </p:childTnLst>
                                </p:cTn>
                              </p:par>
                              <p:par>
                                <p:cTn id="67" presetID="10" presetClass="entr" presetSubtype="0" fill="hold" grpId="0" nodeType="withEffect">
                                  <p:stCondLst>
                                    <p:cond delay="0"/>
                                  </p:stCondLst>
                                  <p:childTnLst>
                                    <p:set>
                                      <p:cBhvr>
                                        <p:cTn id="68" dur="1" fill="hold">
                                          <p:stCondLst>
                                            <p:cond delay="0"/>
                                          </p:stCondLst>
                                        </p:cTn>
                                        <p:tgtEl>
                                          <p:spTgt spid="62"/>
                                        </p:tgtEl>
                                        <p:attrNameLst>
                                          <p:attrName>style.visibility</p:attrName>
                                        </p:attrNameLst>
                                      </p:cBhvr>
                                      <p:to>
                                        <p:strVal val="visible"/>
                                      </p:to>
                                    </p:set>
                                    <p:animEffect transition="in" filter="fade">
                                      <p:cBhvr>
                                        <p:cTn id="69" dur="500"/>
                                        <p:tgtEl>
                                          <p:spTgt spid="62"/>
                                        </p:tgtEl>
                                      </p:cBhvr>
                                    </p:animEffect>
                                  </p:childTnLst>
                                </p:cTn>
                              </p:par>
                              <p:par>
                                <p:cTn id="70" presetID="10" presetClass="entr" presetSubtype="0" fill="hold" nodeType="withEffect">
                                  <p:stCondLst>
                                    <p:cond delay="0"/>
                                  </p:stCondLst>
                                  <p:childTnLst>
                                    <p:set>
                                      <p:cBhvr>
                                        <p:cTn id="71" dur="1" fill="hold">
                                          <p:stCondLst>
                                            <p:cond delay="0"/>
                                          </p:stCondLst>
                                        </p:cTn>
                                        <p:tgtEl>
                                          <p:spTgt spid="142"/>
                                        </p:tgtEl>
                                        <p:attrNameLst>
                                          <p:attrName>style.visibility</p:attrName>
                                        </p:attrNameLst>
                                      </p:cBhvr>
                                      <p:to>
                                        <p:strVal val="visible"/>
                                      </p:to>
                                    </p:set>
                                    <p:animEffect transition="in" filter="fade">
                                      <p:cBhvr>
                                        <p:cTn id="72" dur="500"/>
                                        <p:tgtEl>
                                          <p:spTgt spid="142"/>
                                        </p:tgtEl>
                                      </p:cBhvr>
                                    </p:animEffect>
                                  </p:childTnLst>
                                </p:cTn>
                              </p:par>
                              <p:par>
                                <p:cTn id="73" presetID="10" presetClass="entr" presetSubtype="0" fill="hold" grpId="0" nodeType="withEffect">
                                  <p:stCondLst>
                                    <p:cond delay="0"/>
                                  </p:stCondLst>
                                  <p:childTnLst>
                                    <p:set>
                                      <p:cBhvr>
                                        <p:cTn id="74" dur="1" fill="hold">
                                          <p:stCondLst>
                                            <p:cond delay="0"/>
                                          </p:stCondLst>
                                        </p:cTn>
                                        <p:tgtEl>
                                          <p:spTgt spid="160"/>
                                        </p:tgtEl>
                                        <p:attrNameLst>
                                          <p:attrName>style.visibility</p:attrName>
                                        </p:attrNameLst>
                                      </p:cBhvr>
                                      <p:to>
                                        <p:strVal val="visible"/>
                                      </p:to>
                                    </p:set>
                                    <p:animEffect transition="in" filter="fade">
                                      <p:cBhvr>
                                        <p:cTn id="75" dur="500"/>
                                        <p:tgtEl>
                                          <p:spTgt spid="160"/>
                                        </p:tgtEl>
                                      </p:cBhvr>
                                    </p:animEffect>
                                  </p:childTnLst>
                                </p:cTn>
                              </p:par>
                              <p:par>
                                <p:cTn id="76" presetID="10" presetClass="entr" presetSubtype="0" fill="hold" grpId="0" nodeType="withEffect">
                                  <p:stCondLst>
                                    <p:cond delay="0"/>
                                  </p:stCondLst>
                                  <p:childTnLst>
                                    <p:set>
                                      <p:cBhvr>
                                        <p:cTn id="77" dur="1" fill="hold">
                                          <p:stCondLst>
                                            <p:cond delay="0"/>
                                          </p:stCondLst>
                                        </p:cTn>
                                        <p:tgtEl>
                                          <p:spTgt spid="98"/>
                                        </p:tgtEl>
                                        <p:attrNameLst>
                                          <p:attrName>style.visibility</p:attrName>
                                        </p:attrNameLst>
                                      </p:cBhvr>
                                      <p:to>
                                        <p:strVal val="visible"/>
                                      </p:to>
                                    </p:set>
                                    <p:animEffect transition="in" filter="fade">
                                      <p:cBhvr>
                                        <p:cTn id="78" dur="500"/>
                                        <p:tgtEl>
                                          <p:spTgt spid="98"/>
                                        </p:tgtEl>
                                      </p:cBhvr>
                                    </p:animEffect>
                                  </p:childTnLst>
                                </p:cTn>
                              </p:par>
                              <p:par>
                                <p:cTn id="79" presetID="10" presetClass="entr" presetSubtype="0" fill="hold" nodeType="withEffect">
                                  <p:stCondLst>
                                    <p:cond delay="0"/>
                                  </p:stCondLst>
                                  <p:childTnLst>
                                    <p:set>
                                      <p:cBhvr>
                                        <p:cTn id="80" dur="1" fill="hold">
                                          <p:stCondLst>
                                            <p:cond delay="0"/>
                                          </p:stCondLst>
                                        </p:cTn>
                                        <p:tgtEl>
                                          <p:spTgt spid="99"/>
                                        </p:tgtEl>
                                        <p:attrNameLst>
                                          <p:attrName>style.visibility</p:attrName>
                                        </p:attrNameLst>
                                      </p:cBhvr>
                                      <p:to>
                                        <p:strVal val="visible"/>
                                      </p:to>
                                    </p:set>
                                    <p:animEffect transition="in" filter="fade">
                                      <p:cBhvr>
                                        <p:cTn id="81" dur="500"/>
                                        <p:tgtEl>
                                          <p:spTgt spid="99"/>
                                        </p:tgtEl>
                                      </p:cBhvr>
                                    </p:animEffect>
                                  </p:childTnLst>
                                </p:cTn>
                              </p:par>
                              <p:par>
                                <p:cTn id="82" presetID="10" presetClass="entr" presetSubtype="0" fill="hold" grpId="0" nodeType="withEffect">
                                  <p:stCondLst>
                                    <p:cond delay="0"/>
                                  </p:stCondLst>
                                  <p:childTnLst>
                                    <p:set>
                                      <p:cBhvr>
                                        <p:cTn id="83" dur="1" fill="hold">
                                          <p:stCondLst>
                                            <p:cond delay="0"/>
                                          </p:stCondLst>
                                        </p:cTn>
                                        <p:tgtEl>
                                          <p:spTgt spid="63"/>
                                        </p:tgtEl>
                                        <p:attrNameLst>
                                          <p:attrName>style.visibility</p:attrName>
                                        </p:attrNameLst>
                                      </p:cBhvr>
                                      <p:to>
                                        <p:strVal val="visible"/>
                                      </p:to>
                                    </p:set>
                                    <p:animEffect transition="in" filter="fade">
                                      <p:cBhvr>
                                        <p:cTn id="84" dur="500"/>
                                        <p:tgtEl>
                                          <p:spTgt spid="63"/>
                                        </p:tgtEl>
                                      </p:cBhvr>
                                    </p:animEffect>
                                  </p:childTnLst>
                                </p:cTn>
                              </p:par>
                              <p:par>
                                <p:cTn id="85" presetID="10" presetClass="entr" presetSubtype="0" fill="hold" nodeType="withEffect">
                                  <p:stCondLst>
                                    <p:cond delay="0"/>
                                  </p:stCondLst>
                                  <p:childTnLst>
                                    <p:set>
                                      <p:cBhvr>
                                        <p:cTn id="86" dur="1" fill="hold">
                                          <p:stCondLst>
                                            <p:cond delay="0"/>
                                          </p:stCondLst>
                                        </p:cTn>
                                        <p:tgtEl>
                                          <p:spTgt spid="143"/>
                                        </p:tgtEl>
                                        <p:attrNameLst>
                                          <p:attrName>style.visibility</p:attrName>
                                        </p:attrNameLst>
                                      </p:cBhvr>
                                      <p:to>
                                        <p:strVal val="visible"/>
                                      </p:to>
                                    </p:set>
                                    <p:animEffect transition="in" filter="fade">
                                      <p:cBhvr>
                                        <p:cTn id="87" dur="500"/>
                                        <p:tgtEl>
                                          <p:spTgt spid="143"/>
                                        </p:tgtEl>
                                      </p:cBhvr>
                                    </p:animEffect>
                                  </p:childTnLst>
                                </p:cTn>
                              </p:par>
                              <p:par>
                                <p:cTn id="88" presetID="10" presetClass="entr" presetSubtype="0" fill="hold" grpId="0" nodeType="withEffect">
                                  <p:stCondLst>
                                    <p:cond delay="0"/>
                                  </p:stCondLst>
                                  <p:childTnLst>
                                    <p:set>
                                      <p:cBhvr>
                                        <p:cTn id="89" dur="1" fill="hold">
                                          <p:stCondLst>
                                            <p:cond delay="0"/>
                                          </p:stCondLst>
                                        </p:cTn>
                                        <p:tgtEl>
                                          <p:spTgt spid="156"/>
                                        </p:tgtEl>
                                        <p:attrNameLst>
                                          <p:attrName>style.visibility</p:attrName>
                                        </p:attrNameLst>
                                      </p:cBhvr>
                                      <p:to>
                                        <p:strVal val="visible"/>
                                      </p:to>
                                    </p:set>
                                    <p:animEffect transition="in" filter="fade">
                                      <p:cBhvr>
                                        <p:cTn id="90" dur="500"/>
                                        <p:tgtEl>
                                          <p:spTgt spid="156"/>
                                        </p:tgtEl>
                                      </p:cBhvr>
                                    </p:animEffect>
                                  </p:childTnLst>
                                </p:cTn>
                              </p:par>
                              <p:par>
                                <p:cTn id="91" presetID="10" presetClass="entr" presetSubtype="0" fill="hold" grpId="0" nodeType="withEffect">
                                  <p:stCondLst>
                                    <p:cond delay="0"/>
                                  </p:stCondLst>
                                  <p:childTnLst>
                                    <p:set>
                                      <p:cBhvr>
                                        <p:cTn id="92" dur="1" fill="hold">
                                          <p:stCondLst>
                                            <p:cond delay="0"/>
                                          </p:stCondLst>
                                        </p:cTn>
                                        <p:tgtEl>
                                          <p:spTgt spid="100"/>
                                        </p:tgtEl>
                                        <p:attrNameLst>
                                          <p:attrName>style.visibility</p:attrName>
                                        </p:attrNameLst>
                                      </p:cBhvr>
                                      <p:to>
                                        <p:strVal val="visible"/>
                                      </p:to>
                                    </p:set>
                                    <p:animEffect transition="in" filter="fade">
                                      <p:cBhvr>
                                        <p:cTn id="93" dur="500"/>
                                        <p:tgtEl>
                                          <p:spTgt spid="100"/>
                                        </p:tgtEl>
                                      </p:cBhvr>
                                    </p:animEffect>
                                  </p:childTnLst>
                                </p:cTn>
                              </p:par>
                              <p:par>
                                <p:cTn id="94" presetID="10" presetClass="entr" presetSubtype="0" fill="hold" nodeType="withEffect">
                                  <p:stCondLst>
                                    <p:cond delay="0"/>
                                  </p:stCondLst>
                                  <p:childTnLst>
                                    <p:set>
                                      <p:cBhvr>
                                        <p:cTn id="95" dur="1" fill="hold">
                                          <p:stCondLst>
                                            <p:cond delay="0"/>
                                          </p:stCondLst>
                                        </p:cTn>
                                        <p:tgtEl>
                                          <p:spTgt spid="101"/>
                                        </p:tgtEl>
                                        <p:attrNameLst>
                                          <p:attrName>style.visibility</p:attrName>
                                        </p:attrNameLst>
                                      </p:cBhvr>
                                      <p:to>
                                        <p:strVal val="visible"/>
                                      </p:to>
                                    </p:set>
                                    <p:animEffect transition="in" filter="fade">
                                      <p:cBhvr>
                                        <p:cTn id="96" dur="500"/>
                                        <p:tgtEl>
                                          <p:spTgt spid="101"/>
                                        </p:tgtEl>
                                      </p:cBhvr>
                                    </p:animEffect>
                                  </p:childTnLst>
                                </p:cTn>
                              </p:par>
                              <p:par>
                                <p:cTn id="97" presetID="10" presetClass="entr" presetSubtype="0" fill="hold" grpId="0" nodeType="withEffect">
                                  <p:stCondLst>
                                    <p:cond delay="0"/>
                                  </p:stCondLst>
                                  <p:childTnLst>
                                    <p:set>
                                      <p:cBhvr>
                                        <p:cTn id="98" dur="1" fill="hold">
                                          <p:stCondLst>
                                            <p:cond delay="0"/>
                                          </p:stCondLst>
                                        </p:cTn>
                                        <p:tgtEl>
                                          <p:spTgt spid="64"/>
                                        </p:tgtEl>
                                        <p:attrNameLst>
                                          <p:attrName>style.visibility</p:attrName>
                                        </p:attrNameLst>
                                      </p:cBhvr>
                                      <p:to>
                                        <p:strVal val="visible"/>
                                      </p:to>
                                    </p:set>
                                    <p:animEffect transition="in" filter="fade">
                                      <p:cBhvr>
                                        <p:cTn id="99" dur="500"/>
                                        <p:tgtEl>
                                          <p:spTgt spid="64"/>
                                        </p:tgtEl>
                                      </p:cBhvr>
                                    </p:animEffect>
                                  </p:childTnLst>
                                </p:cTn>
                              </p:par>
                              <p:par>
                                <p:cTn id="100" presetID="10" presetClass="entr" presetSubtype="0" fill="hold" grpId="0" nodeType="withEffect">
                                  <p:stCondLst>
                                    <p:cond delay="0"/>
                                  </p:stCondLst>
                                  <p:childTnLst>
                                    <p:set>
                                      <p:cBhvr>
                                        <p:cTn id="101" dur="1" fill="hold">
                                          <p:stCondLst>
                                            <p:cond delay="0"/>
                                          </p:stCondLst>
                                        </p:cTn>
                                        <p:tgtEl>
                                          <p:spTgt spid="161"/>
                                        </p:tgtEl>
                                        <p:attrNameLst>
                                          <p:attrName>style.visibility</p:attrName>
                                        </p:attrNameLst>
                                      </p:cBhvr>
                                      <p:to>
                                        <p:strVal val="visible"/>
                                      </p:to>
                                    </p:set>
                                    <p:animEffect transition="in" filter="fade">
                                      <p:cBhvr>
                                        <p:cTn id="102" dur="500"/>
                                        <p:tgtEl>
                                          <p:spTgt spid="161"/>
                                        </p:tgtEl>
                                      </p:cBhvr>
                                    </p:animEffect>
                                  </p:childTnLst>
                                </p:cTn>
                              </p:par>
                              <p:par>
                                <p:cTn id="103" presetID="10" presetClass="entr" presetSubtype="0" fill="hold" grpId="0" nodeType="withEffect">
                                  <p:stCondLst>
                                    <p:cond delay="0"/>
                                  </p:stCondLst>
                                  <p:childTnLst>
                                    <p:set>
                                      <p:cBhvr>
                                        <p:cTn id="104" dur="1" fill="hold">
                                          <p:stCondLst>
                                            <p:cond delay="0"/>
                                          </p:stCondLst>
                                        </p:cTn>
                                        <p:tgtEl>
                                          <p:spTgt spid="102"/>
                                        </p:tgtEl>
                                        <p:attrNameLst>
                                          <p:attrName>style.visibility</p:attrName>
                                        </p:attrNameLst>
                                      </p:cBhvr>
                                      <p:to>
                                        <p:strVal val="visible"/>
                                      </p:to>
                                    </p:set>
                                    <p:animEffect transition="in" filter="fade">
                                      <p:cBhvr>
                                        <p:cTn id="105" dur="500"/>
                                        <p:tgtEl>
                                          <p:spTgt spid="102"/>
                                        </p:tgtEl>
                                      </p:cBhvr>
                                    </p:animEffect>
                                  </p:childTnLst>
                                </p:cTn>
                              </p:par>
                              <p:par>
                                <p:cTn id="106" presetID="10" presetClass="entr" presetSubtype="0" fill="hold" nodeType="withEffect">
                                  <p:stCondLst>
                                    <p:cond delay="0"/>
                                  </p:stCondLst>
                                  <p:childTnLst>
                                    <p:set>
                                      <p:cBhvr>
                                        <p:cTn id="107" dur="1" fill="hold">
                                          <p:stCondLst>
                                            <p:cond delay="0"/>
                                          </p:stCondLst>
                                        </p:cTn>
                                        <p:tgtEl>
                                          <p:spTgt spid="144"/>
                                        </p:tgtEl>
                                        <p:attrNameLst>
                                          <p:attrName>style.visibility</p:attrName>
                                        </p:attrNameLst>
                                      </p:cBhvr>
                                      <p:to>
                                        <p:strVal val="visible"/>
                                      </p:to>
                                    </p:set>
                                    <p:animEffect transition="in" filter="fade">
                                      <p:cBhvr>
                                        <p:cTn id="108" dur="500"/>
                                        <p:tgtEl>
                                          <p:spTgt spid="144"/>
                                        </p:tgtEl>
                                      </p:cBhvr>
                                    </p:animEffect>
                                  </p:childTnLst>
                                </p:cTn>
                              </p:par>
                              <p:par>
                                <p:cTn id="109" presetID="10" presetClass="entr" presetSubtype="0" fill="hold" nodeType="withEffect">
                                  <p:stCondLst>
                                    <p:cond delay="0"/>
                                  </p:stCondLst>
                                  <p:childTnLst>
                                    <p:set>
                                      <p:cBhvr>
                                        <p:cTn id="110" dur="1" fill="hold">
                                          <p:stCondLst>
                                            <p:cond delay="0"/>
                                          </p:stCondLst>
                                        </p:cTn>
                                        <p:tgtEl>
                                          <p:spTgt spid="127"/>
                                        </p:tgtEl>
                                        <p:attrNameLst>
                                          <p:attrName>style.visibility</p:attrName>
                                        </p:attrNameLst>
                                      </p:cBhvr>
                                      <p:to>
                                        <p:strVal val="visible"/>
                                      </p:to>
                                    </p:set>
                                    <p:animEffect transition="in" filter="fade">
                                      <p:cBhvr>
                                        <p:cTn id="111" dur="500"/>
                                        <p:tgtEl>
                                          <p:spTgt spid="127"/>
                                        </p:tgtEl>
                                      </p:cBhvr>
                                    </p:animEffect>
                                  </p:childTnLst>
                                </p:cTn>
                              </p:par>
                              <p:par>
                                <p:cTn id="112" presetID="10" presetClass="entr" presetSubtype="0" fill="hold" grpId="0" nodeType="withEffect">
                                  <p:stCondLst>
                                    <p:cond delay="0"/>
                                  </p:stCondLst>
                                  <p:childTnLst>
                                    <p:set>
                                      <p:cBhvr>
                                        <p:cTn id="113" dur="1" fill="hold">
                                          <p:stCondLst>
                                            <p:cond delay="0"/>
                                          </p:stCondLst>
                                        </p:cTn>
                                        <p:tgtEl>
                                          <p:spTgt spid="65"/>
                                        </p:tgtEl>
                                        <p:attrNameLst>
                                          <p:attrName>style.visibility</p:attrName>
                                        </p:attrNameLst>
                                      </p:cBhvr>
                                      <p:to>
                                        <p:strVal val="visible"/>
                                      </p:to>
                                    </p:set>
                                    <p:animEffect transition="in" filter="fade">
                                      <p:cBhvr>
                                        <p:cTn id="114" dur="500"/>
                                        <p:tgtEl>
                                          <p:spTgt spid="65"/>
                                        </p:tgtEl>
                                      </p:cBhvr>
                                    </p:animEffect>
                                  </p:childTnLst>
                                </p:cTn>
                              </p:par>
                              <p:par>
                                <p:cTn id="115" presetID="10" presetClass="entr" presetSubtype="0" fill="hold" nodeType="withEffect">
                                  <p:stCondLst>
                                    <p:cond delay="0"/>
                                  </p:stCondLst>
                                  <p:childTnLst>
                                    <p:set>
                                      <p:cBhvr>
                                        <p:cTn id="116" dur="1" fill="hold">
                                          <p:stCondLst>
                                            <p:cond delay="0"/>
                                          </p:stCondLst>
                                        </p:cTn>
                                        <p:tgtEl>
                                          <p:spTgt spid="145"/>
                                        </p:tgtEl>
                                        <p:attrNameLst>
                                          <p:attrName>style.visibility</p:attrName>
                                        </p:attrNameLst>
                                      </p:cBhvr>
                                      <p:to>
                                        <p:strVal val="visible"/>
                                      </p:to>
                                    </p:set>
                                    <p:animEffect transition="in" filter="fade">
                                      <p:cBhvr>
                                        <p:cTn id="117" dur="500"/>
                                        <p:tgtEl>
                                          <p:spTgt spid="145"/>
                                        </p:tgtEl>
                                      </p:cBhvr>
                                    </p:animEffect>
                                  </p:childTnLst>
                                </p:cTn>
                              </p:par>
                              <p:par>
                                <p:cTn id="118" presetID="10" presetClass="entr" presetSubtype="0" fill="hold" grpId="0" nodeType="withEffect">
                                  <p:stCondLst>
                                    <p:cond delay="0"/>
                                  </p:stCondLst>
                                  <p:childTnLst>
                                    <p:set>
                                      <p:cBhvr>
                                        <p:cTn id="119" dur="1" fill="hold">
                                          <p:stCondLst>
                                            <p:cond delay="0"/>
                                          </p:stCondLst>
                                        </p:cTn>
                                        <p:tgtEl>
                                          <p:spTgt spid="157"/>
                                        </p:tgtEl>
                                        <p:attrNameLst>
                                          <p:attrName>style.visibility</p:attrName>
                                        </p:attrNameLst>
                                      </p:cBhvr>
                                      <p:to>
                                        <p:strVal val="visible"/>
                                      </p:to>
                                    </p:set>
                                    <p:animEffect transition="in" filter="fade">
                                      <p:cBhvr>
                                        <p:cTn id="120" dur="500"/>
                                        <p:tgtEl>
                                          <p:spTgt spid="157"/>
                                        </p:tgtEl>
                                      </p:cBhvr>
                                    </p:animEffect>
                                  </p:childTnLst>
                                </p:cTn>
                              </p:par>
                              <p:par>
                                <p:cTn id="121" presetID="10" presetClass="entr" presetSubtype="0" fill="hold" grpId="0" nodeType="withEffect">
                                  <p:stCondLst>
                                    <p:cond delay="0"/>
                                  </p:stCondLst>
                                  <p:childTnLst>
                                    <p:set>
                                      <p:cBhvr>
                                        <p:cTn id="122" dur="1" fill="hold">
                                          <p:stCondLst>
                                            <p:cond delay="0"/>
                                          </p:stCondLst>
                                        </p:cTn>
                                        <p:tgtEl>
                                          <p:spTgt spid="128"/>
                                        </p:tgtEl>
                                        <p:attrNameLst>
                                          <p:attrName>style.visibility</p:attrName>
                                        </p:attrNameLst>
                                      </p:cBhvr>
                                      <p:to>
                                        <p:strVal val="visible"/>
                                      </p:to>
                                    </p:set>
                                    <p:animEffect transition="in" filter="fade">
                                      <p:cBhvr>
                                        <p:cTn id="123" dur="500"/>
                                        <p:tgtEl>
                                          <p:spTgt spid="128"/>
                                        </p:tgtEl>
                                      </p:cBhvr>
                                    </p:animEffect>
                                  </p:childTnLst>
                                </p:cTn>
                              </p:par>
                              <p:par>
                                <p:cTn id="124" presetID="10" presetClass="entr" presetSubtype="0" fill="hold" nodeType="withEffect">
                                  <p:stCondLst>
                                    <p:cond delay="0"/>
                                  </p:stCondLst>
                                  <p:childTnLst>
                                    <p:set>
                                      <p:cBhvr>
                                        <p:cTn id="125" dur="1" fill="hold">
                                          <p:stCondLst>
                                            <p:cond delay="0"/>
                                          </p:stCondLst>
                                        </p:cTn>
                                        <p:tgtEl>
                                          <p:spTgt spid="129"/>
                                        </p:tgtEl>
                                        <p:attrNameLst>
                                          <p:attrName>style.visibility</p:attrName>
                                        </p:attrNameLst>
                                      </p:cBhvr>
                                      <p:to>
                                        <p:strVal val="visible"/>
                                      </p:to>
                                    </p:set>
                                    <p:animEffect transition="in" filter="fade">
                                      <p:cBhvr>
                                        <p:cTn id="126" dur="500"/>
                                        <p:tgtEl>
                                          <p:spTgt spid="129"/>
                                        </p:tgtEl>
                                      </p:cBhvr>
                                    </p:animEffect>
                                  </p:childTnLst>
                                </p:cTn>
                              </p:par>
                              <p:par>
                                <p:cTn id="127" presetID="10" presetClass="entr" presetSubtype="0" fill="hold" grpId="0" nodeType="withEffect">
                                  <p:stCondLst>
                                    <p:cond delay="0"/>
                                  </p:stCondLst>
                                  <p:childTnLst>
                                    <p:set>
                                      <p:cBhvr>
                                        <p:cTn id="128" dur="1" fill="hold">
                                          <p:stCondLst>
                                            <p:cond delay="0"/>
                                          </p:stCondLst>
                                        </p:cTn>
                                        <p:tgtEl>
                                          <p:spTgt spid="66"/>
                                        </p:tgtEl>
                                        <p:attrNameLst>
                                          <p:attrName>style.visibility</p:attrName>
                                        </p:attrNameLst>
                                      </p:cBhvr>
                                      <p:to>
                                        <p:strVal val="visible"/>
                                      </p:to>
                                    </p:set>
                                    <p:animEffect transition="in" filter="fade">
                                      <p:cBhvr>
                                        <p:cTn id="129" dur="500"/>
                                        <p:tgtEl>
                                          <p:spTgt spid="66"/>
                                        </p:tgtEl>
                                      </p:cBhvr>
                                    </p:animEffect>
                                  </p:childTnLst>
                                </p:cTn>
                              </p:par>
                              <p:par>
                                <p:cTn id="130" presetID="10" presetClass="entr" presetSubtype="0" fill="hold" nodeType="withEffect">
                                  <p:stCondLst>
                                    <p:cond delay="0"/>
                                  </p:stCondLst>
                                  <p:childTnLst>
                                    <p:set>
                                      <p:cBhvr>
                                        <p:cTn id="131" dur="1" fill="hold">
                                          <p:stCondLst>
                                            <p:cond delay="0"/>
                                          </p:stCondLst>
                                        </p:cTn>
                                        <p:tgtEl>
                                          <p:spTgt spid="146"/>
                                        </p:tgtEl>
                                        <p:attrNameLst>
                                          <p:attrName>style.visibility</p:attrName>
                                        </p:attrNameLst>
                                      </p:cBhvr>
                                      <p:to>
                                        <p:strVal val="visible"/>
                                      </p:to>
                                    </p:set>
                                    <p:animEffect transition="in" filter="fade">
                                      <p:cBhvr>
                                        <p:cTn id="132" dur="500"/>
                                        <p:tgtEl>
                                          <p:spTgt spid="146"/>
                                        </p:tgtEl>
                                      </p:cBhvr>
                                    </p:animEffect>
                                  </p:childTnLst>
                                </p:cTn>
                              </p:par>
                              <p:par>
                                <p:cTn id="133" presetID="10" presetClass="entr" presetSubtype="0" fill="hold" grpId="0" nodeType="withEffect">
                                  <p:stCondLst>
                                    <p:cond delay="0"/>
                                  </p:stCondLst>
                                  <p:childTnLst>
                                    <p:set>
                                      <p:cBhvr>
                                        <p:cTn id="134" dur="1" fill="hold">
                                          <p:stCondLst>
                                            <p:cond delay="0"/>
                                          </p:stCondLst>
                                        </p:cTn>
                                        <p:tgtEl>
                                          <p:spTgt spid="162"/>
                                        </p:tgtEl>
                                        <p:attrNameLst>
                                          <p:attrName>style.visibility</p:attrName>
                                        </p:attrNameLst>
                                      </p:cBhvr>
                                      <p:to>
                                        <p:strVal val="visible"/>
                                      </p:to>
                                    </p:set>
                                    <p:animEffect transition="in" filter="fade">
                                      <p:cBhvr>
                                        <p:cTn id="135" dur="500"/>
                                        <p:tgtEl>
                                          <p:spTgt spid="162"/>
                                        </p:tgtEl>
                                      </p:cBhvr>
                                    </p:animEffect>
                                  </p:childTnLst>
                                </p:cTn>
                              </p:par>
                              <p:par>
                                <p:cTn id="136" presetID="10" presetClass="entr" presetSubtype="0" fill="hold" grpId="0" nodeType="withEffect">
                                  <p:stCondLst>
                                    <p:cond delay="0"/>
                                  </p:stCondLst>
                                  <p:childTnLst>
                                    <p:set>
                                      <p:cBhvr>
                                        <p:cTn id="137" dur="1" fill="hold">
                                          <p:stCondLst>
                                            <p:cond delay="0"/>
                                          </p:stCondLst>
                                        </p:cTn>
                                        <p:tgtEl>
                                          <p:spTgt spid="130"/>
                                        </p:tgtEl>
                                        <p:attrNameLst>
                                          <p:attrName>style.visibility</p:attrName>
                                        </p:attrNameLst>
                                      </p:cBhvr>
                                      <p:to>
                                        <p:strVal val="visible"/>
                                      </p:to>
                                    </p:set>
                                    <p:animEffect transition="in" filter="fade">
                                      <p:cBhvr>
                                        <p:cTn id="138" dur="500"/>
                                        <p:tgtEl>
                                          <p:spTgt spid="130"/>
                                        </p:tgtEl>
                                      </p:cBhvr>
                                    </p:animEffect>
                                  </p:childTnLst>
                                </p:cTn>
                              </p:par>
                              <p:par>
                                <p:cTn id="139" presetID="10" presetClass="entr" presetSubtype="0" fill="hold" nodeType="withEffect">
                                  <p:stCondLst>
                                    <p:cond delay="0"/>
                                  </p:stCondLst>
                                  <p:childTnLst>
                                    <p:set>
                                      <p:cBhvr>
                                        <p:cTn id="140" dur="1" fill="hold">
                                          <p:stCondLst>
                                            <p:cond delay="0"/>
                                          </p:stCondLst>
                                        </p:cTn>
                                        <p:tgtEl>
                                          <p:spTgt spid="131"/>
                                        </p:tgtEl>
                                        <p:attrNameLst>
                                          <p:attrName>style.visibility</p:attrName>
                                        </p:attrNameLst>
                                      </p:cBhvr>
                                      <p:to>
                                        <p:strVal val="visible"/>
                                      </p:to>
                                    </p:set>
                                    <p:animEffect transition="in" filter="fade">
                                      <p:cBhvr>
                                        <p:cTn id="141" dur="500"/>
                                        <p:tgtEl>
                                          <p:spTgt spid="131"/>
                                        </p:tgtEl>
                                      </p:cBhvr>
                                    </p:animEffect>
                                  </p:childTnLst>
                                </p:cTn>
                              </p:par>
                              <p:par>
                                <p:cTn id="142" presetID="10" presetClass="entr" presetSubtype="0" fill="hold" grpId="0" nodeType="withEffect">
                                  <p:stCondLst>
                                    <p:cond delay="0"/>
                                  </p:stCondLst>
                                  <p:childTnLst>
                                    <p:set>
                                      <p:cBhvr>
                                        <p:cTn id="143" dur="1" fill="hold">
                                          <p:stCondLst>
                                            <p:cond delay="0"/>
                                          </p:stCondLst>
                                        </p:cTn>
                                        <p:tgtEl>
                                          <p:spTgt spid="67"/>
                                        </p:tgtEl>
                                        <p:attrNameLst>
                                          <p:attrName>style.visibility</p:attrName>
                                        </p:attrNameLst>
                                      </p:cBhvr>
                                      <p:to>
                                        <p:strVal val="visible"/>
                                      </p:to>
                                    </p:set>
                                    <p:animEffect transition="in" filter="fade">
                                      <p:cBhvr>
                                        <p:cTn id="144" dur="500"/>
                                        <p:tgtEl>
                                          <p:spTgt spid="67"/>
                                        </p:tgtEl>
                                      </p:cBhvr>
                                    </p:animEffect>
                                  </p:childTnLst>
                                </p:cTn>
                              </p:par>
                              <p:par>
                                <p:cTn id="145" presetID="10" presetClass="entr" presetSubtype="0" fill="hold" nodeType="withEffect">
                                  <p:stCondLst>
                                    <p:cond delay="0"/>
                                  </p:stCondLst>
                                  <p:childTnLst>
                                    <p:set>
                                      <p:cBhvr>
                                        <p:cTn id="146" dur="1" fill="hold">
                                          <p:stCondLst>
                                            <p:cond delay="0"/>
                                          </p:stCondLst>
                                        </p:cTn>
                                        <p:tgtEl>
                                          <p:spTgt spid="147"/>
                                        </p:tgtEl>
                                        <p:attrNameLst>
                                          <p:attrName>style.visibility</p:attrName>
                                        </p:attrNameLst>
                                      </p:cBhvr>
                                      <p:to>
                                        <p:strVal val="visible"/>
                                      </p:to>
                                    </p:set>
                                    <p:animEffect transition="in" filter="fade">
                                      <p:cBhvr>
                                        <p:cTn id="147" dur="500"/>
                                        <p:tgtEl>
                                          <p:spTgt spid="147"/>
                                        </p:tgtEl>
                                      </p:cBhvr>
                                    </p:animEffect>
                                  </p:childTnLst>
                                </p:cTn>
                              </p:par>
                              <p:par>
                                <p:cTn id="148" presetID="10" presetClass="entr" presetSubtype="0" fill="hold" grpId="0" nodeType="withEffect">
                                  <p:stCondLst>
                                    <p:cond delay="0"/>
                                  </p:stCondLst>
                                  <p:childTnLst>
                                    <p:set>
                                      <p:cBhvr>
                                        <p:cTn id="149" dur="1" fill="hold">
                                          <p:stCondLst>
                                            <p:cond delay="0"/>
                                          </p:stCondLst>
                                        </p:cTn>
                                        <p:tgtEl>
                                          <p:spTgt spid="158"/>
                                        </p:tgtEl>
                                        <p:attrNameLst>
                                          <p:attrName>style.visibility</p:attrName>
                                        </p:attrNameLst>
                                      </p:cBhvr>
                                      <p:to>
                                        <p:strVal val="visible"/>
                                      </p:to>
                                    </p:set>
                                    <p:animEffect transition="in" filter="fade">
                                      <p:cBhvr>
                                        <p:cTn id="150" dur="500"/>
                                        <p:tgtEl>
                                          <p:spTgt spid="158"/>
                                        </p:tgtEl>
                                      </p:cBhvr>
                                    </p:animEffect>
                                  </p:childTnLst>
                                </p:cTn>
                              </p:par>
                              <p:par>
                                <p:cTn id="151" presetID="10" presetClass="entr" presetSubtype="0" fill="hold" grpId="0" nodeType="withEffect">
                                  <p:stCondLst>
                                    <p:cond delay="0"/>
                                  </p:stCondLst>
                                  <p:childTnLst>
                                    <p:set>
                                      <p:cBhvr>
                                        <p:cTn id="152" dur="1" fill="hold">
                                          <p:stCondLst>
                                            <p:cond delay="0"/>
                                          </p:stCondLst>
                                        </p:cTn>
                                        <p:tgtEl>
                                          <p:spTgt spid="132"/>
                                        </p:tgtEl>
                                        <p:attrNameLst>
                                          <p:attrName>style.visibility</p:attrName>
                                        </p:attrNameLst>
                                      </p:cBhvr>
                                      <p:to>
                                        <p:strVal val="visible"/>
                                      </p:to>
                                    </p:set>
                                    <p:animEffect transition="in" filter="fade">
                                      <p:cBhvr>
                                        <p:cTn id="153" dur="500"/>
                                        <p:tgtEl>
                                          <p:spTgt spid="132"/>
                                        </p:tgtEl>
                                      </p:cBhvr>
                                    </p:animEffect>
                                  </p:childTnLst>
                                </p:cTn>
                              </p:par>
                              <p:par>
                                <p:cTn id="154" presetID="10" presetClass="entr" presetSubtype="0" fill="hold" nodeType="withEffect">
                                  <p:stCondLst>
                                    <p:cond delay="0"/>
                                  </p:stCondLst>
                                  <p:childTnLst>
                                    <p:set>
                                      <p:cBhvr>
                                        <p:cTn id="155" dur="1" fill="hold">
                                          <p:stCondLst>
                                            <p:cond delay="0"/>
                                          </p:stCondLst>
                                        </p:cTn>
                                        <p:tgtEl>
                                          <p:spTgt spid="133"/>
                                        </p:tgtEl>
                                        <p:attrNameLst>
                                          <p:attrName>style.visibility</p:attrName>
                                        </p:attrNameLst>
                                      </p:cBhvr>
                                      <p:to>
                                        <p:strVal val="visible"/>
                                      </p:to>
                                    </p:set>
                                    <p:animEffect transition="in" filter="fade">
                                      <p:cBhvr>
                                        <p:cTn id="156" dur="500"/>
                                        <p:tgtEl>
                                          <p:spTgt spid="133"/>
                                        </p:tgtEl>
                                      </p:cBhvr>
                                    </p:animEffect>
                                  </p:childTnLst>
                                </p:cTn>
                              </p:par>
                              <p:par>
                                <p:cTn id="157" presetID="10" presetClass="entr" presetSubtype="0" fill="hold" grpId="0" nodeType="withEffect">
                                  <p:stCondLst>
                                    <p:cond delay="0"/>
                                  </p:stCondLst>
                                  <p:childTnLst>
                                    <p:set>
                                      <p:cBhvr>
                                        <p:cTn id="158" dur="1" fill="hold">
                                          <p:stCondLst>
                                            <p:cond delay="0"/>
                                          </p:stCondLst>
                                        </p:cTn>
                                        <p:tgtEl>
                                          <p:spTgt spid="68"/>
                                        </p:tgtEl>
                                        <p:attrNameLst>
                                          <p:attrName>style.visibility</p:attrName>
                                        </p:attrNameLst>
                                      </p:cBhvr>
                                      <p:to>
                                        <p:strVal val="visible"/>
                                      </p:to>
                                    </p:set>
                                    <p:animEffect transition="in" filter="fade">
                                      <p:cBhvr>
                                        <p:cTn id="159" dur="500"/>
                                        <p:tgtEl>
                                          <p:spTgt spid="68"/>
                                        </p:tgtEl>
                                      </p:cBhvr>
                                    </p:animEffect>
                                  </p:childTnLst>
                                </p:cTn>
                              </p:par>
                              <p:par>
                                <p:cTn id="160" presetID="10" presetClass="entr" presetSubtype="0" fill="hold" nodeType="withEffect">
                                  <p:stCondLst>
                                    <p:cond delay="0"/>
                                  </p:stCondLst>
                                  <p:childTnLst>
                                    <p:set>
                                      <p:cBhvr>
                                        <p:cTn id="161" dur="1" fill="hold">
                                          <p:stCondLst>
                                            <p:cond delay="0"/>
                                          </p:stCondLst>
                                        </p:cTn>
                                        <p:tgtEl>
                                          <p:spTgt spid="148"/>
                                        </p:tgtEl>
                                        <p:attrNameLst>
                                          <p:attrName>style.visibility</p:attrName>
                                        </p:attrNameLst>
                                      </p:cBhvr>
                                      <p:to>
                                        <p:strVal val="visible"/>
                                      </p:to>
                                    </p:set>
                                    <p:animEffect transition="in" filter="fade">
                                      <p:cBhvr>
                                        <p:cTn id="162" dur="500"/>
                                        <p:tgtEl>
                                          <p:spTgt spid="148"/>
                                        </p:tgtEl>
                                      </p:cBhvr>
                                    </p:animEffect>
                                  </p:childTnLst>
                                </p:cTn>
                              </p:par>
                              <p:par>
                                <p:cTn id="163" presetID="10" presetClass="entr" presetSubtype="0" fill="hold" grpId="0" nodeType="withEffect">
                                  <p:stCondLst>
                                    <p:cond delay="0"/>
                                  </p:stCondLst>
                                  <p:childTnLst>
                                    <p:set>
                                      <p:cBhvr>
                                        <p:cTn id="164" dur="1" fill="hold">
                                          <p:stCondLst>
                                            <p:cond delay="0"/>
                                          </p:stCondLst>
                                        </p:cTn>
                                        <p:tgtEl>
                                          <p:spTgt spid="163"/>
                                        </p:tgtEl>
                                        <p:attrNameLst>
                                          <p:attrName>style.visibility</p:attrName>
                                        </p:attrNameLst>
                                      </p:cBhvr>
                                      <p:to>
                                        <p:strVal val="visible"/>
                                      </p:to>
                                    </p:set>
                                    <p:animEffect transition="in" filter="fade">
                                      <p:cBhvr>
                                        <p:cTn id="165" dur="500"/>
                                        <p:tgtEl>
                                          <p:spTgt spid="163"/>
                                        </p:tgtEl>
                                      </p:cBhvr>
                                    </p:animEffect>
                                  </p:childTnLst>
                                </p:cTn>
                              </p:par>
                              <p:par>
                                <p:cTn id="166" presetID="10" presetClass="entr" presetSubtype="0" fill="hold" grpId="0" nodeType="withEffect">
                                  <p:stCondLst>
                                    <p:cond delay="0"/>
                                  </p:stCondLst>
                                  <p:childTnLst>
                                    <p:set>
                                      <p:cBhvr>
                                        <p:cTn id="167" dur="1" fill="hold">
                                          <p:stCondLst>
                                            <p:cond delay="0"/>
                                          </p:stCondLst>
                                        </p:cTn>
                                        <p:tgtEl>
                                          <p:spTgt spid="134"/>
                                        </p:tgtEl>
                                        <p:attrNameLst>
                                          <p:attrName>style.visibility</p:attrName>
                                        </p:attrNameLst>
                                      </p:cBhvr>
                                      <p:to>
                                        <p:strVal val="visible"/>
                                      </p:to>
                                    </p:set>
                                    <p:animEffect transition="in" filter="fade">
                                      <p:cBhvr>
                                        <p:cTn id="168" dur="500"/>
                                        <p:tgtEl>
                                          <p:spTgt spid="134"/>
                                        </p:tgtEl>
                                      </p:cBhvr>
                                    </p:animEffect>
                                  </p:childTnLst>
                                </p:cTn>
                              </p:par>
                              <p:par>
                                <p:cTn id="169" presetID="10" presetClass="entr" presetSubtype="0" fill="hold" nodeType="withEffect">
                                  <p:stCondLst>
                                    <p:cond delay="0"/>
                                  </p:stCondLst>
                                  <p:childTnLst>
                                    <p:set>
                                      <p:cBhvr>
                                        <p:cTn id="170" dur="1" fill="hold">
                                          <p:stCondLst>
                                            <p:cond delay="0"/>
                                          </p:stCondLst>
                                        </p:cTn>
                                        <p:tgtEl>
                                          <p:spTgt spid="135"/>
                                        </p:tgtEl>
                                        <p:attrNameLst>
                                          <p:attrName>style.visibility</p:attrName>
                                        </p:attrNameLst>
                                      </p:cBhvr>
                                      <p:to>
                                        <p:strVal val="visible"/>
                                      </p:to>
                                    </p:set>
                                    <p:animEffect transition="in" filter="fade">
                                      <p:cBhvr>
                                        <p:cTn id="171" dur="500"/>
                                        <p:tgtEl>
                                          <p:spTgt spid="135"/>
                                        </p:tgtEl>
                                      </p:cBhvr>
                                    </p:animEffect>
                                  </p:childTnLst>
                                </p:cTn>
                              </p:par>
                              <p:par>
                                <p:cTn id="172" presetID="10" presetClass="entr" presetSubtype="0" fill="hold" grpId="0" nodeType="withEffect">
                                  <p:stCondLst>
                                    <p:cond delay="0"/>
                                  </p:stCondLst>
                                  <p:childTnLst>
                                    <p:set>
                                      <p:cBhvr>
                                        <p:cTn id="173" dur="1" fill="hold">
                                          <p:stCondLst>
                                            <p:cond delay="0"/>
                                          </p:stCondLst>
                                        </p:cTn>
                                        <p:tgtEl>
                                          <p:spTgt spid="69"/>
                                        </p:tgtEl>
                                        <p:attrNameLst>
                                          <p:attrName>style.visibility</p:attrName>
                                        </p:attrNameLst>
                                      </p:cBhvr>
                                      <p:to>
                                        <p:strVal val="visible"/>
                                      </p:to>
                                    </p:set>
                                    <p:animEffect transition="in" filter="fade">
                                      <p:cBhvr>
                                        <p:cTn id="174" dur="500"/>
                                        <p:tgtEl>
                                          <p:spTgt spid="69"/>
                                        </p:tgtEl>
                                      </p:cBhvr>
                                    </p:animEffect>
                                  </p:childTnLst>
                                </p:cTn>
                              </p:par>
                              <p:par>
                                <p:cTn id="175" presetID="10" presetClass="entr" presetSubtype="0" fill="hold" nodeType="withEffect">
                                  <p:stCondLst>
                                    <p:cond delay="0"/>
                                  </p:stCondLst>
                                  <p:childTnLst>
                                    <p:set>
                                      <p:cBhvr>
                                        <p:cTn id="176" dur="1" fill="hold">
                                          <p:stCondLst>
                                            <p:cond delay="0"/>
                                          </p:stCondLst>
                                        </p:cTn>
                                        <p:tgtEl>
                                          <p:spTgt spid="149"/>
                                        </p:tgtEl>
                                        <p:attrNameLst>
                                          <p:attrName>style.visibility</p:attrName>
                                        </p:attrNameLst>
                                      </p:cBhvr>
                                      <p:to>
                                        <p:strVal val="visible"/>
                                      </p:to>
                                    </p:set>
                                    <p:animEffect transition="in" filter="fade">
                                      <p:cBhvr>
                                        <p:cTn id="177" dur="500"/>
                                        <p:tgtEl>
                                          <p:spTgt spid="149"/>
                                        </p:tgtEl>
                                      </p:cBhvr>
                                    </p:animEffect>
                                  </p:childTnLst>
                                </p:cTn>
                              </p:par>
                              <p:par>
                                <p:cTn id="178" presetID="10" presetClass="entr" presetSubtype="0" fill="hold" grpId="0" nodeType="withEffect">
                                  <p:stCondLst>
                                    <p:cond delay="0"/>
                                  </p:stCondLst>
                                  <p:childTnLst>
                                    <p:set>
                                      <p:cBhvr>
                                        <p:cTn id="179" dur="1" fill="hold">
                                          <p:stCondLst>
                                            <p:cond delay="0"/>
                                          </p:stCondLst>
                                        </p:cTn>
                                        <p:tgtEl>
                                          <p:spTgt spid="159"/>
                                        </p:tgtEl>
                                        <p:attrNameLst>
                                          <p:attrName>style.visibility</p:attrName>
                                        </p:attrNameLst>
                                      </p:cBhvr>
                                      <p:to>
                                        <p:strVal val="visible"/>
                                      </p:to>
                                    </p:set>
                                    <p:animEffect transition="in" filter="fade">
                                      <p:cBhvr>
                                        <p:cTn id="180" dur="500"/>
                                        <p:tgtEl>
                                          <p:spTgt spid="159"/>
                                        </p:tgtEl>
                                      </p:cBhvr>
                                    </p:animEffect>
                                  </p:childTnLst>
                                </p:cTn>
                              </p:par>
                              <p:par>
                                <p:cTn id="181" presetID="10" presetClass="entr" presetSubtype="0" fill="hold" grpId="0" nodeType="withEffect">
                                  <p:stCondLst>
                                    <p:cond delay="0"/>
                                  </p:stCondLst>
                                  <p:childTnLst>
                                    <p:set>
                                      <p:cBhvr>
                                        <p:cTn id="182" dur="1" fill="hold">
                                          <p:stCondLst>
                                            <p:cond delay="0"/>
                                          </p:stCondLst>
                                        </p:cTn>
                                        <p:tgtEl>
                                          <p:spTgt spid="136"/>
                                        </p:tgtEl>
                                        <p:attrNameLst>
                                          <p:attrName>style.visibility</p:attrName>
                                        </p:attrNameLst>
                                      </p:cBhvr>
                                      <p:to>
                                        <p:strVal val="visible"/>
                                      </p:to>
                                    </p:set>
                                    <p:animEffect transition="in" filter="fade">
                                      <p:cBhvr>
                                        <p:cTn id="183" dur="500"/>
                                        <p:tgtEl>
                                          <p:spTgt spid="136"/>
                                        </p:tgtEl>
                                      </p:cBhvr>
                                    </p:animEffect>
                                  </p:childTnLst>
                                </p:cTn>
                              </p:par>
                              <p:par>
                                <p:cTn id="184" presetID="10" presetClass="entr" presetSubtype="0" fill="hold" nodeType="withEffect">
                                  <p:stCondLst>
                                    <p:cond delay="0"/>
                                  </p:stCondLst>
                                  <p:childTnLst>
                                    <p:set>
                                      <p:cBhvr>
                                        <p:cTn id="185" dur="1" fill="hold">
                                          <p:stCondLst>
                                            <p:cond delay="0"/>
                                          </p:stCondLst>
                                        </p:cTn>
                                        <p:tgtEl>
                                          <p:spTgt spid="137"/>
                                        </p:tgtEl>
                                        <p:attrNameLst>
                                          <p:attrName>style.visibility</p:attrName>
                                        </p:attrNameLst>
                                      </p:cBhvr>
                                      <p:to>
                                        <p:strVal val="visible"/>
                                      </p:to>
                                    </p:set>
                                    <p:animEffect transition="in" filter="fade">
                                      <p:cBhvr>
                                        <p:cTn id="186" dur="500"/>
                                        <p:tgtEl>
                                          <p:spTgt spid="137"/>
                                        </p:tgtEl>
                                      </p:cBhvr>
                                    </p:animEffect>
                                  </p:childTnLst>
                                </p:cTn>
                              </p:par>
                              <p:par>
                                <p:cTn id="187" presetID="10" presetClass="entr" presetSubtype="0" fill="hold" grpId="0" nodeType="withEffect">
                                  <p:stCondLst>
                                    <p:cond delay="0"/>
                                  </p:stCondLst>
                                  <p:childTnLst>
                                    <p:set>
                                      <p:cBhvr>
                                        <p:cTn id="188" dur="1" fill="hold">
                                          <p:stCondLst>
                                            <p:cond delay="0"/>
                                          </p:stCondLst>
                                        </p:cTn>
                                        <p:tgtEl>
                                          <p:spTgt spid="90"/>
                                        </p:tgtEl>
                                        <p:attrNameLst>
                                          <p:attrName>style.visibility</p:attrName>
                                        </p:attrNameLst>
                                      </p:cBhvr>
                                      <p:to>
                                        <p:strVal val="visible"/>
                                      </p:to>
                                    </p:set>
                                    <p:animEffect transition="in" filter="fade">
                                      <p:cBhvr>
                                        <p:cTn id="189" dur="500"/>
                                        <p:tgtEl>
                                          <p:spTgt spid="90"/>
                                        </p:tgtEl>
                                      </p:cBhvr>
                                    </p:animEffect>
                                  </p:childTnLst>
                                </p:cTn>
                              </p:par>
                              <p:par>
                                <p:cTn id="190" presetID="10" presetClass="entr" presetSubtype="0" fill="hold" nodeType="withEffect">
                                  <p:stCondLst>
                                    <p:cond delay="0"/>
                                  </p:stCondLst>
                                  <p:childTnLst>
                                    <p:set>
                                      <p:cBhvr>
                                        <p:cTn id="191" dur="1" fill="hold">
                                          <p:stCondLst>
                                            <p:cond delay="0"/>
                                          </p:stCondLst>
                                        </p:cTn>
                                        <p:tgtEl>
                                          <p:spTgt spid="150"/>
                                        </p:tgtEl>
                                        <p:attrNameLst>
                                          <p:attrName>style.visibility</p:attrName>
                                        </p:attrNameLst>
                                      </p:cBhvr>
                                      <p:to>
                                        <p:strVal val="visible"/>
                                      </p:to>
                                    </p:set>
                                    <p:animEffect transition="in" filter="fade">
                                      <p:cBhvr>
                                        <p:cTn id="192" dur="500"/>
                                        <p:tgtEl>
                                          <p:spTgt spid="150"/>
                                        </p:tgtEl>
                                      </p:cBhvr>
                                    </p:animEffect>
                                  </p:childTnLst>
                                </p:cTn>
                              </p:par>
                              <p:par>
                                <p:cTn id="193" presetID="10" presetClass="entr" presetSubtype="0" fill="hold" grpId="0" nodeType="withEffect">
                                  <p:stCondLst>
                                    <p:cond delay="0"/>
                                  </p:stCondLst>
                                  <p:childTnLst>
                                    <p:set>
                                      <p:cBhvr>
                                        <p:cTn id="194" dur="1" fill="hold">
                                          <p:stCondLst>
                                            <p:cond delay="0"/>
                                          </p:stCondLst>
                                        </p:cTn>
                                        <p:tgtEl>
                                          <p:spTgt spid="164"/>
                                        </p:tgtEl>
                                        <p:attrNameLst>
                                          <p:attrName>style.visibility</p:attrName>
                                        </p:attrNameLst>
                                      </p:cBhvr>
                                      <p:to>
                                        <p:strVal val="visible"/>
                                      </p:to>
                                    </p:set>
                                    <p:animEffect transition="in" filter="fade">
                                      <p:cBhvr>
                                        <p:cTn id="195" dur="500"/>
                                        <p:tgtEl>
                                          <p:spTgt spid="164"/>
                                        </p:tgtEl>
                                      </p:cBhvr>
                                    </p:animEffect>
                                  </p:childTnLst>
                                </p:cTn>
                              </p:par>
                              <p:par>
                                <p:cTn id="196" presetID="10" presetClass="entr" presetSubtype="0" fill="hold" grpId="0" nodeType="withEffect">
                                  <p:stCondLst>
                                    <p:cond delay="0"/>
                                  </p:stCondLst>
                                  <p:childTnLst>
                                    <p:set>
                                      <p:cBhvr>
                                        <p:cTn id="197" dur="1" fill="hold">
                                          <p:stCondLst>
                                            <p:cond delay="0"/>
                                          </p:stCondLst>
                                        </p:cTn>
                                        <p:tgtEl>
                                          <p:spTgt spid="138"/>
                                        </p:tgtEl>
                                        <p:attrNameLst>
                                          <p:attrName>style.visibility</p:attrName>
                                        </p:attrNameLst>
                                      </p:cBhvr>
                                      <p:to>
                                        <p:strVal val="visible"/>
                                      </p:to>
                                    </p:set>
                                    <p:animEffect transition="in" filter="fade">
                                      <p:cBhvr>
                                        <p:cTn id="198" dur="500"/>
                                        <p:tgtEl>
                                          <p:spTgt spid="138"/>
                                        </p:tgtEl>
                                      </p:cBhvr>
                                    </p:animEffect>
                                  </p:childTnLst>
                                </p:cTn>
                              </p:par>
                              <p:par>
                                <p:cTn id="199" presetID="10" presetClass="entr" presetSubtype="0" fill="hold" nodeType="withEffect">
                                  <p:stCondLst>
                                    <p:cond delay="0"/>
                                  </p:stCondLst>
                                  <p:childTnLst>
                                    <p:set>
                                      <p:cBhvr>
                                        <p:cTn id="200" dur="1" fill="hold">
                                          <p:stCondLst>
                                            <p:cond delay="0"/>
                                          </p:stCondLst>
                                        </p:cTn>
                                        <p:tgtEl>
                                          <p:spTgt spid="139"/>
                                        </p:tgtEl>
                                        <p:attrNameLst>
                                          <p:attrName>style.visibility</p:attrName>
                                        </p:attrNameLst>
                                      </p:cBhvr>
                                      <p:to>
                                        <p:strVal val="visible"/>
                                      </p:to>
                                    </p:set>
                                    <p:animEffect transition="in" filter="fade">
                                      <p:cBhvr>
                                        <p:cTn id="201" dur="500"/>
                                        <p:tgtEl>
                                          <p:spTgt spid="139"/>
                                        </p:tgtEl>
                                      </p:cBhvr>
                                    </p:animEffect>
                                  </p:childTnLst>
                                </p:cTn>
                              </p:par>
                              <p:par>
                                <p:cTn id="202" presetID="10" presetClass="entr" presetSubtype="0" fill="hold" grpId="0" nodeType="withEffect">
                                  <p:stCondLst>
                                    <p:cond delay="0"/>
                                  </p:stCondLst>
                                  <p:childTnLst>
                                    <p:set>
                                      <p:cBhvr>
                                        <p:cTn id="203" dur="1" fill="hold">
                                          <p:stCondLst>
                                            <p:cond delay="0"/>
                                          </p:stCondLst>
                                        </p:cTn>
                                        <p:tgtEl>
                                          <p:spTgt spid="91"/>
                                        </p:tgtEl>
                                        <p:attrNameLst>
                                          <p:attrName>style.visibility</p:attrName>
                                        </p:attrNameLst>
                                      </p:cBhvr>
                                      <p:to>
                                        <p:strVal val="visible"/>
                                      </p:to>
                                    </p:set>
                                    <p:animEffect transition="in" filter="fade">
                                      <p:cBhvr>
                                        <p:cTn id="204" dur="500"/>
                                        <p:tgtEl>
                                          <p:spTgt spid="91"/>
                                        </p:tgtEl>
                                      </p:cBhvr>
                                    </p:animEffect>
                                  </p:childTnLst>
                                </p:cTn>
                              </p:par>
                              <p:par>
                                <p:cTn id="205" presetID="10" presetClass="entr" presetSubtype="0" fill="hold" nodeType="withEffect">
                                  <p:stCondLst>
                                    <p:cond delay="0"/>
                                  </p:stCondLst>
                                  <p:childTnLst>
                                    <p:set>
                                      <p:cBhvr>
                                        <p:cTn id="206" dur="1" fill="hold">
                                          <p:stCondLst>
                                            <p:cond delay="0"/>
                                          </p:stCondLst>
                                        </p:cTn>
                                        <p:tgtEl>
                                          <p:spTgt spid="152"/>
                                        </p:tgtEl>
                                        <p:attrNameLst>
                                          <p:attrName>style.visibility</p:attrName>
                                        </p:attrNameLst>
                                      </p:cBhvr>
                                      <p:to>
                                        <p:strVal val="visible"/>
                                      </p:to>
                                    </p:set>
                                    <p:animEffect transition="in" filter="fade">
                                      <p:cBhvr>
                                        <p:cTn id="207" dur="500"/>
                                        <p:tgtEl>
                                          <p:spTgt spid="15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 grpId="0"/>
      <p:bldP spid="73" grpId="0"/>
      <p:bldP spid="83" grpId="0"/>
      <p:bldP spid="87" grpId="0"/>
      <p:bldP spid="60" grpId="0"/>
      <p:bldP spid="61" grpId="0"/>
      <p:bldP spid="62" grpId="0"/>
      <p:bldP spid="63" grpId="0"/>
      <p:bldP spid="64" grpId="0"/>
      <p:bldP spid="65" grpId="0"/>
      <p:bldP spid="66" grpId="0"/>
      <p:bldP spid="67" grpId="0"/>
      <p:bldP spid="68" grpId="0"/>
      <p:bldP spid="69" grpId="0"/>
      <p:bldP spid="90" grpId="0"/>
      <p:bldP spid="91" grpId="0"/>
      <p:bldP spid="92" grpId="0" animBg="1"/>
      <p:bldP spid="94" grpId="0" animBg="1"/>
      <p:bldP spid="96" grpId="0" animBg="1"/>
      <p:bldP spid="98" grpId="0" animBg="1"/>
      <p:bldP spid="100" grpId="0" animBg="1"/>
      <p:bldP spid="102" grpId="0" animBg="1"/>
      <p:bldP spid="128" grpId="0" animBg="1"/>
      <p:bldP spid="130" grpId="0" animBg="1"/>
      <p:bldP spid="132" grpId="0" animBg="1"/>
      <p:bldP spid="134" grpId="0" animBg="1"/>
      <p:bldP spid="136" grpId="0" animBg="1"/>
      <p:bldP spid="138" grpId="0" animBg="1"/>
      <p:bldP spid="153" grpId="0"/>
      <p:bldP spid="154" grpId="0"/>
      <p:bldP spid="155" grpId="0"/>
      <p:bldP spid="156" grpId="0"/>
      <p:bldP spid="157" grpId="0"/>
      <p:bldP spid="158" grpId="0"/>
      <p:bldP spid="159" grpId="0"/>
      <p:bldP spid="160" grpId="0"/>
      <p:bldP spid="161" grpId="0"/>
      <p:bldP spid="162" grpId="0"/>
      <p:bldP spid="163" grpId="0"/>
      <p:bldP spid="164" grpId="0"/>
    </p:bldLst>
  </p:timing>
</p:sld>
</file>

<file path=ppt/tags/tag1.xml><?xml version="1.0" encoding="utf-8"?>
<p:tagLst xmlns:a="http://schemas.openxmlformats.org/drawingml/2006/main" xmlns:r="http://schemas.openxmlformats.org/officeDocument/2006/relationships" xmlns:p="http://schemas.openxmlformats.org/presentationml/2006/main">
  <p:tag name="TIMING" val="|2.2|4.1|12.2|17.9"/>
</p:tagLst>
</file>

<file path=ppt/tags/tag10.xml><?xml version="1.0" encoding="utf-8"?>
<p:tagLst xmlns:a="http://schemas.openxmlformats.org/drawingml/2006/main" xmlns:r="http://schemas.openxmlformats.org/officeDocument/2006/relationships" xmlns:p="http://schemas.openxmlformats.org/presentationml/2006/main">
  <p:tag name="OUTPUTDPI" val="1200"/>
  <p:tag name="ORIGINALHEIGHT" val="132.7334"/>
  <p:tag name="ORIGINALWIDTH" val="1543.307"/>
  <p:tag name="LATEXADDIN" val="\documentclass{article}&#10;\usepackage{amsmath}&#10;\pagestyle{empty}&#10;\begin{document}&#10;&#10;$P_s(c|l) = \nu_{c,v_l},\quad \sum_c \nu_{c,v} = 1$&#10;&#10;&#10;\end{document}"/>
  <p:tag name="IGUANATEXSIZE" val="20"/>
  <p:tag name="IGUANATEXCURSOR" val="131"/>
  <p:tag name="TRANSPARENCY" val="True"/>
  <p:tag name="FILENAME" val=""/>
  <p:tag name="LATEXENGINEID" val="0"/>
  <p:tag name="TEMPFOLDER" val="c:\temp\"/>
  <p:tag name="LATEXFORMHEIGHT" val="312"/>
  <p:tag name="LATEXFORMWIDTH" val="384"/>
  <p:tag name="LATEXFORMWRAP" val="True"/>
  <p:tag name="BITMAPVECTOR" val="0"/>
</p:tagLst>
</file>

<file path=ppt/tags/tag11.xml><?xml version="1.0" encoding="utf-8"?>
<p:tagLst xmlns:a="http://schemas.openxmlformats.org/drawingml/2006/main" xmlns:r="http://schemas.openxmlformats.org/officeDocument/2006/relationships" xmlns:p="http://schemas.openxmlformats.org/presentationml/2006/main">
  <p:tag name="OUTPUTDPI" val="1200"/>
  <p:tag name="ORIGINALHEIGHT" val="124.4844"/>
  <p:tag name="ORIGINALWIDTH" val="410.1987"/>
  <p:tag name="LATEXADDIN" val="\documentclass{article}&#10;\usepackage{amsmath}&#10;\pagestyle{empty}&#10;\begin{document}&#10;&#10;$P_s(c\mid l)$&#10;&#10;&#10;\end{document}"/>
  <p:tag name="IGUANATEXSIZE" val="35"/>
  <p:tag name="IGUANATEXCURSOR" val="112"/>
  <p:tag name="TRANSPARENCY" val="True"/>
  <p:tag name="FILENAME" val=""/>
  <p:tag name="LATEXENGINEID" val="0"/>
  <p:tag name="TEMPFOLDER" val="c:\temp\"/>
  <p:tag name="LATEXFORMHEIGHT" val="312"/>
  <p:tag name="LATEXFORMWIDTH" val="384"/>
  <p:tag name="LATEXFORMWRAP" val="True"/>
  <p:tag name="BITMAPVECTOR" val="0"/>
</p:tagLst>
</file>

<file path=ppt/tags/tag12.xml><?xml version="1.0" encoding="utf-8"?>
<p:tagLst xmlns:a="http://schemas.openxmlformats.org/drawingml/2006/main" xmlns:r="http://schemas.openxmlformats.org/officeDocument/2006/relationships" xmlns:p="http://schemas.openxmlformats.org/presentationml/2006/main">
  <p:tag name="OUTPUTDPI" val="1200"/>
  <p:tag name="ORIGINALHEIGHT" val="124.4844"/>
  <p:tag name="ORIGINALWIDTH" val="657.6678"/>
  <p:tag name="LATEXADDIN" val="&#10;\documentclass{article}&#10;\usepackage{amsmath}&#10;\pagestyle{empty}&#10;\begin{document}&#10;&#10;$= P(c\mid l, v_l)$&#10;&#10;&#10;\end{document}"/>
  <p:tag name="IGUANATEXSIZE" val="35"/>
  <p:tag name="IGUANATEXCURSOR" val="118"/>
  <p:tag name="TRANSPARENCY" val="True"/>
  <p:tag name="FILENAME" val=""/>
  <p:tag name="LATEXENGINEID" val="0"/>
  <p:tag name="TEMPFOLDER" val="c:\temp\"/>
  <p:tag name="LATEXFORMHEIGHT" val="312"/>
  <p:tag name="LATEXFORMWIDTH" val="384"/>
  <p:tag name="LATEXFORMWRAP" val="True"/>
  <p:tag name="BITMAPVECTOR" val="0"/>
</p:tagLst>
</file>

<file path=ppt/tags/tag13.xml><?xml version="1.0" encoding="utf-8"?>
<p:tagLst xmlns:a="http://schemas.openxmlformats.org/drawingml/2006/main" xmlns:r="http://schemas.openxmlformats.org/officeDocument/2006/relationships" xmlns:p="http://schemas.openxmlformats.org/presentationml/2006/main">
  <p:tag name="OUTPUTDPI" val="1200"/>
  <p:tag name="ORIGINALHEIGHT" val="124.4844"/>
  <p:tag name="ORIGINALWIDTH" val="1138.358"/>
  <p:tag name="LATEXADDIN" val="\documentclass{article}&#10;\usepackage{amsmath}&#10;\pagestyle{empty}&#10;\begin{document}&#10;&#10;$\propto P(v_l\mid l, c)\cdot P(c\mid l)$&#10;&#10;&#10;\end{document}"/>
  <p:tag name="IGUANATEXSIZE" val="35"/>
  <p:tag name="IGUANATEXCURSOR" val="139"/>
  <p:tag name="TRANSPARENCY" val="True"/>
  <p:tag name="FILENAME" val=""/>
  <p:tag name="LATEXENGINEID" val="0"/>
  <p:tag name="TEMPFOLDER" val="c:\temp\"/>
  <p:tag name="LATEXFORMHEIGHT" val="312"/>
  <p:tag name="LATEXFORMWIDTH" val="384"/>
  <p:tag name="LATEXFORMWRAP" val="True"/>
  <p:tag name="BITMAPVECTOR" val="0"/>
</p:tagLst>
</file>

<file path=ppt/tags/tag14.xml><?xml version="1.0" encoding="utf-8"?>
<p:tagLst xmlns:a="http://schemas.openxmlformats.org/drawingml/2006/main" xmlns:r="http://schemas.openxmlformats.org/officeDocument/2006/relationships" xmlns:p="http://schemas.openxmlformats.org/presentationml/2006/main">
  <p:tag name="OUTPUTDPI" val="1200"/>
  <p:tag name="ORIGINALHEIGHT" val="124.4844"/>
  <p:tag name="ORIGINALWIDTH" val="3264.342"/>
  <p:tag name="LATEXADDIN" val="\documentclass{article}&#10;\usepackage{amsmath}&#10;\pagestyle{empty}&#10;\begin{document}&#10;&#10;$P(30\mid \mathit{routed}, \texttt{Points\_Delta}) &gt; P(3\mid \mathit{routed}, \texttt{Points\_Delta})$&#10;&#10;&#10;\end{document}"/>
  <p:tag name="IGUANATEXSIZE" val="35"/>
  <p:tag name="IGUANATEXCURSOR" val="200"/>
  <p:tag name="TRANSPARENCY" val="True"/>
  <p:tag name="FILENAME" val=""/>
  <p:tag name="LATEXENGINEID" val="0"/>
  <p:tag name="TEMPFOLDER" val="c:\temp\"/>
  <p:tag name="LATEXFORMHEIGHT" val="312"/>
  <p:tag name="LATEXFORMWIDTH" val="384"/>
  <p:tag name="LATEXFORMWRAP" val="True"/>
  <p:tag name="BITMAPVECTOR" val="0"/>
</p:tagLst>
</file>

<file path=ppt/tags/tag15.xml><?xml version="1.0" encoding="utf-8"?>
<p:tagLst xmlns:a="http://schemas.openxmlformats.org/drawingml/2006/main" xmlns:r="http://schemas.openxmlformats.org/officeDocument/2006/relationships" xmlns:p="http://schemas.openxmlformats.org/presentationml/2006/main">
  <p:tag name="OUTPUTDPI" val="1200"/>
  <p:tag name="ORIGINALHEIGHT" val="134.9832"/>
  <p:tag name="ORIGINALWIDTH" val="2356.205"/>
  <p:tag name="LATEXADDIN" val="\documentclass{article}&#10;\usepackage{amsmath}&#10;\pagestyle{empty}&#10;\begin{document}&#10;&#10;&#10;$P_s(c|l) \propto \mathcal{N}(v_l;\mu_{c, l}, \sigma_{c,l})\cdot \eta_{c,l},\quad\sum_c \eta_{c,l} = 1$&#10;&#10;\end{document}"/>
  <p:tag name="IGUANATEXSIZE" val="20"/>
  <p:tag name="IGUANATEXCURSOR" val="163"/>
  <p:tag name="TRANSPARENCY" val="True"/>
  <p:tag name="FILENAME" val=""/>
  <p:tag name="LATEXENGINEID" val="0"/>
  <p:tag name="TEMPFOLDER" val="c:\temp\"/>
  <p:tag name="LATEXFORMHEIGHT" val="312"/>
  <p:tag name="LATEXFORMWIDTH" val="384"/>
  <p:tag name="LATEXFORMWRAP" val="True"/>
  <p:tag name="BITMAPVECTOR" val="0"/>
</p:tagLst>
</file>

<file path=ppt/tags/tag16.xml><?xml version="1.0" encoding="utf-8"?>
<p:tagLst xmlns:a="http://schemas.openxmlformats.org/drawingml/2006/main" xmlns:r="http://schemas.openxmlformats.org/officeDocument/2006/relationships" xmlns:p="http://schemas.openxmlformats.org/presentationml/2006/main">
  <p:tag name="OUTPUTDPI" val="1200"/>
  <p:tag name="ORIGINALHEIGHT" val="348.7064"/>
  <p:tag name="ORIGINALWIDTH" val="1658.043"/>
  <p:tag name="LATEXADDIN" val="\documentclass{article}&#10;\usepackage{amsmath}&#10;\pagestyle{empty}&#10;\begin{document}&#10;&#10;$$P\,(\,\text{NULL}\mid\text{Team\_Wins}\,)$$&#10;$$P\,(\,\text{Team\_Losses}\mid\text{Team\_Wins}\,)$$&#10;&#10;&#10;\end{document}"/>
  <p:tag name="IGUANATEXSIZE" val="50"/>
  <p:tag name="IGUANATEXCURSOR" val="197"/>
  <p:tag name="TRANSPARENCY" val="True"/>
  <p:tag name="FILENAME" val=""/>
  <p:tag name="LATEXENGINEID" val="0"/>
  <p:tag name="TEMPFOLDER" val="c:\temp\"/>
  <p:tag name="LATEXFORMHEIGHT" val="312"/>
  <p:tag name="LATEXFORMWIDTH" val="384"/>
  <p:tag name="LATEXFORMWRAP" val="True"/>
  <p:tag name="BITMAPVECTOR" val="0"/>
</p:tagLst>
</file>

<file path=ppt/tags/tag17.xml><?xml version="1.0" encoding="utf-8"?>
<p:tagLst xmlns:a="http://schemas.openxmlformats.org/drawingml/2006/main" xmlns:r="http://schemas.openxmlformats.org/officeDocument/2006/relationships" xmlns:p="http://schemas.openxmlformats.org/presentationml/2006/main">
  <p:tag name="OUTPUTDPI" val="1200"/>
  <p:tag name="ORIGINALHEIGHT" val="348.7064"/>
  <p:tag name="ORIGINALWIDTH" val="1373.828"/>
  <p:tag name="LATEXADDIN" val="\documentclass{article}&#10;\usepackage{amsmath}&#10;\pagestyle{empty}&#10;\begin{document}&#10;&#10;$$P\,(\,\text{NULL}\mid\text{Team\_Wins}\,)$$&#10;$$P\,(\,\text{Team\_Losses}\mid\text{NULL}\,)$$&#10;&#10;&#10;\end{document}"/>
  <p:tag name="IGUANATEXSIZE" val="50"/>
  <p:tag name="IGUANATEXCURSOR" val="191"/>
  <p:tag name="TRANSPARENCY" val="True"/>
  <p:tag name="FILENAME" val=""/>
  <p:tag name="LATEXENGINEID" val="0"/>
  <p:tag name="TEMPFOLDER" val="c:\temp\"/>
  <p:tag name="LATEXFORMHEIGHT" val="312"/>
  <p:tag name="LATEXFORMWIDTH" val="384"/>
  <p:tag name="LATEXFORMWRAP" val="True"/>
  <p:tag name="BITMAPVECTOR" val="0"/>
</p:tagLst>
</file>

<file path=ppt/tags/tag18.xml><?xml version="1.0" encoding="utf-8"?>
<p:tagLst xmlns:a="http://schemas.openxmlformats.org/drawingml/2006/main" xmlns:r="http://schemas.openxmlformats.org/officeDocument/2006/relationships" xmlns:p="http://schemas.openxmlformats.org/presentationml/2006/main">
  <p:tag name="OUTPUTDPI" val="1200"/>
  <p:tag name="ORIGINALHEIGHT" val="132.7334"/>
  <p:tag name="ORIGINALWIDTH" val="1532.059"/>
  <p:tag name="LATEXADDIN" val="\documentclass{article}&#10;\usepackage{amsmath}&#10;\usepackage{amssymb}&#10;\pagestyle{empty}&#10;\usepackage{bbold}&#10;\begin{document}&#10;&#10;$\sum_i \mathbb{E}[\mathbb{1}(l_i = \texttt{NULL})] \geq r_0\cdot|\mathbf{w}|$&#10;&#10;&#10;\end{document}"/>
  <p:tag name="IGUANATEXSIZE" val="50"/>
  <p:tag name="IGUANATEXCURSOR" val="216"/>
  <p:tag name="TRANSPARENCY" val="True"/>
  <p:tag name="FILENAME" val=""/>
  <p:tag name="LATEXENGINEID" val="0"/>
  <p:tag name="TEMPFOLDER" val="c:\temp\"/>
  <p:tag name="LATEXFORMHEIGHT" val="312"/>
  <p:tag name="LATEXFORMWIDTH" val="384"/>
  <p:tag name="LATEXFORMWRAP" val="True"/>
  <p:tag name="BITMAPVECTOR" val="0"/>
</p:tagLst>
</file>

<file path=ppt/tags/tag19.xml><?xml version="1.0" encoding="utf-8"?>
<p:tagLst xmlns:a="http://schemas.openxmlformats.org/drawingml/2006/main" xmlns:r="http://schemas.openxmlformats.org/officeDocument/2006/relationships" xmlns:p="http://schemas.openxmlformats.org/presentationml/2006/main">
  <p:tag name="OUTPUTDPI" val="1200"/>
  <p:tag name="ORIGINALHEIGHT" val="122.2347"/>
  <p:tag name="ORIGINALWIDTH" val="110.2362"/>
  <p:tag name="LATEXADDIN" val="\documentclass{article}&#10;\usepackage{amsmath}&#10;\usepackage{bbding}&#10;\usepackage{pifont}&#10;\usepackage{wasysym}&#10;\pagestyle{empty}&#10;\begin{document}&#10;&#10;\Checkmark&#10;&#10;\end{document}"/>
  <p:tag name="IGUANATEXSIZE" val="50"/>
  <p:tag name="IGUANATEXCURSOR" val="0"/>
  <p:tag name="TRANSPARENCY" val="True"/>
  <p:tag name="FILENAME" val=""/>
  <p:tag name="LATEXENGINEID" val="0"/>
  <p:tag name="TEMPFOLDER" val="c:\temp\"/>
  <p:tag name="LATEXFORMHEIGHT" val="312"/>
  <p:tag name="LATEXFORMWIDTH" val="384"/>
  <p:tag name="LATEXFORMWRAP" val="True"/>
  <p:tag name="BITMAPVECTOR" val="0"/>
</p:tagLst>
</file>

<file path=ppt/tags/tag2.xml><?xml version="1.0" encoding="utf-8"?>
<p:tagLst xmlns:a="http://schemas.openxmlformats.org/drawingml/2006/main" xmlns:r="http://schemas.openxmlformats.org/officeDocument/2006/relationships" xmlns:p="http://schemas.openxmlformats.org/presentationml/2006/main">
  <p:tag name="TIMING" val="|35.5"/>
</p:tagLst>
</file>

<file path=ppt/tags/tag20.xml><?xml version="1.0" encoding="utf-8"?>
<p:tagLst xmlns:a="http://schemas.openxmlformats.org/drawingml/2006/main" xmlns:r="http://schemas.openxmlformats.org/officeDocument/2006/relationships" xmlns:p="http://schemas.openxmlformats.org/presentationml/2006/main">
  <p:tag name="TIMING" val="|1.6|41.7|0.3|13.1"/>
</p:tagLst>
</file>

<file path=ppt/tags/tag3.xml><?xml version="1.0" encoding="utf-8"?>
<p:tagLst xmlns:a="http://schemas.openxmlformats.org/drawingml/2006/main" xmlns:r="http://schemas.openxmlformats.org/officeDocument/2006/relationships" xmlns:p="http://schemas.openxmlformats.org/presentationml/2006/main">
  <p:tag name="TIMING" val="|27.4|0.6"/>
</p:tagLst>
</file>

<file path=ppt/tags/tag4.xml><?xml version="1.0" encoding="utf-8"?>
<p:tagLst xmlns:a="http://schemas.openxmlformats.org/drawingml/2006/main" xmlns:r="http://schemas.openxmlformats.org/officeDocument/2006/relationships" xmlns:p="http://schemas.openxmlformats.org/presentationml/2006/main">
  <p:tag name="OUTPUTDPI" val="1200"/>
  <p:tag name="ORIGINALHEIGHT" val="153.7308"/>
  <p:tag name="ORIGINALWIDTH" val="1899.512"/>
  <p:tag name="LATEXADDIN" val="\documentclass{article}&#10;\usepackage{amsmath}&#10;\pagestyle{empty}&#10;\begin{document}&#10;&#10;&#10;$\mathcal{L}(\theta)=\prod_{(s, \mathbf{w})\in\,\mathcal{D}}\sum_{\mathbf{l},\pi}P_s(\mathbf{l},\pi,\mathbf{w};\theta)$&#10;&#10;\end{document}"/>
  <p:tag name="IGUANATEXSIZE" val="20"/>
  <p:tag name="IGUANATEXCURSOR" val="200"/>
  <p:tag name="TRANSPARENCY" val="True"/>
  <p:tag name="FILENAME" val=""/>
  <p:tag name="LATEXENGINEID" val="0"/>
  <p:tag name="TEMPFOLDER" val="c:\temp\"/>
  <p:tag name="LATEXFORMHEIGHT" val="312"/>
  <p:tag name="LATEXFORMWIDTH" val="384"/>
  <p:tag name="LATEXFORMWRAP" val="True"/>
  <p:tag name="BITMAPVECTOR" val="0"/>
</p:tagLst>
</file>

<file path=ppt/tags/tag5.xml><?xml version="1.0" encoding="utf-8"?>
<p:tagLst xmlns:a="http://schemas.openxmlformats.org/drawingml/2006/main" xmlns:r="http://schemas.openxmlformats.org/officeDocument/2006/relationships" xmlns:p="http://schemas.openxmlformats.org/presentationml/2006/main">
  <p:tag name="OUTPUTDPI" val="1200"/>
  <p:tag name="ORIGINALHEIGHT" val="140.9824"/>
  <p:tag name="ORIGINALWIDTH" val="1723.285"/>
  <p:tag name="LATEXADDIN" val="\documentclass{article}&#10;\usepackage{amsmath}&#10;\usepackage{xcolor}&#10;\pagestyle{empty}&#10;\begin{document}&#10;&#10;$P_s(\mathbf{c},\mathbf{l}) = \prod_t \color{brown}{P(l^{t}|l^{t-1})} \color{black}{ \cdot}  \color{blue}{P_s(c^{t}|l^{t})}$&#10;&#10;\end{document}"/>
  <p:tag name="IGUANATEXSIZE" val="50"/>
  <p:tag name="IGUANATEXCURSOR" val="241"/>
  <p:tag name="TRANSPARENCY" val="True"/>
  <p:tag name="FILENAME" val=""/>
  <p:tag name="LATEXENGINEID" val="0"/>
  <p:tag name="TEMPFOLDER" val="c:\temp\"/>
  <p:tag name="LATEXFORMHEIGHT" val="312"/>
  <p:tag name="LATEXFORMWIDTH" val="384"/>
  <p:tag name="LATEXFORMWRAP" val="True"/>
  <p:tag name="BITMAPVECTOR" val="0"/>
</p:tagLst>
</file>

<file path=ppt/tags/tag6.xml><?xml version="1.0" encoding="utf-8"?>
<p:tagLst xmlns:a="http://schemas.openxmlformats.org/drawingml/2006/main" xmlns:r="http://schemas.openxmlformats.org/officeDocument/2006/relationships" xmlns:p="http://schemas.openxmlformats.org/presentationml/2006/main">
  <p:tag name="OUTPUTDPI" val="1200"/>
  <p:tag name="ORIGINALHEIGHT" val="123.7346"/>
  <p:tag name="ORIGINALWIDTH" val="1261.342"/>
  <p:tag name="LATEXADDIN" val="\documentclass{article}&#10;\usepackage{amsmath}&#10;\pagestyle{empty}&#10;\begin{document}&#10;&#10;$P(\mathbf{l},\pi,\mathbf{w};\theta) = P(\mathbf{l},\mathbf{c};\theta)$&#10;&#10;&#10;\end{document}"/>
  <p:tag name="IGUANATEXSIZE" val="50"/>
  <p:tag name="IGUANATEXCURSOR" val="0"/>
  <p:tag name="TRANSPARENCY" val="True"/>
  <p:tag name="FILENAME" val=""/>
  <p:tag name="LATEXENGINEID" val="0"/>
  <p:tag name="TEMPFOLDER" val="c:\temp\"/>
  <p:tag name="LATEXFORMHEIGHT" val="312"/>
  <p:tag name="LATEXFORMWIDTH" val="384"/>
  <p:tag name="LATEXFORMWRAP" val="True"/>
  <p:tag name="BITMAPVECTOR" val="0"/>
</p:tagLst>
</file>

<file path=ppt/tags/tag7.xml><?xml version="1.0" encoding="utf-8"?>
<p:tagLst xmlns:a="http://schemas.openxmlformats.org/drawingml/2006/main" xmlns:r="http://schemas.openxmlformats.org/officeDocument/2006/relationships" xmlns:p="http://schemas.openxmlformats.org/presentationml/2006/main">
  <p:tag name="OUTPUTDPI" val="1200"/>
  <p:tag name="ORIGINALHEIGHT" val="140.9824"/>
  <p:tag name="ORIGINALWIDTH" val="1723.285"/>
  <p:tag name="LATEXADDIN" val="\documentclass{article}&#10;\usepackage{amsmath}&#10;\usepackage{xcolor}&#10;\pagestyle{empty}&#10;\begin{document}&#10;&#10;$P_s(\mathbf{c},\mathbf{l}) = \prod_t \color{brown}{P(l^{t}|l^{t-1})} \color{black}{ \cdot}  \color{blue}{P_s(c^{t}|l^{t})}$&#10;&#10;\end{document}"/>
  <p:tag name="IGUANATEXSIZE" val="50"/>
  <p:tag name="IGUANATEXCURSOR" val="241"/>
  <p:tag name="TRANSPARENCY" val="True"/>
  <p:tag name="FILENAME" val=""/>
  <p:tag name="LATEXENGINEID" val="0"/>
  <p:tag name="TEMPFOLDER" val="c:\temp\"/>
  <p:tag name="LATEXFORMHEIGHT" val="312"/>
  <p:tag name="LATEXFORMWIDTH" val="384"/>
  <p:tag name="LATEXFORMWRAP" val="True"/>
  <p:tag name="BITMAPVECTOR" val="0"/>
</p:tagLst>
</file>

<file path=ppt/tags/tag8.xml><?xml version="1.0" encoding="utf-8"?>
<p:tagLst xmlns:a="http://schemas.openxmlformats.org/drawingml/2006/main" xmlns:r="http://schemas.openxmlformats.org/officeDocument/2006/relationships" xmlns:p="http://schemas.openxmlformats.org/presentationml/2006/main">
  <p:tag name="OUTPUTDPI" val="1200"/>
  <p:tag name="ORIGINALHEIGHT" val="127.4841"/>
  <p:tag name="ORIGINALWIDTH" val="1256.843"/>
  <p:tag name="LATEXADDIN" val="\documentclass{article}&#10;\usepackage{amsmath}&#10;\pagestyle{empty}&#10;\begin{document}&#10;&#10;$P_s(c|l) = \mathcal{N}(c-v_l|0,\sigma)$&#10;&#10;&#10;\end{document}"/>
  <p:tag name="IGUANATEXSIZE" val="20"/>
  <p:tag name="IGUANATEXCURSOR" val="110"/>
  <p:tag name="TRANSPARENCY" val="True"/>
  <p:tag name="FILENAME" val=""/>
  <p:tag name="LATEXENGINEID" val="0"/>
  <p:tag name="TEMPFOLDER" val="c:\temp\"/>
  <p:tag name="LATEXFORMHEIGHT" val="312"/>
  <p:tag name="LATEXFORMWIDTH" val="384"/>
  <p:tag name="LATEXFORMWRAP" val="True"/>
  <p:tag name="BITMAPVECTOR" val="0"/>
</p:tagLst>
</file>

<file path=ppt/tags/tag9.xml><?xml version="1.0" encoding="utf-8"?>
<p:tagLst xmlns:a="http://schemas.openxmlformats.org/drawingml/2006/main" xmlns:r="http://schemas.openxmlformats.org/officeDocument/2006/relationships" xmlns:p="http://schemas.openxmlformats.org/presentationml/2006/main">
  <p:tag name="OUTPUTDPI" val="1200"/>
  <p:tag name="ORIGINALHEIGHT" val="134.9832"/>
  <p:tag name="ORIGINALWIDTH" val="2356.205"/>
  <p:tag name="LATEXADDIN" val="\documentclass{article}&#10;\usepackage{amsmath}&#10;\pagestyle{empty}&#10;\begin{document}&#10;&#10;&#10;$P_s(c|l) \propto \mathcal{N}(v_l;\mu_{c, l}, \sigma_{c,l})\cdot \eta_{c,l},\quad\sum_c \eta_{c,l} = 1$&#10;&#10;\end{document}"/>
  <p:tag name="IGUANATEXSIZE" val="20"/>
  <p:tag name="IGUANATEXCURSOR" val="163"/>
  <p:tag name="TRANSPARENCY" val="True"/>
  <p:tag name="FILENAME" val=""/>
  <p:tag name="LATEXENGINEID" val="0"/>
  <p:tag name="TEMPFOLDER" val="c:\temp\"/>
  <p:tag name="LATEXFORMHEIGHT" val="312"/>
  <p:tag name="LATEXFORMWIDTH" val="384"/>
  <p:tag name="LATEXFORMWRAP" val="True"/>
  <p:tag name="BITMAPVECTOR" val="0"/>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5579</TotalTime>
  <Words>3365</Words>
  <Application>Microsoft Office PowerPoint</Application>
  <PresentationFormat>Widescreen</PresentationFormat>
  <Paragraphs>651</Paragraphs>
  <Slides>32</Slides>
  <Notes>28</Notes>
  <HiddenSlides>2</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32</vt:i4>
      </vt:variant>
    </vt:vector>
  </HeadingPairs>
  <TitlesOfParts>
    <vt:vector size="38" baseType="lpstr">
      <vt:lpstr>等线</vt:lpstr>
      <vt:lpstr>Arial</vt:lpstr>
      <vt:lpstr>Calibri</vt:lpstr>
      <vt:lpstr>Calibri Light</vt:lpstr>
      <vt:lpstr>Cambria Math</vt:lpstr>
      <vt:lpstr>Office Theme</vt:lpstr>
      <vt:lpstr>Learning Latent Semantic Annotations for Grounding Natural Language to Structured Data</vt:lpstr>
      <vt:lpstr>Grounded Language Acquisition</vt:lpstr>
      <vt:lpstr>From Language to Tables</vt:lpstr>
      <vt:lpstr>From Language to Tables</vt:lpstr>
      <vt:lpstr>Problem Setup</vt:lpstr>
      <vt:lpstr>Problem Setup</vt:lpstr>
      <vt:lpstr>Problem Setup</vt:lpstr>
      <vt:lpstr>Hidden Semi-Markov Models</vt:lpstr>
      <vt:lpstr>Hidden Semi-Markov Models</vt:lpstr>
      <vt:lpstr>Hidden Semi-Markov Models</vt:lpstr>
      <vt:lpstr>Hidden Semi-Markov Models</vt:lpstr>
      <vt:lpstr>Hidden Semi-Markov Models</vt:lpstr>
      <vt:lpstr>Skipping NULL Tags</vt:lpstr>
      <vt:lpstr>The Issue of “Garbage Collection”</vt:lpstr>
      <vt:lpstr>Solution: Injecting Statistical Constraints</vt:lpstr>
      <vt:lpstr>Solution: Injecting Statistical Constraints</vt:lpstr>
      <vt:lpstr>Results</vt:lpstr>
      <vt:lpstr>Ablation Studies</vt:lpstr>
      <vt:lpstr>Ablation Studies</vt:lpstr>
      <vt:lpstr>Ablation Studies</vt:lpstr>
      <vt:lpstr>Ablation Studies</vt:lpstr>
      <vt:lpstr>Examples of Tags Assignment</vt:lpstr>
      <vt:lpstr>Inducing lexical choices</vt:lpstr>
      <vt:lpstr>Application: Template Induction</vt:lpstr>
      <vt:lpstr>Summary</vt:lpstr>
      <vt:lpstr>Thanks !</vt:lpstr>
      <vt:lpstr>PowerPoint Presentation</vt:lpstr>
      <vt:lpstr>PowerPoint Presentation</vt:lpstr>
      <vt:lpstr>PowerPoint Presentation</vt:lpstr>
      <vt:lpstr>PowerPoint Presentation</vt:lpstr>
      <vt:lpstr>Related Work</vt:lpstr>
      <vt:lpstr>Overview</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Learning Latent Semantic Annotations for Grounding Natural Language to Structured Data</dc:title>
  <dc:creator>Qin Guanghui</dc:creator>
  <cp:lastModifiedBy>Qin Guanghui</cp:lastModifiedBy>
  <cp:revision>265</cp:revision>
  <dcterms:created xsi:type="dcterms:W3CDTF">2018-10-21T04:51:56Z</dcterms:created>
  <dcterms:modified xsi:type="dcterms:W3CDTF">2018-11-05T19:00:03Z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f42aa342-8706-4288-bd11-ebb85995028c_Enabled">
    <vt:lpwstr>True</vt:lpwstr>
  </property>
  <property fmtid="{D5CDD505-2E9C-101B-9397-08002B2CF9AE}" pid="3" name="MSIP_Label_f42aa342-8706-4288-bd11-ebb85995028c_SiteId">
    <vt:lpwstr>72f988bf-86f1-41af-91ab-2d7cd011db47</vt:lpwstr>
  </property>
  <property fmtid="{D5CDD505-2E9C-101B-9397-08002B2CF9AE}" pid="4" name="MSIP_Label_f42aa342-8706-4288-bd11-ebb85995028c_Owner">
    <vt:lpwstr>jinya@microsoft.com</vt:lpwstr>
  </property>
  <property fmtid="{D5CDD505-2E9C-101B-9397-08002B2CF9AE}" pid="5" name="MSIP_Label_f42aa342-8706-4288-bd11-ebb85995028c_SetDate">
    <vt:lpwstr>2018-11-02T07:37:13.4586936Z</vt:lpwstr>
  </property>
  <property fmtid="{D5CDD505-2E9C-101B-9397-08002B2CF9AE}" pid="6" name="MSIP_Label_f42aa342-8706-4288-bd11-ebb85995028c_Name">
    <vt:lpwstr>General</vt:lpwstr>
  </property>
  <property fmtid="{D5CDD505-2E9C-101B-9397-08002B2CF9AE}" pid="7" name="MSIP_Label_f42aa342-8706-4288-bd11-ebb85995028c_Application">
    <vt:lpwstr>Microsoft Azure Information Protection</vt:lpwstr>
  </property>
  <property fmtid="{D5CDD505-2E9C-101B-9397-08002B2CF9AE}" pid="8" name="MSIP_Label_f42aa342-8706-4288-bd11-ebb85995028c_Extended_MSFT_Method">
    <vt:lpwstr>Automatic</vt:lpwstr>
  </property>
  <property fmtid="{D5CDD505-2E9C-101B-9397-08002B2CF9AE}" pid="9" name="Sensitivity">
    <vt:lpwstr>General</vt:lpwstr>
  </property>
</Properties>
</file>